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92" r:id="rId4"/>
    <p:sldId id="270" r:id="rId5"/>
    <p:sldId id="280" r:id="rId6"/>
    <p:sldId id="279" r:id="rId7"/>
    <p:sldId id="271" r:id="rId8"/>
    <p:sldId id="272" r:id="rId9"/>
    <p:sldId id="274" r:id="rId10"/>
    <p:sldId id="281" r:id="rId11"/>
    <p:sldId id="263" r:id="rId12"/>
    <p:sldId id="276" r:id="rId13"/>
    <p:sldId id="293" r:id="rId14"/>
    <p:sldId id="286" r:id="rId15"/>
    <p:sldId id="287" r:id="rId16"/>
    <p:sldId id="288" r:id="rId17"/>
    <p:sldId id="289" r:id="rId18"/>
    <p:sldId id="264" r:id="rId19"/>
    <p:sldId id="277" r:id="rId20"/>
    <p:sldId id="283" r:id="rId21"/>
    <p:sldId id="265" r:id="rId22"/>
    <p:sldId id="285" r:id="rId23"/>
    <p:sldId id="266" r:id="rId24"/>
    <p:sldId id="267" r:id="rId25"/>
    <p:sldId id="294" r:id="rId26"/>
    <p:sldId id="269" r:id="rId27"/>
    <p:sldId id="295" r:id="rId28"/>
    <p:sldId id="296" r:id="rId29"/>
    <p:sldId id="259" r:id="rId30"/>
    <p:sldId id="297" r:id="rId31"/>
    <p:sldId id="298" r:id="rId32"/>
    <p:sldId id="300" r:id="rId33"/>
    <p:sldId id="299" r:id="rId34"/>
    <p:sldId id="260" r:id="rId35"/>
    <p:sldId id="301" r:id="rId36"/>
    <p:sldId id="261" r:id="rId37"/>
    <p:sldId id="290" r:id="rId38"/>
    <p:sldId id="305" r:id="rId39"/>
    <p:sldId id="302" r:id="rId40"/>
    <p:sldId id="303" r:id="rId41"/>
    <p:sldId id="304" r:id="rId42"/>
    <p:sldId id="262" r:id="rId43"/>
    <p:sldId id="306"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28737" autoAdjust="0"/>
  </p:normalViewPr>
  <p:slideViewPr>
    <p:cSldViewPr snapToGrid="0">
      <p:cViewPr varScale="1">
        <p:scale>
          <a:sx n="26" d="100"/>
          <a:sy n="26" d="100"/>
        </p:scale>
        <p:origin x="2562" y="54"/>
      </p:cViewPr>
      <p:guideLst>
        <p:guide orient="horz" pos="2160"/>
        <p:guide pos="3840"/>
      </p:guideLst>
    </p:cSldViewPr>
  </p:slideViewPr>
  <p:notesTextViewPr>
    <p:cViewPr>
      <p:scale>
        <a:sx n="1" d="1"/>
        <a:sy n="1" d="1"/>
      </p:scale>
      <p:origin x="0" y="-164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62510-6219-47B4-98AA-8A24697648EE}" type="datetimeFigureOut">
              <a:rPr lang="en-US" smtClean="0"/>
              <a:t>12/2/2014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E7745-0D29-4D4E-B37E-C5554E0DA81D}" type="slidenum">
              <a:rPr lang="en-US" smtClean="0"/>
              <a:t>‹#›</a:t>
            </a:fld>
            <a:endParaRPr lang="en-US"/>
          </a:p>
        </p:txBody>
      </p:sp>
    </p:spTree>
    <p:extLst>
      <p:ext uri="{BB962C8B-B14F-4D97-AF65-F5344CB8AC3E}">
        <p14:creationId xmlns:p14="http://schemas.microsoft.com/office/powerpoint/2010/main" val="251220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Three different “movements” – only one a true movement</a:t>
            </a:r>
          </a:p>
          <a:p>
            <a:pPr marL="171450" indent="-171450">
              <a:buFont typeface="Arial" panose="020B0604020202020204" pitchFamily="34" charset="0"/>
              <a:buChar char="•"/>
            </a:pPr>
            <a:r>
              <a:rPr lang="en-US" dirty="0" smtClean="0"/>
              <a:t>The</a:t>
            </a:r>
            <a:r>
              <a:rPr lang="en-US" baseline="0" dirty="0" smtClean="0"/>
              <a:t> other two are trends in art that continue into the present day…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1</a:t>
            </a:fld>
            <a:endParaRPr lang="en-US"/>
          </a:p>
        </p:txBody>
      </p:sp>
    </p:spTree>
    <p:extLst>
      <p:ext uri="{BB962C8B-B14F-4D97-AF65-F5344CB8AC3E}">
        <p14:creationId xmlns:p14="http://schemas.microsoft.com/office/powerpoint/2010/main" val="371538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Alison Knowles, Make a Salad, 1962</a:t>
            </a:r>
          </a:p>
          <a:p>
            <a:r>
              <a:rPr lang="en-US" b="1" dirty="0" smtClean="0"/>
              <a:t>ICA Gallery,</a:t>
            </a:r>
            <a:r>
              <a:rPr lang="en-US" b="1" baseline="0" dirty="0" smtClean="0"/>
              <a:t> London</a:t>
            </a:r>
          </a:p>
          <a:p>
            <a:endParaRPr lang="en-US" b="1" baseline="0" dirty="0" smtClean="0"/>
          </a:p>
          <a:p>
            <a:pPr marL="171450" indent="-171450">
              <a:buFont typeface="Arial"/>
              <a:buChar char="•"/>
            </a:pPr>
            <a:r>
              <a:rPr lang="en-US" b="0" baseline="0" dirty="0" smtClean="0"/>
              <a:t>An event score</a:t>
            </a:r>
            <a:endParaRPr lang="en-US" dirty="0" smtClean="0"/>
          </a:p>
          <a:p>
            <a:pPr marL="171450" indent="-171450">
              <a:buFont typeface="Arial"/>
              <a:buChar char="•"/>
            </a:pPr>
            <a:r>
              <a:rPr lang="en-US" dirty="0" smtClean="0"/>
              <a:t>Recreates it throughout the years</a:t>
            </a:r>
          </a:p>
          <a:p>
            <a:pPr marL="171450" indent="-171450">
              <a:buFont typeface="Arial"/>
              <a:buChar char="•"/>
            </a:pPr>
            <a:r>
              <a:rPr lang="en-US" dirty="0" smtClean="0"/>
              <a:t>Flexible, according to the venue</a:t>
            </a:r>
          </a:p>
          <a:p>
            <a:pPr marL="171450" indent="-171450">
              <a:buFont typeface="Arial"/>
              <a:buChar char="•"/>
            </a:pPr>
            <a:r>
              <a:rPr lang="en-US" dirty="0" smtClean="0"/>
              <a:t>Usually has 4-5 performers</a:t>
            </a:r>
            <a:r>
              <a:rPr lang="en-US" baseline="0" dirty="0" smtClean="0"/>
              <a:t> with her</a:t>
            </a:r>
          </a:p>
          <a:p>
            <a:pPr marL="171450" indent="-171450">
              <a:buFont typeface="Arial"/>
              <a:buChar char="•"/>
            </a:pPr>
            <a:r>
              <a:rPr lang="en-US" baseline="0" dirty="0" smtClean="0"/>
              <a:t>Invited to perform all over the world</a:t>
            </a:r>
          </a:p>
          <a:p>
            <a:pPr marL="0" indent="0">
              <a:buFont typeface="Arial"/>
              <a:buNone/>
            </a:pPr>
            <a:endParaRPr lang="en-US" b="1" baseline="0" dirty="0" smtClean="0"/>
          </a:p>
          <a:p>
            <a:pPr marL="0" indent="0">
              <a:buFont typeface="Arial"/>
              <a:buNone/>
            </a:pPr>
            <a:r>
              <a:rPr lang="en-US" b="1" baseline="0" dirty="0" smtClean="0"/>
              <a:t>Tate Modern performance, 2008 (above, right)</a:t>
            </a:r>
          </a:p>
          <a:p>
            <a:pPr marL="171450" indent="-171450">
              <a:buFont typeface="Arial"/>
              <a:buChar char="•"/>
            </a:pPr>
            <a:r>
              <a:rPr lang="en-US" b="0" baseline="0" dirty="0" smtClean="0"/>
              <a:t>Scale necessarily changes</a:t>
            </a:r>
          </a:p>
          <a:p>
            <a:pPr marL="171450" indent="-171450">
              <a:buFont typeface="Arial"/>
              <a:buChar char="•"/>
            </a:pPr>
            <a:endParaRPr lang="en-US" b="0" baseline="0" dirty="0" smtClean="0"/>
          </a:p>
          <a:p>
            <a:pPr marL="171450" indent="-171450">
              <a:buFont typeface="Arial"/>
              <a:buChar char="•"/>
            </a:pPr>
            <a:r>
              <a:rPr lang="en-US" b="0" baseline="0" dirty="0" smtClean="0"/>
              <a:t>Note: the spirit of Fluxus is alive, but have been commodified to some extent</a:t>
            </a:r>
          </a:p>
          <a:p>
            <a:pPr marL="171450" indent="-171450">
              <a:buFont typeface="Arial"/>
              <a:buChar char="•"/>
            </a:pPr>
            <a:r>
              <a:rPr lang="en-US" b="0" baseline="0" dirty="0" smtClean="0"/>
              <a:t>Contemporary performance and relational aesthetics (1990s) owe a huge debt to Fluxus</a:t>
            </a:r>
          </a:p>
          <a:p>
            <a:pPr marL="171450" indent="-171450">
              <a:buFont typeface="Arial"/>
              <a:buChar char="•"/>
            </a:pPr>
            <a:r>
              <a:rPr lang="en-US" b="0" baseline="0" dirty="0" smtClean="0"/>
              <a:t>Not avant-garde anymore, but the norm</a:t>
            </a:r>
          </a:p>
          <a:p>
            <a:pPr marL="171450" indent="-171450">
              <a:buFont typeface="Arial"/>
              <a:buChar char="•"/>
            </a:pPr>
            <a:endParaRPr lang="en-US" b="0" dirty="0" smtClean="0"/>
          </a:p>
        </p:txBody>
      </p:sp>
      <p:sp>
        <p:nvSpPr>
          <p:cNvPr id="4" name="Slide Number Placeholder 3"/>
          <p:cNvSpPr>
            <a:spLocks noGrp="1"/>
          </p:cNvSpPr>
          <p:nvPr>
            <p:ph type="sldNum" sz="quarter" idx="10"/>
          </p:nvPr>
        </p:nvSpPr>
        <p:spPr/>
        <p:txBody>
          <a:bodyPr/>
          <a:lstStyle/>
          <a:p>
            <a:fld id="{438E7745-0D29-4D4E-B37E-C5554E0DA81D}" type="slidenum">
              <a:rPr lang="en-US" smtClean="0"/>
              <a:t>10</a:t>
            </a:fld>
            <a:endParaRPr lang="en-US"/>
          </a:p>
        </p:txBody>
      </p:sp>
    </p:spTree>
    <p:extLst>
      <p:ext uri="{BB962C8B-B14F-4D97-AF65-F5344CB8AC3E}">
        <p14:creationId xmlns:p14="http://schemas.microsoft.com/office/powerpoint/2010/main" val="379092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Performance Art</a:t>
            </a:r>
          </a:p>
          <a:p>
            <a:endParaRPr lang="en-US" b="1"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Descriptive term applied to ‘live’ presentations by artists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It was first used very loosely by artists in the early 1960s in the USA to refer to the many live events taking place at that time</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Happenings, Fluxus concerts, Events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1969: performance more specifically incorporated into titles of work in the USA and UK</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Interchangeable with ‘performance piece’ or simply ‘piece’</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Note the musical influence in the term</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Anti-commercial</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A statement against the gallery system and the art establishment</a:t>
            </a:r>
            <a:r>
              <a:rPr lang="en-US" sz="1200" b="0" i="0" kern="1200" baseline="0" dirty="0" smtClean="0">
                <a:solidFill>
                  <a:schemeClr val="tx1"/>
                </a:solidFill>
                <a:effectLst/>
                <a:latin typeface="+mn-lt"/>
                <a:ea typeface="+mn-ea"/>
                <a:cs typeface="+mn-cs"/>
              </a:rPr>
              <a:t> (anti-commodification)</a:t>
            </a:r>
          </a:p>
          <a:p>
            <a:pPr marL="628650" lvl="1" indent="-171450">
              <a:buFont typeface="Arial" panose="020B0604020202020204" pitchFamily="34" charset="0"/>
              <a:buChar char="•"/>
            </a:pPr>
            <a:r>
              <a:rPr lang="en-US" b="0" i="0" kern="1200" baseline="0" dirty="0" smtClean="0">
                <a:solidFill>
                  <a:schemeClr val="tx1"/>
                </a:solidFill>
                <a:effectLst/>
                <a:latin typeface="+mn-lt"/>
                <a:ea typeface="+mn-ea"/>
                <a:cs typeface="+mn-cs"/>
              </a:rPr>
              <a:t>Like Conceptual Art, Performance still becomes a commodity (photo and video)</a:t>
            </a:r>
            <a:endParaRPr lang="en-US" b="1" dirty="0" smtClean="0"/>
          </a:p>
          <a:p>
            <a:endParaRPr lang="en-US" b="1" dirty="0" smtClean="0"/>
          </a:p>
          <a:p>
            <a:r>
              <a:rPr lang="en-US" b="1" dirty="0" smtClean="0"/>
              <a:t>Joseph Beuys (1921-86)</a:t>
            </a:r>
          </a:p>
          <a:p>
            <a:endParaRPr lang="en-US" b="1" dirty="0" smtClean="0"/>
          </a:p>
          <a:p>
            <a:pPr marL="171450" indent="-171450">
              <a:buFont typeface="Arial"/>
              <a:buChar char="•"/>
            </a:pPr>
            <a:r>
              <a:rPr lang="en-US" b="0" dirty="0" smtClean="0"/>
              <a:t>Works alongside Fluxus in the 1960s</a:t>
            </a:r>
          </a:p>
          <a:p>
            <a:pPr marL="628650" lvl="1" indent="-171450">
              <a:buFont typeface="Arial"/>
              <a:buChar char="•"/>
            </a:pPr>
            <a:r>
              <a:rPr lang="en-US" sz="1200" b="0" i="0" kern="1200" dirty="0" smtClean="0">
                <a:solidFill>
                  <a:schemeClr val="tx1"/>
                </a:solidFill>
                <a:effectLst/>
                <a:latin typeface="+mn-lt"/>
                <a:ea typeface="+mn-ea"/>
                <a:cs typeface="+mn-cs"/>
              </a:rPr>
              <a:t>Acquainted with the experimental work of artists such as Nam June Paik and the Fluxus group</a:t>
            </a:r>
          </a:p>
          <a:p>
            <a:pPr marL="628650" lvl="1" indent="-171450">
              <a:buFont typeface="Arial"/>
              <a:buChar char="•"/>
            </a:pPr>
            <a:r>
              <a:rPr lang="en-US" sz="1200" b="0" i="0" kern="1200" dirty="0" smtClean="0">
                <a:solidFill>
                  <a:schemeClr val="tx1"/>
                </a:solidFill>
                <a:effectLst/>
                <a:latin typeface="+mn-lt"/>
                <a:ea typeface="+mn-ea"/>
                <a:cs typeface="+mn-cs"/>
              </a:rPr>
              <a:t>Their ideas were a catalyst for Beuys' own performances, which he called "actions”</a:t>
            </a:r>
          </a:p>
          <a:p>
            <a:pPr marL="628650" lvl="1" indent="-171450">
              <a:buFont typeface="Arial"/>
              <a:buChar char="•"/>
            </a:pPr>
            <a:r>
              <a:rPr lang="en-US" sz="1200" b="0" i="0" kern="1200" dirty="0" smtClean="0">
                <a:solidFill>
                  <a:schemeClr val="tx1"/>
                </a:solidFill>
                <a:effectLst/>
                <a:latin typeface="+mn-lt"/>
                <a:ea typeface="+mn-ea"/>
                <a:cs typeface="+mn-cs"/>
              </a:rPr>
              <a:t>Also add to his evolving ideas about how art could play a wider role in society</a:t>
            </a:r>
          </a:p>
          <a:p>
            <a:pPr marL="0" indent="0">
              <a:buFont typeface="Arial"/>
              <a:buNone/>
            </a:pPr>
            <a:endParaRPr lang="en-US" b="0" dirty="0" smtClean="0"/>
          </a:p>
          <a:p>
            <a:pPr marL="171450" indent="-171450">
              <a:buFont typeface="Arial"/>
              <a:buChar char="•"/>
            </a:pPr>
            <a:r>
              <a:rPr lang="en-US" sz="1200" b="0" i="0" kern="1200" dirty="0" smtClean="0">
                <a:solidFill>
                  <a:schemeClr val="tx1"/>
                </a:solidFill>
                <a:effectLst/>
                <a:latin typeface="+mn-lt"/>
                <a:ea typeface="+mn-ea"/>
                <a:cs typeface="+mn-cs"/>
              </a:rPr>
              <a:t>Aesthetic of </a:t>
            </a:r>
            <a:r>
              <a:rPr lang="en-US" sz="1200" b="1" i="0" kern="1200" dirty="0" smtClean="0">
                <a:solidFill>
                  <a:schemeClr val="tx1"/>
                </a:solidFill>
                <a:effectLst/>
                <a:latin typeface="+mn-lt"/>
                <a:ea typeface="+mn-ea"/>
                <a:cs typeface="+mn-cs"/>
              </a:rPr>
              <a:t>Social Sculpture</a:t>
            </a:r>
          </a:p>
          <a:p>
            <a:pPr marL="628650" lvl="1" indent="-171450">
              <a:buFont typeface="Arial"/>
              <a:buChar char="•"/>
            </a:pPr>
            <a:r>
              <a:rPr lang="en-US" sz="1200" b="0" i="0" kern="1200" dirty="0" smtClean="0">
                <a:solidFill>
                  <a:schemeClr val="tx1"/>
                </a:solidFill>
                <a:effectLst/>
                <a:latin typeface="+mn-lt"/>
                <a:ea typeface="+mn-ea"/>
                <a:cs typeface="+mn-cs"/>
              </a:rPr>
              <a:t>Suggested art's potential to transform the life of the individual observer, as well as the social condition of her/his larger culture</a:t>
            </a:r>
          </a:p>
          <a:p>
            <a:pPr marL="628650" lvl="1" indent="-171450">
              <a:buFont typeface="Arial"/>
              <a:buChar char="•"/>
            </a:pPr>
            <a:r>
              <a:rPr lang="en-US" sz="1200" b="0" i="0" kern="1200" dirty="0" smtClean="0">
                <a:solidFill>
                  <a:schemeClr val="tx1"/>
                </a:solidFill>
                <a:effectLst/>
                <a:latin typeface="+mn-lt"/>
                <a:ea typeface="+mn-ea"/>
                <a:cs typeface="+mn-cs"/>
              </a:rPr>
              <a:t>Beuys believed that if one were, by default, an artist, then one might be an artist everywhere, or in every context in which one finds oneself </a:t>
            </a:r>
          </a:p>
          <a:p>
            <a:pPr marL="1085850" lvl="2" indent="-171450">
              <a:buFont typeface="Arial"/>
              <a:buChar char="•"/>
            </a:pPr>
            <a:r>
              <a:rPr lang="en-US" b="0" i="0" kern="1200" dirty="0" smtClean="0">
                <a:solidFill>
                  <a:schemeClr val="tx1"/>
                </a:solidFill>
                <a:effectLst/>
                <a:latin typeface="+mn-lt"/>
                <a:ea typeface="+mn-ea"/>
                <a:cs typeface="+mn-cs"/>
              </a:rPr>
              <a:t>The</a:t>
            </a:r>
            <a:r>
              <a:rPr lang="en-US" b="0" i="0" kern="1200" baseline="0" dirty="0" smtClean="0">
                <a:solidFill>
                  <a:schemeClr val="tx1"/>
                </a:solidFill>
                <a:effectLst/>
                <a:latin typeface="+mn-lt"/>
                <a:ea typeface="+mn-ea"/>
                <a:cs typeface="+mn-cs"/>
              </a:rPr>
              <a:t> s</a:t>
            </a:r>
            <a:r>
              <a:rPr lang="en-US" b="0" i="0" kern="1200" dirty="0" smtClean="0">
                <a:solidFill>
                  <a:schemeClr val="tx1"/>
                </a:solidFill>
                <a:effectLst/>
                <a:latin typeface="+mn-lt"/>
                <a:ea typeface="+mn-ea"/>
                <a:cs typeface="+mn-cs"/>
              </a:rPr>
              <a:t>tudio, the street, work, etc. </a:t>
            </a:r>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Blurs boundaries between art and life to do this work</a:t>
            </a:r>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Sees art as a democratic endeavor – everyone who is fully thinking and feeling is an artist</a:t>
            </a:r>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His work</a:t>
            </a:r>
            <a:r>
              <a:rPr lang="en-US" b="0" baseline="0" dirty="0" smtClean="0"/>
              <a:t> moves toward social and political activism as the years go on</a:t>
            </a:r>
          </a:p>
          <a:p>
            <a:pPr marL="628650" lvl="1" indent="-171450">
              <a:buFont typeface="Arial"/>
              <a:buChar char="•"/>
            </a:pPr>
            <a:r>
              <a:rPr lang="en-US" b="0" dirty="0" smtClean="0"/>
              <a:t>Also a performance</a:t>
            </a:r>
            <a:r>
              <a:rPr lang="en-US" b="0" baseline="0" dirty="0" smtClean="0"/>
              <a:t> and Conceptual art pioneer</a:t>
            </a:r>
          </a:p>
          <a:p>
            <a:pPr marL="171450" indent="-171450">
              <a:buFont typeface="Arial"/>
              <a:buChar char="•"/>
            </a:pPr>
            <a:endParaRPr lang="en-US" b="0" dirty="0" smtClean="0"/>
          </a:p>
          <a:p>
            <a:pPr marL="171450" indent="-171450">
              <a:buFont typeface="Arial"/>
              <a:buChar char="•"/>
            </a:pPr>
            <a:r>
              <a:rPr lang="en-US" sz="1200" b="0" i="0" kern="1200" dirty="0" smtClean="0">
                <a:solidFill>
                  <a:schemeClr val="tx1"/>
                </a:solidFill>
                <a:effectLst/>
                <a:latin typeface="+mn-lt"/>
                <a:ea typeface="+mn-ea"/>
                <a:cs typeface="+mn-cs"/>
              </a:rPr>
              <a:t>Born, Germany</a:t>
            </a:r>
          </a:p>
          <a:p>
            <a:pPr marL="171450" indent="-171450">
              <a:buFont typeface="Arial"/>
              <a:buChar char="•"/>
            </a:pPr>
            <a:r>
              <a:rPr lang="en-US" sz="1200" b="0" i="0" kern="1200" dirty="0" smtClean="0">
                <a:solidFill>
                  <a:schemeClr val="tx1"/>
                </a:solidFill>
                <a:effectLst/>
                <a:latin typeface="+mn-lt"/>
                <a:ea typeface="+mn-ea"/>
                <a:cs typeface="+mn-cs"/>
              </a:rPr>
              <a:t>1940:</a:t>
            </a:r>
            <a:r>
              <a:rPr lang="en-US" sz="1200" b="0" i="0" kern="1200" baseline="0" dirty="0" smtClean="0">
                <a:solidFill>
                  <a:schemeClr val="tx1"/>
                </a:solidFill>
                <a:effectLst/>
                <a:latin typeface="+mn-lt"/>
                <a:ea typeface="+mn-ea"/>
                <a:cs typeface="+mn-cs"/>
              </a:rPr>
              <a:t> J</a:t>
            </a:r>
            <a:r>
              <a:rPr lang="en-US" sz="1200" b="0" i="0" kern="1200" dirty="0" smtClean="0">
                <a:solidFill>
                  <a:schemeClr val="tx1"/>
                </a:solidFill>
                <a:effectLst/>
                <a:latin typeface="+mn-lt"/>
                <a:ea typeface="+mn-ea"/>
                <a:cs typeface="+mn-cs"/>
              </a:rPr>
              <a:t>oined the military, volunteering in order to avoid the draft</a:t>
            </a:r>
          </a:p>
          <a:p>
            <a:pPr marL="628650" lvl="1" indent="-171450">
              <a:buFont typeface="Arial"/>
              <a:buChar char="•"/>
            </a:pPr>
            <a:r>
              <a:rPr lang="en-US" sz="1200" b="0" i="0" kern="1200" dirty="0" smtClean="0">
                <a:solidFill>
                  <a:schemeClr val="tx1"/>
                </a:solidFill>
                <a:effectLst/>
                <a:latin typeface="+mn-lt"/>
                <a:ea typeface="+mn-ea"/>
                <a:cs typeface="+mn-cs"/>
              </a:rPr>
              <a:t>A combat pilot shot down</a:t>
            </a:r>
            <a:r>
              <a:rPr lang="en-US" sz="1200" b="0" i="0" kern="1200" baseline="0" dirty="0" smtClean="0">
                <a:solidFill>
                  <a:schemeClr val="tx1"/>
                </a:solidFill>
                <a:effectLst/>
                <a:latin typeface="+mn-lt"/>
                <a:ea typeface="+mn-ea"/>
                <a:cs typeface="+mn-cs"/>
              </a:rPr>
              <a:t> 5 times (near-fatal)</a:t>
            </a:r>
            <a:endParaRPr lang="en-US" sz="1200" b="0" i="0" kern="1200" dirty="0" smtClean="0">
              <a:solidFill>
                <a:schemeClr val="tx1"/>
              </a:solidFill>
              <a:effectLst/>
              <a:latin typeface="+mn-lt"/>
              <a:ea typeface="+mn-ea"/>
              <a:cs typeface="+mn-cs"/>
            </a:endParaRPr>
          </a:p>
          <a:p>
            <a:pPr marL="628650" lvl="1" indent="-171450">
              <a:buFont typeface="Arial"/>
              <a:buChar char="•"/>
            </a:pPr>
            <a:r>
              <a:rPr lang="en-US" sz="1200" b="0" i="0" kern="1200" dirty="0" smtClean="0">
                <a:solidFill>
                  <a:schemeClr val="tx1"/>
                </a:solidFill>
                <a:effectLst/>
                <a:latin typeface="+mn-lt"/>
                <a:ea typeface="+mn-ea"/>
                <a:cs typeface="+mn-cs"/>
              </a:rPr>
              <a:t>Coming to terms with his involvement in the war was a long process and figures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 much of his artwork</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kern="1200" dirty="0" smtClean="0">
                <a:solidFill>
                  <a:schemeClr val="tx1"/>
                </a:solidFill>
                <a:effectLst/>
                <a:latin typeface="+mn-lt"/>
                <a:ea typeface="+mn-ea"/>
                <a:cs typeface="+mn-cs"/>
              </a:rPr>
              <a:t>Beuys had developed a very personal symbolic language drawn from alchemy, shamanism and his own personal experiences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b="1" i="0" kern="1200" dirty="0" smtClean="0">
                <a:solidFill>
                  <a:schemeClr val="tx1"/>
                </a:solidFill>
                <a:effectLst/>
                <a:latin typeface="+mn-lt"/>
                <a:ea typeface="+mn-ea"/>
                <a:cs typeface="+mn-cs"/>
              </a:rPr>
              <a:t>Predominant themes of healing, regeneration and enlightenment</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i="0" u="sng" kern="1200" dirty="0" smtClean="0">
                <a:solidFill>
                  <a:schemeClr val="tx1"/>
                </a:solidFill>
                <a:effectLst/>
                <a:latin typeface="+mn-lt"/>
                <a:ea typeface="+mn-ea"/>
                <a:cs typeface="+mn-cs"/>
              </a:rPr>
              <a:t>MYTHIC BACKGROUND</a:t>
            </a:r>
          </a:p>
          <a:p>
            <a:pPr marL="171450" indent="-171450">
              <a:buFont typeface="Arial"/>
              <a:buChar char="•"/>
            </a:pPr>
            <a:r>
              <a:rPr lang="en-US" sz="1200" b="0" i="0" kern="1200" dirty="0" smtClean="0">
                <a:solidFill>
                  <a:schemeClr val="tx1"/>
                </a:solidFill>
                <a:effectLst/>
                <a:latin typeface="+mn-lt"/>
                <a:ea typeface="+mn-ea"/>
                <a:cs typeface="+mn-cs"/>
              </a:rPr>
              <a:t>Beuys often said that his interest in fat and felt as sculptural materials grew out of a wartime experience</a:t>
            </a:r>
          </a:p>
          <a:p>
            <a:pPr marL="171450" indent="-171450">
              <a:buFont typeface="Arial"/>
              <a:buChar char="•"/>
            </a:pPr>
            <a:r>
              <a:rPr lang="en-US" sz="1200" b="0" i="0" kern="1200" dirty="0" smtClean="0">
                <a:solidFill>
                  <a:schemeClr val="tx1"/>
                </a:solidFill>
                <a:effectLst/>
                <a:latin typeface="+mn-lt"/>
                <a:ea typeface="+mn-ea"/>
                <a:cs typeface="+mn-cs"/>
              </a:rPr>
              <a:t>A plane crash in the Crimea, after which he was rescued by nomadic Tartars who rubbed him with fat and wrapped him in felt to heal and warm his body</a:t>
            </a:r>
          </a:p>
          <a:p>
            <a:pPr marL="171450" indent="-171450">
              <a:buFont typeface="Arial"/>
              <a:buChar char="•"/>
            </a:pPr>
            <a:r>
              <a:rPr lang="en-US" sz="1200" b="0" i="0" kern="1200" dirty="0" smtClean="0">
                <a:solidFill>
                  <a:schemeClr val="tx1"/>
                </a:solidFill>
                <a:effectLst/>
                <a:latin typeface="+mn-lt"/>
                <a:ea typeface="+mn-ea"/>
                <a:cs typeface="+mn-cs"/>
              </a:rPr>
              <a:t>The story appears to have little grounding in real events (Beuys himself downplayed its importance in a 1980 interview)</a:t>
            </a:r>
          </a:p>
          <a:p>
            <a:pPr marL="171450" indent="-171450">
              <a:buFont typeface="Arial"/>
              <a:buChar char="•"/>
            </a:pPr>
            <a:r>
              <a:rPr lang="en-US" sz="1200" b="0" i="0" kern="1200" dirty="0" smtClean="0">
                <a:solidFill>
                  <a:schemeClr val="tx1"/>
                </a:solidFill>
                <a:effectLst/>
                <a:latin typeface="+mn-lt"/>
                <a:ea typeface="+mn-ea"/>
                <a:cs typeface="+mn-cs"/>
              </a:rPr>
              <a:t>Strong enough to have made the story one of the most enduring aspects of his mythic biography</a:t>
            </a:r>
          </a:p>
          <a:p>
            <a:pPr marL="171450" indent="-171450">
              <a:buFont typeface="Arial"/>
              <a:buChar char="•"/>
            </a:pPr>
            <a:r>
              <a:rPr lang="en-US" dirty="0" smtClean="0"/>
              <a:t/>
            </a:r>
            <a:br>
              <a:rPr lang="en-US" dirty="0" smtClean="0"/>
            </a:br>
            <a:r>
              <a:rPr lang="en-US" dirty="0" smtClean="0"/>
              <a:t>1945: Enrolls in the </a:t>
            </a:r>
            <a:r>
              <a:rPr lang="en-US" sz="1200" b="0" i="0" kern="1200" dirty="0" smtClean="0">
                <a:solidFill>
                  <a:schemeClr val="tx1"/>
                </a:solidFill>
                <a:effectLst/>
                <a:latin typeface="+mn-lt"/>
                <a:ea typeface="+mn-ea"/>
                <a:cs typeface="+mn-cs"/>
              </a:rPr>
              <a:t>Düsseldorf Academy of Art to study sculpture</a:t>
            </a:r>
          </a:p>
          <a:p>
            <a:pPr marL="171450" indent="-171450">
              <a:buFont typeface="Arial"/>
              <a:buChar char="•"/>
            </a:pPr>
            <a:r>
              <a:rPr lang="en-US" sz="1200" b="0" i="0" kern="1200" dirty="0" smtClean="0">
                <a:solidFill>
                  <a:schemeClr val="tx1"/>
                </a:solidFill>
                <a:effectLst/>
                <a:latin typeface="+mn-lt"/>
                <a:ea typeface="+mn-ea"/>
                <a:cs typeface="+mn-cs"/>
              </a:rPr>
              <a:t>Focuses</a:t>
            </a:r>
            <a:r>
              <a:rPr lang="en-US" sz="1200" b="0" i="0" kern="1200" baseline="0" dirty="0" smtClean="0">
                <a:solidFill>
                  <a:schemeClr val="tx1"/>
                </a:solidFill>
                <a:effectLst/>
                <a:latin typeface="+mn-lt"/>
                <a:ea typeface="+mn-ea"/>
                <a:cs typeface="+mn-cs"/>
              </a:rPr>
              <a:t> on drawing and reading</a:t>
            </a:r>
          </a:p>
          <a:p>
            <a:pPr marL="171450" indent="-171450">
              <a:buFont typeface="Arial"/>
              <a:buChar char="•"/>
            </a:pPr>
            <a:r>
              <a:rPr lang="en-US" sz="1200" b="0" i="0" kern="1200" baseline="0" dirty="0" smtClean="0">
                <a:solidFill>
                  <a:schemeClr val="tx1"/>
                </a:solidFill>
                <a:effectLst/>
                <a:latin typeface="+mn-lt"/>
                <a:ea typeface="+mn-ea"/>
                <a:cs typeface="+mn-cs"/>
              </a:rPr>
              <a:t>Becomes a professor at </a:t>
            </a:r>
            <a:r>
              <a:rPr lang="en-US" sz="1200" b="0" i="0" kern="1200" dirty="0" smtClean="0">
                <a:solidFill>
                  <a:schemeClr val="tx1"/>
                </a:solidFill>
                <a:effectLst/>
                <a:latin typeface="+mn-lt"/>
                <a:ea typeface="+mn-ea"/>
                <a:cs typeface="+mn-cs"/>
              </a:rPr>
              <a:t>Düsseldorf Academy of Art </a:t>
            </a:r>
            <a:endParaRPr lang="en-US" sz="1200" b="0" i="0" kern="1200" baseline="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1960s: Düsseldorf develops into an important center for contemporary art</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Joseph Beuys I Like America and America Likes Me, 1974, René Block Gallery, New York</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1974: Travels to the United States to perform an action entitled I like America and America Likes Me at the René Block Gallery in New York</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action actually began at Kennedy Airport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Friends wrapped him in felt and transported him to the gallery in an ambulance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Beuys then spent several days in a room with only a felt blanket, a flashlight, a cane that looked like a shepherd's staff, copies of the Wall Street Journal (which were delivered daily), and a live coyote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His choice of employing a coyote was perhaps an acknowledgment of an animal that holds great spiritual significance for Native Americans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Or a commentary on a country that through its Western expansion had become "lost" America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Action</a:t>
            </a:r>
            <a:r>
              <a:rPr lang="en-US" b="0" baseline="0" dirty="0" smtClean="0"/>
              <a:t> ends with his return ambulance ride back to JFK Airport – </a:t>
            </a:r>
            <a:r>
              <a:rPr lang="en-US" b="0" u="sng" baseline="0" dirty="0" smtClean="0"/>
              <a:t>never touches US soil</a:t>
            </a:r>
            <a:endParaRPr lang="en-US" b="0" u="sng" dirty="0" smtClean="0"/>
          </a:p>
          <a:p>
            <a:pPr marL="171450" indent="-171450">
              <a:buFont typeface="Arial"/>
              <a:buChar char="•"/>
            </a:pPr>
            <a:endParaRPr lang="en-US" sz="1200" b="0" i="0" kern="1200" dirty="0" smtClean="0">
              <a:solidFill>
                <a:schemeClr val="tx1"/>
              </a:solidFill>
              <a:effectLst/>
              <a:latin typeface="+mn-lt"/>
              <a:ea typeface="+mn-ea"/>
              <a:cs typeface="+mn-cs"/>
            </a:endParaRPr>
          </a:p>
          <a:p>
            <a:pPr marL="171450" indent="-171450">
              <a:buFont typeface="Arial"/>
              <a:buChar char="•"/>
            </a:pPr>
            <a:endParaRPr lang="en-US" sz="1200" b="0" i="0" kern="1200" dirty="0" smtClean="0">
              <a:solidFill>
                <a:schemeClr val="tx1"/>
              </a:solidFill>
              <a:effectLst/>
              <a:latin typeface="+mn-lt"/>
              <a:ea typeface="+mn-ea"/>
              <a:cs typeface="+mn-cs"/>
            </a:endParaRPr>
          </a:p>
          <a:p>
            <a:pPr marL="171450" indent="-171450">
              <a:buFont typeface="Arial"/>
              <a:buChar char="•"/>
            </a:pPr>
            <a:endParaRPr lang="en-US" sz="1200" b="0" i="0" kern="1200" dirty="0" smtClean="0">
              <a:solidFill>
                <a:schemeClr val="tx1"/>
              </a:solidFill>
              <a:effectLst/>
              <a:latin typeface="+mn-lt"/>
              <a:ea typeface="+mn-ea"/>
              <a:cs typeface="+mn-cs"/>
            </a:endParaRPr>
          </a:p>
          <a:p>
            <a:pPr marL="171450" indent="-171450">
              <a:buFont typeface="Arial"/>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E7745-0D29-4D4E-B37E-C5554E0DA81D}" type="slidenum">
              <a:rPr lang="en-US" smtClean="0"/>
              <a:t>11</a:t>
            </a:fld>
            <a:endParaRPr lang="en-US"/>
          </a:p>
        </p:txBody>
      </p:sp>
    </p:spTree>
    <p:extLst>
      <p:ext uri="{BB962C8B-B14F-4D97-AF65-F5344CB8AC3E}">
        <p14:creationId xmlns:p14="http://schemas.microsoft.com/office/powerpoint/2010/main" val="138580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Joseph Beuys, </a:t>
            </a:r>
            <a:r>
              <a:rPr lang="en-US" b="1" dirty="0" err="1" smtClean="0"/>
              <a:t>Schlitten</a:t>
            </a:r>
            <a:r>
              <a:rPr lang="en-US" b="1" dirty="0" smtClean="0"/>
              <a:t> (Sled), 1969</a:t>
            </a:r>
          </a:p>
          <a:p>
            <a:endParaRPr lang="en-US" dirty="0" smtClean="0"/>
          </a:p>
          <a:p>
            <a:pPr marL="171450" indent="-171450">
              <a:buFont typeface="Arial"/>
              <a:buChar char="•"/>
            </a:pPr>
            <a:r>
              <a:rPr lang="en-US" sz="1200" b="0" i="0" kern="1200" dirty="0" smtClean="0">
                <a:solidFill>
                  <a:schemeClr val="tx1"/>
                </a:solidFill>
                <a:effectLst/>
                <a:latin typeface="+mn-lt"/>
                <a:ea typeface="+mn-ea"/>
                <a:cs typeface="+mn-cs"/>
              </a:rPr>
              <a:t>He began to publicly exhibit his large-scale sculptures, small objects, drawings, and room installations</a:t>
            </a:r>
          </a:p>
          <a:p>
            <a:pPr marL="171450" indent="-171450">
              <a:buFont typeface="Arial"/>
              <a:buChar char="•"/>
            </a:pPr>
            <a:r>
              <a:rPr lang="en-US" sz="1200" b="0" i="0" kern="1200" dirty="0" smtClean="0">
                <a:solidFill>
                  <a:schemeClr val="tx1"/>
                </a:solidFill>
                <a:effectLst/>
                <a:latin typeface="+mn-lt"/>
                <a:ea typeface="+mn-ea"/>
                <a:cs typeface="+mn-cs"/>
              </a:rPr>
              <a:t>He also created numerous actions and began making editioned objects and prints called multiples</a:t>
            </a:r>
          </a:p>
          <a:p>
            <a:pPr marL="171450" indent="-171450">
              <a:buFont typeface="Arial"/>
              <a:buChar char="•"/>
            </a:pPr>
            <a:endParaRPr lang="en-US" sz="1200" b="0" i="0" kern="1200" dirty="0" smtClean="0">
              <a:solidFill>
                <a:schemeClr val="tx1"/>
              </a:solidFill>
              <a:effectLst/>
              <a:latin typeface="+mn-lt"/>
              <a:ea typeface="+mn-ea"/>
              <a:cs typeface="+mn-cs"/>
            </a:endParaRPr>
          </a:p>
          <a:p>
            <a:pPr marL="171450" indent="-171450">
              <a:buFont typeface="Arial"/>
              <a:buChar char="•"/>
            </a:pPr>
            <a:r>
              <a:rPr lang="en-US" sz="1200" b="0" i="0" kern="1200" dirty="0" smtClean="0">
                <a:solidFill>
                  <a:schemeClr val="tx1"/>
                </a:solidFill>
                <a:effectLst/>
                <a:latin typeface="+mn-lt"/>
                <a:ea typeface="+mn-ea"/>
                <a:cs typeface="+mn-cs"/>
              </a:rPr>
              <a:t>“Stuff” comes together to form a personal narrative</a:t>
            </a:r>
          </a:p>
          <a:p>
            <a:pPr marL="171450" indent="-171450">
              <a:buFont typeface="Arial"/>
              <a:buChar char="•"/>
            </a:pPr>
            <a:r>
              <a:rPr lang="en-US" sz="1200" b="0" i="0" kern="1200" dirty="0" smtClean="0">
                <a:solidFill>
                  <a:schemeClr val="tx1"/>
                </a:solidFill>
                <a:effectLst/>
                <a:latin typeface="+mn-lt"/>
                <a:ea typeface="+mn-ea"/>
                <a:cs typeface="+mn-cs"/>
              </a:rPr>
              <a:t>Suggests a journey</a:t>
            </a:r>
          </a:p>
          <a:p>
            <a:pPr marL="171450" indent="-171450">
              <a:buFont typeface="Arial"/>
              <a:buChar char="•"/>
            </a:pPr>
            <a:r>
              <a:rPr lang="en-US" sz="1200" b="0" i="0" kern="1200" dirty="0" smtClean="0">
                <a:solidFill>
                  <a:schemeClr val="tx1"/>
                </a:solidFill>
                <a:effectLst/>
                <a:latin typeface="+mn-lt"/>
                <a:ea typeface="+mn-ea"/>
                <a:cs typeface="+mn-cs"/>
              </a:rPr>
              <a:t>Depicts a survival</a:t>
            </a:r>
            <a:r>
              <a:rPr lang="en-US" sz="1200" b="0" i="0" kern="1200" baseline="0" dirty="0" smtClean="0">
                <a:solidFill>
                  <a:schemeClr val="tx1"/>
                </a:solidFill>
                <a:effectLst/>
                <a:latin typeface="+mn-lt"/>
                <a:ea typeface="+mn-ea"/>
                <a:cs typeface="+mn-cs"/>
              </a:rPr>
              <a:t> kit for Beuys</a:t>
            </a:r>
          </a:p>
          <a:p>
            <a:pPr marL="0" indent="0">
              <a:buFont typeface="Arial"/>
              <a:buNone/>
            </a:pPr>
            <a:endParaRPr lang="en-US" dirty="0" smtClean="0"/>
          </a:p>
          <a:p>
            <a:pPr marL="171450" indent="-171450">
              <a:buFont typeface="Arial"/>
              <a:buChar char="•"/>
            </a:pPr>
            <a:r>
              <a:rPr lang="en-US" dirty="0" smtClean="0"/>
              <a:t>Beginning in the mid-1970s, Beuys increasingly used his actions as a forum for his political and environmental beliefs</a:t>
            </a:r>
          </a:p>
          <a:p>
            <a:pPr marL="171450" indent="-171450">
              <a:buFont typeface="Arial"/>
              <a:buChar char="•"/>
            </a:pPr>
            <a:r>
              <a:rPr lang="en-US" dirty="0" smtClean="0"/>
              <a:t>Repeatedly</a:t>
            </a:r>
            <a:r>
              <a:rPr lang="en-US" baseline="0" dirty="0" smtClean="0"/>
              <a:t> </a:t>
            </a:r>
            <a:r>
              <a:rPr lang="en-US" dirty="0" smtClean="0"/>
              <a:t>said that his art was intended to arouse in other people a "spiritual response”</a:t>
            </a:r>
          </a:p>
          <a:p>
            <a:pPr marL="171450" indent="-171450">
              <a:buFont typeface="Arial"/>
              <a:buChar char="•"/>
            </a:pPr>
            <a:r>
              <a:rPr lang="en-US" dirty="0" smtClean="0"/>
              <a:t>His role to provide "the means to point out that the human being is a creative being." </a:t>
            </a:r>
          </a:p>
          <a:p>
            <a:pPr marL="171450" indent="-171450">
              <a:buFont typeface="Arial"/>
              <a:buChar char="•"/>
            </a:pPr>
            <a:endParaRPr lang="en-US" dirty="0" smtClean="0"/>
          </a:p>
          <a:p>
            <a:pPr marL="171450" indent="-171450">
              <a:buFont typeface="Arial"/>
              <a:buChar char="•"/>
            </a:pPr>
            <a:r>
              <a:rPr lang="en-US" dirty="0" smtClean="0"/>
              <a:t>Mystery important</a:t>
            </a:r>
          </a:p>
          <a:p>
            <a:pPr marL="171450" indent="-171450">
              <a:buFont typeface="Arial"/>
              <a:buChar char="•"/>
            </a:pPr>
            <a:r>
              <a:rPr lang="en-US" dirty="0" smtClean="0"/>
              <a:t>Blurs the line</a:t>
            </a:r>
            <a:r>
              <a:rPr lang="en-US" baseline="0" dirty="0" smtClean="0"/>
              <a:t> between fact and fiction</a:t>
            </a:r>
          </a:p>
          <a:p>
            <a:pPr marL="171450" indent="-171450">
              <a:buFont typeface="Arial"/>
              <a:buChar char="•"/>
            </a:pPr>
            <a:endParaRPr lang="en-US" dirty="0" smtClean="0"/>
          </a:p>
          <a:p>
            <a:pPr marL="171450" indent="-171450">
              <a:buFont typeface="Wingdings" panose="05000000000000000000" pitchFamily="2" charset="2"/>
              <a:buChar char="Ø"/>
            </a:pPr>
            <a:r>
              <a:rPr lang="en-US" dirty="0" smtClean="0"/>
              <a:t>"Art is not there to provide knowledge in direct ways. It produces deepened perceptions of experience. . . . Art is not there to be simply understood, or we would have no need of art."</a:t>
            </a:r>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12</a:t>
            </a:fld>
            <a:endParaRPr lang="en-US"/>
          </a:p>
        </p:txBody>
      </p:sp>
    </p:spTree>
    <p:extLst>
      <p:ext uri="{BB962C8B-B14F-4D97-AF65-F5344CB8AC3E}">
        <p14:creationId xmlns:p14="http://schemas.microsoft.com/office/powerpoint/2010/main" val="1359537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Beuys demonstrated how art might originate in personal experience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Also address universal artistic, political, and/or social ideas </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Joseph Beuys, How to Explain Pictures to a Dead Hare, 1965</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Uses those materials of personal significance (felt wrapped on one foot, dead animal,</a:t>
            </a:r>
            <a:r>
              <a:rPr lang="en-US" sz="1200" b="0" i="0" kern="1200" baseline="0" dirty="0" smtClean="0">
                <a:solidFill>
                  <a:schemeClr val="tx1"/>
                </a:solidFill>
                <a:effectLst/>
                <a:latin typeface="+mn-lt"/>
                <a:ea typeface="+mn-ea"/>
                <a:cs typeface="+mn-cs"/>
              </a:rPr>
              <a:t> gold leaf)</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Poetically suggests the healing potential of art for a humanity</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Beuys suggested, in both his teaching and in his mature "action" and sculptural artworks, that art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a way of conducting one's life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Uses</a:t>
            </a:r>
            <a:r>
              <a:rPr lang="en-US" sz="1200" b="0" i="0" kern="1200" baseline="0" dirty="0" smtClean="0">
                <a:solidFill>
                  <a:schemeClr val="tx1"/>
                </a:solidFill>
                <a:effectLst/>
                <a:latin typeface="+mn-lt"/>
                <a:ea typeface="+mn-ea"/>
                <a:cs typeface="+mn-cs"/>
              </a:rPr>
              <a:t> the </a:t>
            </a:r>
            <a:r>
              <a:rPr lang="en-US" sz="1200" b="0" i="0" kern="1200" dirty="0" smtClean="0">
                <a:solidFill>
                  <a:schemeClr val="tx1"/>
                </a:solidFill>
                <a:effectLst/>
                <a:latin typeface="+mn-lt"/>
                <a:ea typeface="+mn-ea"/>
                <a:cs typeface="+mn-cs"/>
              </a:rPr>
              <a:t>realm of daily activity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Signals a new era in which art has increasingly become engaged with </a:t>
            </a:r>
            <a:r>
              <a:rPr lang="en-US" sz="1200" b="1" i="0" kern="1200" dirty="0" smtClean="0">
                <a:solidFill>
                  <a:schemeClr val="tx1"/>
                </a:solidFill>
                <a:effectLst/>
                <a:latin typeface="+mn-lt"/>
                <a:ea typeface="+mn-ea"/>
                <a:cs typeface="+mn-cs"/>
              </a:rPr>
              <a:t>social commentary and political activism</a:t>
            </a:r>
          </a:p>
          <a:p>
            <a:pPr marL="171450" indent="-171450">
              <a:buFont typeface="Arial" panose="020B0604020202020204" pitchFamily="34" charset="0"/>
              <a:buChar char="•"/>
            </a:pPr>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Took place on the opening night of Beuys’ exhibition of drawings in Düsseldorf</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invited public arrived at the gallery to find the doors locked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Through the glass front of the gallery they saw Beuys sitting in a chair with his face covered in honey and gold leaf, cradling a dead hare in his arms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Symbolic materials</a:t>
            </a:r>
            <a:r>
              <a:rPr lang="en-US" sz="1200" b="0" i="0" kern="1200" baseline="0" dirty="0" smtClean="0">
                <a:solidFill>
                  <a:schemeClr val="tx1"/>
                </a:solidFill>
                <a:effectLst/>
                <a:latin typeface="+mn-lt"/>
                <a:ea typeface="+mn-ea"/>
                <a:cs typeface="+mn-cs"/>
              </a:rPr>
              <a:t> of healing and regeneration</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Slowly he got up and wandered around the exhibition, as if explaining each work to the hare</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Beuys’ performances have left behind relics of his</a:t>
            </a:r>
            <a:r>
              <a:rPr lang="en-US" sz="1200" b="0" i="0" kern="1200" baseline="0" dirty="0" smtClean="0">
                <a:solidFill>
                  <a:schemeClr val="tx1"/>
                </a:solidFill>
                <a:effectLst/>
                <a:latin typeface="+mn-lt"/>
                <a:ea typeface="+mn-ea"/>
                <a:cs typeface="+mn-cs"/>
              </a:rPr>
              <a:t> actions</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Photographs become stand-ins for the performances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They have a reliquary feel to them </a:t>
            </a:r>
          </a:p>
        </p:txBody>
      </p:sp>
      <p:sp>
        <p:nvSpPr>
          <p:cNvPr id="4" name="Slide Number Placeholder 3"/>
          <p:cNvSpPr>
            <a:spLocks noGrp="1"/>
          </p:cNvSpPr>
          <p:nvPr>
            <p:ph type="sldNum" sz="quarter" idx="10"/>
          </p:nvPr>
        </p:nvSpPr>
        <p:spPr/>
        <p:txBody>
          <a:bodyPr/>
          <a:lstStyle/>
          <a:p>
            <a:fld id="{438E7745-0D29-4D4E-B37E-C5554E0DA81D}" type="slidenum">
              <a:rPr lang="en-US" smtClean="0"/>
              <a:t>13</a:t>
            </a:fld>
            <a:endParaRPr lang="en-US"/>
          </a:p>
        </p:txBody>
      </p:sp>
    </p:spTree>
    <p:extLst>
      <p:ext uri="{BB962C8B-B14F-4D97-AF65-F5344CB8AC3E}">
        <p14:creationId xmlns:p14="http://schemas.microsoft.com/office/powerpoint/2010/main" val="1922528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Gilbert and George (Gilbert Prousch</a:t>
            </a:r>
            <a:r>
              <a:rPr lang="en-US" b="1" baseline="0" dirty="0" smtClean="0"/>
              <a:t> (Italy) </a:t>
            </a:r>
            <a:r>
              <a:rPr lang="en-US" b="1" dirty="0" smtClean="0"/>
              <a:t>and George Passmore (England))</a:t>
            </a:r>
          </a:p>
          <a:p>
            <a:endParaRPr lang="en-US" b="1" dirty="0" smtClean="0"/>
          </a:p>
          <a:p>
            <a:pPr marL="171450" indent="-171450">
              <a:buFont typeface="Arial"/>
              <a:buChar char="•"/>
            </a:pPr>
            <a:r>
              <a:rPr lang="en-US" b="0" dirty="0" smtClean="0"/>
              <a:t>1967:</a:t>
            </a:r>
            <a:r>
              <a:rPr lang="en-US" b="0" baseline="0" dirty="0" smtClean="0"/>
              <a:t> Met one another</a:t>
            </a:r>
          </a:p>
          <a:p>
            <a:pPr marL="171450" indent="-171450">
              <a:buFont typeface="Arial"/>
              <a:buChar char="•"/>
            </a:pPr>
            <a:r>
              <a:rPr lang="en-US" b="0" baseline="0" dirty="0" smtClean="0"/>
              <a:t>Students at St. Martin’s School, London</a:t>
            </a:r>
          </a:p>
          <a:p>
            <a:pPr marL="171450" indent="-171450">
              <a:buFont typeface="Arial"/>
              <a:buChar char="•"/>
            </a:pPr>
            <a:r>
              <a:rPr lang="en-US" b="0" baseline="0" dirty="0" smtClean="0"/>
              <a:t>Were against the current vogue of abstract expressionism and minimalism</a:t>
            </a:r>
          </a:p>
          <a:p>
            <a:pPr marL="171450" indent="-171450">
              <a:buFont typeface="Arial"/>
              <a:buChar char="•"/>
            </a:pPr>
            <a:r>
              <a:rPr lang="en-US" b="0" baseline="0" dirty="0" smtClean="0"/>
              <a:t>Hit upon the idea of living sculpture to assert their twinned individuality</a:t>
            </a:r>
          </a:p>
          <a:p>
            <a:pPr marL="171450" indent="-171450">
              <a:buFont typeface="Arial"/>
              <a:buChar char="•"/>
            </a:pPr>
            <a:endParaRPr lang="en-US" b="0" baseline="0" dirty="0" smtClean="0"/>
          </a:p>
          <a:p>
            <a:pPr marL="171450" indent="-171450">
              <a:buFont typeface="Arial"/>
              <a:buChar char="•"/>
            </a:pPr>
            <a:r>
              <a:rPr lang="en-US" b="0" baseline="0" dirty="0" smtClean="0"/>
              <a:t>Presented themselves as “living sculptures”</a:t>
            </a:r>
          </a:p>
          <a:p>
            <a:pPr marL="171450" indent="-171450">
              <a:buFont typeface="Arial"/>
              <a:buChar char="•"/>
            </a:pPr>
            <a:r>
              <a:rPr lang="en-US" b="0" baseline="0" dirty="0" smtClean="0"/>
              <a:t>Performed  a rather post-modern parody of a popular music hall duo of the war years (Flannagan and Allen)</a:t>
            </a:r>
          </a:p>
          <a:p>
            <a:endParaRPr lang="en-US" b="1" dirty="0"/>
          </a:p>
        </p:txBody>
      </p:sp>
      <p:sp>
        <p:nvSpPr>
          <p:cNvPr id="4" name="Slide Number Placeholder 3"/>
          <p:cNvSpPr>
            <a:spLocks noGrp="1"/>
          </p:cNvSpPr>
          <p:nvPr>
            <p:ph type="sldNum" sz="quarter" idx="10"/>
          </p:nvPr>
        </p:nvSpPr>
        <p:spPr/>
        <p:txBody>
          <a:bodyPr/>
          <a:lstStyle/>
          <a:p>
            <a:fld id="{438E7745-0D29-4D4E-B37E-C5554E0DA81D}" type="slidenum">
              <a:rPr lang="en-US" smtClean="0"/>
              <a:t>14</a:t>
            </a:fld>
            <a:endParaRPr lang="en-US"/>
          </a:p>
        </p:txBody>
      </p:sp>
    </p:spTree>
    <p:extLst>
      <p:ext uri="{BB962C8B-B14F-4D97-AF65-F5344CB8AC3E}">
        <p14:creationId xmlns:p14="http://schemas.microsoft.com/office/powerpoint/2010/main" val="2619716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Liked to shock their audience</a:t>
            </a:r>
          </a:p>
          <a:p>
            <a:pPr marL="171450" indent="-171450">
              <a:buFont typeface="Arial"/>
              <a:buChar char="•"/>
            </a:pPr>
            <a:r>
              <a:rPr lang="en-US" dirty="0" smtClean="0"/>
              <a:t>Though this looks like a wedding photo, they were not married until 2008</a:t>
            </a:r>
          </a:p>
          <a:p>
            <a:pPr marL="171450" indent="-171450">
              <a:buFont typeface="Arial"/>
              <a:buChar char="•"/>
            </a:pPr>
            <a:endParaRPr lang="en-US" dirty="0" smtClean="0"/>
          </a:p>
          <a:p>
            <a:pPr marL="171450" indent="-171450">
              <a:buFont typeface="Arial"/>
              <a:buChar char="•"/>
            </a:pPr>
            <a:r>
              <a:rPr lang="en-US" b="0" baseline="0" dirty="0" smtClean="0"/>
              <a:t>Created large-scale pictures</a:t>
            </a:r>
          </a:p>
          <a:p>
            <a:pPr marL="171450" indent="-171450">
              <a:buFont typeface="Arial"/>
              <a:buChar char="•"/>
            </a:pPr>
            <a:r>
              <a:rPr lang="en-US" b="0" baseline="0" dirty="0" smtClean="0"/>
              <a:t>Most works created in groups and for the space in which they are first exhibited</a:t>
            </a:r>
          </a:p>
          <a:p>
            <a:pPr marL="171450" indent="-171450">
              <a:buFont typeface="Arial"/>
              <a:buChar char="•"/>
            </a:pPr>
            <a:r>
              <a:rPr lang="en-US" b="0" baseline="0" dirty="0" smtClean="0"/>
              <a:t>Themes: human experience, urban life, superstition, aging, death, race and identity</a:t>
            </a:r>
            <a:endParaRPr lang="en-US" b="0" dirty="0" smtClean="0"/>
          </a:p>
          <a:p>
            <a:pPr marL="171450" indent="-171450">
              <a:buFont typeface="Arial"/>
              <a:buChar char="•"/>
            </a:pPr>
            <a:endParaRPr lang="en-US" dirty="0" smtClean="0"/>
          </a:p>
          <a:p>
            <a:pPr marL="171450" indent="-171450">
              <a:buFont typeface="Arial"/>
              <a:buChar char="•"/>
            </a:pPr>
            <a:r>
              <a:rPr lang="en-US" dirty="0" smtClean="0"/>
              <a:t>They have always worked as a duo</a:t>
            </a:r>
          </a:p>
          <a:p>
            <a:pPr marL="171450" indent="-171450">
              <a:buFont typeface="Arial"/>
              <a:buChar char="•"/>
            </a:pPr>
            <a:r>
              <a:rPr lang="en-US" dirty="0" smtClean="0"/>
              <a:t>By mid-1970s: use a trademark grid of photos and include themselves</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15</a:t>
            </a:fld>
            <a:endParaRPr lang="en-US"/>
          </a:p>
        </p:txBody>
      </p:sp>
    </p:spTree>
    <p:extLst>
      <p:ext uri="{BB962C8B-B14F-4D97-AF65-F5344CB8AC3E}">
        <p14:creationId xmlns:p14="http://schemas.microsoft.com/office/powerpoint/2010/main" val="36260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Gilbert and George,</a:t>
            </a:r>
            <a:r>
              <a:rPr lang="en-US" b="1" baseline="0" dirty="0" smtClean="0"/>
              <a:t> Mental No. 3, 1976</a:t>
            </a:r>
          </a:p>
          <a:p>
            <a:endParaRPr lang="en-US" b="1" baseline="0" dirty="0" smtClean="0"/>
          </a:p>
          <a:p>
            <a:pPr marL="171450" indent="-171450">
              <a:buFont typeface="Arial"/>
              <a:buChar char="•"/>
            </a:pPr>
            <a:r>
              <a:rPr lang="en-US" b="0" baseline="0" dirty="0" smtClean="0"/>
              <a:t>Depicts photos of London taken on their daily walks</a:t>
            </a:r>
          </a:p>
          <a:p>
            <a:pPr marL="628650" lvl="1" indent="-171450">
              <a:buFont typeface="Arial"/>
              <a:buChar char="•"/>
            </a:pPr>
            <a:r>
              <a:rPr lang="en-US" b="0" baseline="0" dirty="0" smtClean="0"/>
              <a:t>Live in London’s East End, on Fournier Street</a:t>
            </a:r>
          </a:p>
          <a:p>
            <a:pPr marL="628650" lvl="1" indent="-171450">
              <a:buFont typeface="Arial"/>
              <a:buChar char="•"/>
            </a:pPr>
            <a:r>
              <a:rPr lang="en-US" b="0" baseline="0" dirty="0" smtClean="0"/>
              <a:t>Formerly seedy, the area of Jack the Rippers murders</a:t>
            </a:r>
          </a:p>
          <a:p>
            <a:pPr marL="457200" lvl="1" indent="0">
              <a:buFont typeface="Arial"/>
              <a:buNone/>
            </a:pPr>
            <a:endParaRPr lang="en-US" b="0" baseline="0" dirty="0" smtClean="0"/>
          </a:p>
          <a:p>
            <a:pPr marL="171450" indent="-171450">
              <a:buFont typeface="Arial"/>
              <a:buChar char="•"/>
            </a:pPr>
            <a:r>
              <a:rPr lang="en-US" b="0" baseline="0" dirty="0" smtClean="0"/>
              <a:t>They are notoriously bound by habit (eat in the same place every day, wear the same things, etc.)</a:t>
            </a:r>
          </a:p>
          <a:p>
            <a:pPr marL="171450" indent="-171450">
              <a:buFont typeface="Arial"/>
              <a:buChar char="•"/>
            </a:pPr>
            <a:r>
              <a:rPr lang="en-US" b="0" baseline="0" dirty="0" smtClean="0"/>
              <a:t>Interested in their environment</a:t>
            </a:r>
          </a:p>
          <a:p>
            <a:pPr marL="171450" indent="-171450">
              <a:buFont typeface="Arial"/>
              <a:buChar char="•"/>
            </a:pPr>
            <a:r>
              <a:rPr lang="en-US" b="0" baseline="0" dirty="0" smtClean="0"/>
              <a:t>The dichotomy of city life and the countryside</a:t>
            </a:r>
          </a:p>
          <a:p>
            <a:pPr marL="171450" indent="-171450">
              <a:buFont typeface="Arial"/>
              <a:buChar char="•"/>
            </a:pPr>
            <a:r>
              <a:rPr lang="en-US" b="0" baseline="0" dirty="0" smtClean="0"/>
              <a:t>Cruciform shape contains them, in spades</a:t>
            </a:r>
          </a:p>
          <a:p>
            <a:pPr marL="171450" indent="-171450">
              <a:buFont typeface="Arial"/>
              <a:buChar char="•"/>
            </a:pPr>
            <a:r>
              <a:rPr lang="en-US" b="0" baseline="0" dirty="0" smtClean="0"/>
              <a:t>Speaks to their early performances</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438E7745-0D29-4D4E-B37E-C5554E0DA81D}" type="slidenum">
              <a:rPr lang="en-US" smtClean="0"/>
              <a:t>16</a:t>
            </a:fld>
            <a:endParaRPr lang="en-US"/>
          </a:p>
        </p:txBody>
      </p:sp>
    </p:spTree>
    <p:extLst>
      <p:ext uri="{BB962C8B-B14F-4D97-AF65-F5344CB8AC3E}">
        <p14:creationId xmlns:p14="http://schemas.microsoft.com/office/powerpoint/2010/main" val="246730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Bruce</a:t>
            </a:r>
            <a:r>
              <a:rPr lang="en-US" b="1" baseline="0" dirty="0" smtClean="0"/>
              <a:t> Nauman (reminder)</a:t>
            </a:r>
          </a:p>
          <a:p>
            <a:endParaRPr lang="en-US" dirty="0" smtClean="0"/>
          </a:p>
          <a:p>
            <a:pPr marL="171450" indent="-171450">
              <a:buFont typeface="Arial"/>
              <a:buChar char="•"/>
            </a:pPr>
            <a:r>
              <a:rPr lang="en-US" dirty="0" smtClean="0"/>
              <a:t>Nauman a California-based artist</a:t>
            </a:r>
          </a:p>
          <a:p>
            <a:pPr marL="171450" indent="-171450">
              <a:buFont typeface="Arial"/>
              <a:buChar char="•"/>
            </a:pPr>
            <a:r>
              <a:rPr lang="en-US" dirty="0" smtClean="0"/>
              <a:t>If</a:t>
            </a:r>
            <a:r>
              <a:rPr lang="en-US" baseline="0" dirty="0" smtClean="0"/>
              <a:t> he was an artist, and he was in the studio, then all his activities were art!</a:t>
            </a:r>
          </a:p>
          <a:p>
            <a:pPr marL="171450" indent="-171450">
              <a:buFont typeface="Arial"/>
              <a:buChar char="•"/>
            </a:pPr>
            <a:endParaRPr lang="en-US" baseline="0" dirty="0" smtClean="0"/>
          </a:p>
          <a:p>
            <a:pPr marL="171450" indent="-171450">
              <a:buFont typeface="Arial"/>
              <a:buChar char="•"/>
            </a:pPr>
            <a:r>
              <a:rPr lang="en-US" baseline="0" dirty="0" smtClean="0"/>
              <a:t>Early performance involves him in the studio</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Bruce Nauman, Walking in an Exaggerated Manner Around the Perimeter of a Square, 1968</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Sways his hips back and forth as he slowly walks the perimeter</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Recalls</a:t>
            </a:r>
            <a:r>
              <a:rPr lang="en-US" b="0" baseline="0" dirty="0" smtClean="0"/>
              <a:t> the </a:t>
            </a:r>
            <a:r>
              <a:rPr lang="en-US" b="0" i="1" baseline="0" dirty="0" smtClean="0"/>
              <a:t>contrapposto </a:t>
            </a:r>
            <a:r>
              <a:rPr lang="en-US" b="0" baseline="0" dirty="0" smtClean="0"/>
              <a:t>stance of traditional figurative sculpture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Asks the big questions: what is art? The role of the artist?</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438E7745-0D29-4D4E-B37E-C5554E0DA81D}" type="slidenum">
              <a:rPr lang="en-US" smtClean="0"/>
              <a:t>17</a:t>
            </a:fld>
            <a:endParaRPr lang="en-US"/>
          </a:p>
        </p:txBody>
      </p:sp>
    </p:spTree>
    <p:extLst>
      <p:ext uri="{BB962C8B-B14F-4D97-AF65-F5344CB8AC3E}">
        <p14:creationId xmlns:p14="http://schemas.microsoft.com/office/powerpoint/2010/main" val="2620467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Vito Acconci (1940-</a:t>
            </a:r>
            <a:r>
              <a:rPr lang="en-US" b="1" baseline="0" dirty="0" smtClean="0"/>
              <a:t>   )</a:t>
            </a:r>
          </a:p>
          <a:p>
            <a:endParaRPr lang="en-US" b="1" baseline="0" dirty="0" smtClean="0"/>
          </a:p>
          <a:p>
            <a:pPr marL="171450" indent="-171450">
              <a:buFont typeface="Arial"/>
              <a:buChar char="•"/>
            </a:pPr>
            <a:r>
              <a:rPr lang="en-US" b="0" dirty="0" smtClean="0"/>
              <a:t>Sculptor, performance artist and video artist</a:t>
            </a:r>
          </a:p>
          <a:p>
            <a:pPr marL="171450" indent="-171450">
              <a:buFont typeface="Arial"/>
              <a:buChar char="•"/>
            </a:pPr>
            <a:r>
              <a:rPr lang="en-US" b="0" dirty="0" smtClean="0"/>
              <a:t>Initially devoted himself to poetry and writing</a:t>
            </a:r>
          </a:p>
          <a:p>
            <a:pPr marL="171450" indent="-171450">
              <a:buFont typeface="Arial"/>
              <a:buChar char="•"/>
            </a:pPr>
            <a:r>
              <a:rPr lang="en-US" b="0" dirty="0" smtClean="0"/>
              <a:t>1969:</a:t>
            </a:r>
            <a:r>
              <a:rPr lang="en-US" b="0" baseline="0" dirty="0" smtClean="0"/>
              <a:t> Begins to </a:t>
            </a:r>
            <a:r>
              <a:rPr lang="en-US" b="0" dirty="0" smtClean="0"/>
              <a:t>produce visual work, most of which incorporates subversive social comment</a:t>
            </a:r>
          </a:p>
          <a:p>
            <a:pPr marL="171450" indent="-171450">
              <a:buFont typeface="Arial"/>
              <a:buChar char="•"/>
            </a:pPr>
            <a:endParaRPr lang="en-US" b="0" dirty="0" smtClean="0"/>
          </a:p>
          <a:p>
            <a:pPr marL="171450" indent="-171450">
              <a:buFont typeface="Arial"/>
              <a:buChar char="•"/>
            </a:pPr>
            <a:r>
              <a:rPr lang="en-US" b="0" dirty="0" smtClean="0"/>
              <a:t>Early work consists of photographic records of actions such as bending and throwing</a:t>
            </a:r>
          </a:p>
          <a:p>
            <a:pPr marL="171450" indent="-171450">
              <a:buFont typeface="Arial"/>
              <a:buChar char="•"/>
            </a:pPr>
            <a:r>
              <a:rPr lang="en-US" b="0" dirty="0" smtClean="0"/>
              <a:t>Uses</a:t>
            </a:r>
            <a:r>
              <a:rPr lang="en-US" b="0" baseline="0" dirty="0" smtClean="0"/>
              <a:t> his own body</a:t>
            </a:r>
          </a:p>
          <a:p>
            <a:pPr marL="171450" indent="-171450">
              <a:buFont typeface="Arial"/>
              <a:buChar char="•"/>
            </a:pPr>
            <a:endParaRPr lang="en-US" b="1" baseline="0" dirty="0" smtClean="0"/>
          </a:p>
          <a:p>
            <a:pPr marL="0" indent="0">
              <a:buFont typeface="Arial"/>
              <a:buNone/>
            </a:pPr>
            <a:r>
              <a:rPr lang="en-US" b="1" dirty="0" smtClean="0"/>
              <a:t>Vito</a:t>
            </a:r>
            <a:r>
              <a:rPr lang="en-US" b="1" baseline="0" dirty="0" smtClean="0"/>
              <a:t> Acconci, Trademarks, 1970</a:t>
            </a:r>
          </a:p>
          <a:p>
            <a:pPr marL="0" indent="0">
              <a:buFont typeface="Arial"/>
              <a:buNone/>
            </a:pPr>
            <a:endParaRPr lang="en-US" b="1" baseline="0" dirty="0" smtClean="0"/>
          </a:p>
          <a:p>
            <a:pPr marL="171450" indent="-171450">
              <a:buFont typeface="Arial"/>
              <a:buChar char="•"/>
            </a:pPr>
            <a:r>
              <a:rPr lang="en-US" b="0" dirty="0" smtClean="0"/>
              <a:t>Performed a series of contorted poses and bit into his arms, legs and shoulders</a:t>
            </a:r>
          </a:p>
          <a:p>
            <a:pPr marL="628650" lvl="1" indent="-171450">
              <a:buFont typeface="Arial"/>
              <a:buChar char="•"/>
            </a:pPr>
            <a:r>
              <a:rPr lang="en-US" b="0" dirty="0" smtClean="0"/>
              <a:t>Resulted in impressions of his teeth left on his skin</a:t>
            </a:r>
          </a:p>
          <a:p>
            <a:pPr marL="171450" indent="-171450">
              <a:buFont typeface="Arial"/>
              <a:buChar char="•"/>
            </a:pPr>
            <a:r>
              <a:rPr lang="en-US" b="0" dirty="0" smtClean="0"/>
              <a:t>He then covered these marks with printers ink and used them to stamp various surfaces</a:t>
            </a:r>
          </a:p>
          <a:p>
            <a:pPr marL="628650" lvl="1" indent="-171450">
              <a:buFont typeface="Arial"/>
              <a:buChar char="•"/>
            </a:pPr>
            <a:r>
              <a:rPr lang="en-US" b="0" dirty="0" smtClean="0"/>
              <a:t>Refers to the commercial practice of branding (marking) a product for the purpose of exchange (trade)</a:t>
            </a:r>
          </a:p>
          <a:p>
            <a:pPr marL="171450" indent="-171450">
              <a:buFont typeface="Arial"/>
              <a:buChar char="•"/>
            </a:pPr>
            <a:endParaRPr lang="en-US" b="0" dirty="0" smtClean="0"/>
          </a:p>
          <a:p>
            <a:pPr marL="171450" indent="-171450">
              <a:buFont typeface="Arial"/>
              <a:buChar char="•"/>
            </a:pPr>
            <a:r>
              <a:rPr lang="en-US" b="0" dirty="0" smtClean="0"/>
              <a:t>Trademarks was not carried out in front of a live audience</a:t>
            </a:r>
          </a:p>
          <a:p>
            <a:pPr marL="171450" indent="-171450">
              <a:buFont typeface="Arial"/>
              <a:buChar char="•"/>
            </a:pPr>
            <a:r>
              <a:rPr lang="en-US" b="0" dirty="0" smtClean="0"/>
              <a:t>Instead photos where reproduced for the fall 1972 issue of Avalanche magazine</a:t>
            </a:r>
          </a:p>
          <a:p>
            <a:pPr marL="171450" indent="-171450">
              <a:buFont typeface="Arial"/>
              <a:buChar char="•"/>
            </a:pPr>
            <a:r>
              <a:rPr lang="en-US" b="0" dirty="0" smtClean="0"/>
              <a:t>The ephemera becomes</a:t>
            </a:r>
            <a:r>
              <a:rPr lang="en-US" b="0" baseline="0" dirty="0" smtClean="0"/>
              <a:t> the commodity</a:t>
            </a:r>
            <a:endParaRPr lang="en-US" b="0" dirty="0" smtClean="0"/>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18</a:t>
            </a:fld>
            <a:endParaRPr lang="en-US"/>
          </a:p>
        </p:txBody>
      </p:sp>
    </p:spTree>
    <p:extLst>
      <p:ext uri="{BB962C8B-B14F-4D97-AF65-F5344CB8AC3E}">
        <p14:creationId xmlns:p14="http://schemas.microsoft.com/office/powerpoint/2010/main" val="3384056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Vito Acconci, Seedbed, 1972, New York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In January 1971, Acconci performed Seedbed intermittently at New York's </a:t>
            </a:r>
            <a:r>
              <a:rPr lang="en-US" b="0" dirty="0" err="1" smtClean="0"/>
              <a:t>Sonnabend</a:t>
            </a:r>
            <a:r>
              <a:rPr lang="en-US" b="0" dirty="0" smtClean="0"/>
              <a:t> Gallery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On days he performed, visitors entered to find the gallery empty except for a low wooden ramp</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Below the ramp, out of sight, Acconci masturbated, basing his sexual fantasies on the movement of visitors above him</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He narrated these fantasies aloud, his voice projected through speakers into the gallery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 video documents the performance</a:t>
            </a:r>
            <a:r>
              <a:rPr lang="en-US" b="0" baseline="0" dirty="0" smtClean="0"/>
              <a:t> (owned by MoMA)</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Text documenting and transcribing Seedbed was published in Avalanche magazine in 1972</a:t>
            </a:r>
            <a:endParaRPr lang="en-US" dirty="0" smtClean="0"/>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19</a:t>
            </a:fld>
            <a:endParaRPr lang="en-US"/>
          </a:p>
        </p:txBody>
      </p:sp>
    </p:spTree>
    <p:extLst>
      <p:ext uri="{BB962C8B-B14F-4D97-AF65-F5344CB8AC3E}">
        <p14:creationId xmlns:p14="http://schemas.microsoft.com/office/powerpoint/2010/main" val="409070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Fluxus</a:t>
            </a:r>
          </a:p>
          <a:p>
            <a:pPr marL="0" indent="0" fontAlgn="base">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 name Fluxus taken from the Latin for “flow”</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1961: Term</a:t>
            </a:r>
            <a:r>
              <a:rPr lang="en-US" sz="1200" b="0" i="0" kern="1200" baseline="0" dirty="0" smtClean="0">
                <a:solidFill>
                  <a:schemeClr val="tx1"/>
                </a:solidFill>
                <a:effectLst/>
                <a:latin typeface="+mn-lt"/>
                <a:ea typeface="+mn-ea"/>
                <a:cs typeface="+mn-cs"/>
              </a:rPr>
              <a:t> o</a:t>
            </a:r>
            <a:r>
              <a:rPr lang="en-US" sz="1200" b="0" i="0" kern="1200" dirty="0" smtClean="0">
                <a:solidFill>
                  <a:schemeClr val="tx1"/>
                </a:solidFill>
                <a:effectLst/>
                <a:latin typeface="+mn-lt"/>
                <a:ea typeface="+mn-ea"/>
                <a:cs typeface="+mn-cs"/>
              </a:rPr>
              <a:t>riginally conceived by the American writer, performance artist and composer </a:t>
            </a:r>
            <a:r>
              <a:rPr lang="en-US" sz="1200" b="1" i="0" kern="1200" dirty="0" smtClean="0">
                <a:solidFill>
                  <a:schemeClr val="tx1"/>
                </a:solidFill>
                <a:effectLst/>
                <a:latin typeface="+mn-lt"/>
                <a:ea typeface="+mn-ea"/>
                <a:cs typeface="+mn-cs"/>
              </a:rPr>
              <a:t>George Maciunas </a:t>
            </a:r>
            <a:r>
              <a:rPr lang="en-US" sz="1200" b="0" i="0" kern="1200" dirty="0" smtClean="0">
                <a:solidFill>
                  <a:schemeClr val="tx1"/>
                </a:solidFill>
                <a:effectLst/>
                <a:latin typeface="+mn-lt"/>
                <a:ea typeface="+mn-ea"/>
                <a:cs typeface="+mn-cs"/>
              </a:rPr>
              <a:t>(1931–78) </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He is seen as a co-founder, along with Dick Higgins, George Brecht, and others</a:t>
            </a:r>
          </a:p>
          <a:p>
            <a:pPr marL="171450"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Maciunas planned</a:t>
            </a:r>
            <a:r>
              <a:rPr lang="en-US" sz="1200" b="0" i="0" kern="1200" baseline="0" dirty="0" smtClean="0">
                <a:solidFill>
                  <a:schemeClr val="tx1"/>
                </a:solidFill>
                <a:effectLst/>
                <a:latin typeface="+mn-lt"/>
                <a:ea typeface="+mn-ea"/>
                <a:cs typeface="+mn-cs"/>
              </a:rPr>
              <a:t> to use the term as a title for a book covering the work of artists</a:t>
            </a:r>
            <a:r>
              <a:rPr lang="en-US" sz="1200" b="0" i="0" kern="1200" dirty="0" smtClean="0">
                <a:solidFill>
                  <a:schemeClr val="tx1"/>
                </a:solidFill>
                <a:effectLst/>
                <a:latin typeface="+mn-lt"/>
                <a:ea typeface="+mn-ea"/>
                <a:cs typeface="+mn-cs"/>
              </a:rPr>
              <a:t> engaged in experimental music, concrete poetry, performance events and “anti-films”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1962: Performances in Wiesbaden,</a:t>
            </a:r>
            <a:r>
              <a:rPr lang="en-US" sz="1200" b="0" i="0" kern="1200" baseline="0" dirty="0" smtClean="0">
                <a:solidFill>
                  <a:schemeClr val="tx1"/>
                </a:solidFill>
                <a:effectLst/>
                <a:latin typeface="+mn-lt"/>
                <a:ea typeface="+mn-ea"/>
                <a:cs typeface="+mn-cs"/>
              </a:rPr>
              <a:t> West Germany mounted under the name</a:t>
            </a:r>
          </a:p>
          <a:p>
            <a:pPr marL="171450" indent="-171450" fontAlgn="base">
              <a:buFont typeface="Arial" panose="020B0604020202020204" pitchFamily="34" charset="0"/>
              <a:buChar char="•"/>
            </a:pPr>
            <a:r>
              <a:rPr lang="en-US" sz="1200" b="0" i="0" kern="1200" baseline="0" dirty="0" smtClean="0">
                <a:solidFill>
                  <a:schemeClr val="tx1"/>
                </a:solidFill>
                <a:effectLst/>
                <a:latin typeface="+mn-lt"/>
                <a:ea typeface="+mn-ea"/>
                <a:cs typeface="+mn-cs"/>
              </a:rPr>
              <a:t>Soon, a range of artists associate with Fluxus</a:t>
            </a:r>
          </a:p>
          <a:p>
            <a:pPr marL="171450" indent="-171450" fontAlgn="base">
              <a:buFont typeface="Arial" panose="020B0604020202020204" pitchFamily="34" charset="0"/>
              <a:buChar char="•"/>
            </a:pPr>
            <a:r>
              <a:rPr lang="en-US" sz="1200" b="1" i="0" kern="1200" baseline="0" dirty="0" smtClean="0">
                <a:solidFill>
                  <a:schemeClr val="tx1"/>
                </a:solidFill>
                <a:effectLst/>
                <a:latin typeface="+mn-lt"/>
                <a:ea typeface="+mn-ea"/>
                <a:cs typeface="+mn-cs"/>
              </a:rPr>
              <a:t>Fluxus work was happening all over the globe before there was ever a “Fluxus” group</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Go against normative</a:t>
            </a:r>
            <a:r>
              <a:rPr lang="en-US" sz="1200" b="0" i="0" kern="1200" baseline="0" dirty="0" smtClean="0">
                <a:solidFill>
                  <a:schemeClr val="tx1"/>
                </a:solidFill>
                <a:effectLst/>
                <a:latin typeface="+mn-lt"/>
                <a:ea typeface="+mn-ea"/>
                <a:cs typeface="+mn-cs"/>
              </a:rPr>
              <a:t> expectations in art </a:t>
            </a:r>
          </a:p>
          <a:p>
            <a:pPr marL="628650" lvl="1" indent="-171450" fontAlgn="base">
              <a:buFont typeface="Arial" panose="020B0604020202020204" pitchFamily="34" charset="0"/>
              <a:buChar char="•"/>
            </a:pPr>
            <a:r>
              <a:rPr lang="en-US" sz="1200" b="0" i="0" kern="1200" baseline="0" dirty="0" smtClean="0">
                <a:solidFill>
                  <a:schemeClr val="tx1"/>
                </a:solidFill>
                <a:effectLst/>
                <a:latin typeface="+mn-lt"/>
                <a:ea typeface="+mn-ea"/>
                <a:cs typeface="+mn-cs"/>
              </a:rPr>
              <a:t>Culture (western) getting restrictive, so they open things back up </a:t>
            </a:r>
          </a:p>
          <a:p>
            <a:pPr marL="457200" lvl="1" indent="0" fontAlgn="base">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Activities included:</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Public concerts or festivals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Dissemination of innovatively designed anthologies and publications</a:t>
            </a:r>
          </a:p>
          <a:p>
            <a:pPr marL="1085850" lvl="2"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Scores for electronic music, theatrical performances, ephemeral events, gestures and actions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Constituted from the individual’s everyday experience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Also distributed object editions, correspondence art and concrete poetry</a:t>
            </a:r>
          </a:p>
          <a:p>
            <a:pPr marL="171450"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085850" lvl="2"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Improvisational, anti-institutional, antiauthoritarian, and funny</a:t>
            </a:r>
          </a:p>
          <a:p>
            <a:pPr marL="0" indent="0" fontAlgn="base">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fontAlgn="base">
              <a:buFont typeface="Arial" panose="020B0604020202020204" pitchFamily="34" charset="0"/>
              <a:buNone/>
            </a:pPr>
            <a:r>
              <a:rPr lang="en-US" sz="1200" b="0" i="0" u="sng" kern="1200" dirty="0" smtClean="0">
                <a:solidFill>
                  <a:schemeClr val="tx1"/>
                </a:solidFill>
                <a:effectLst/>
                <a:latin typeface="+mn-lt"/>
                <a:ea typeface="+mn-ea"/>
                <a:cs typeface="+mn-cs"/>
              </a:rPr>
              <a:t>MANIFESTOS</a:t>
            </a:r>
          </a:p>
          <a:p>
            <a:pPr marL="171450" indent="-171450" fontAlgn="base">
              <a:buFont typeface="Arial"/>
              <a:buChar char="•"/>
            </a:pPr>
            <a:r>
              <a:rPr lang="en-US" sz="1200" b="0" i="0" kern="1200" dirty="0" smtClean="0">
                <a:solidFill>
                  <a:schemeClr val="tx1"/>
                </a:solidFill>
                <a:effectLst/>
                <a:latin typeface="+mn-lt"/>
                <a:ea typeface="+mn-ea"/>
                <a:cs typeface="+mn-cs"/>
              </a:rPr>
              <a:t>Under the organization and direction of George Maciunas, a specific program of ideological goals was formulated and disseminated through a series of manifestos</a:t>
            </a:r>
          </a:p>
          <a:p>
            <a:pPr marL="171450"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1962</a:t>
            </a:r>
            <a:r>
              <a:rPr lang="en-US" sz="1200" b="0" i="0" kern="1200" dirty="0" smtClean="0">
                <a:solidFill>
                  <a:schemeClr val="tx1"/>
                </a:solidFill>
                <a:effectLst/>
                <a:latin typeface="+mn-lt"/>
                <a:ea typeface="+mn-ea"/>
                <a:cs typeface="+mn-cs"/>
              </a:rPr>
              <a:t>: Manifesto</a:t>
            </a:r>
            <a:r>
              <a:rPr lang="en-US" sz="1200" b="0" i="0" kern="1200" baseline="0" dirty="0" smtClean="0">
                <a:solidFill>
                  <a:schemeClr val="tx1"/>
                </a:solidFill>
                <a:effectLst/>
                <a:latin typeface="+mn-lt"/>
                <a:ea typeface="+mn-ea"/>
                <a:cs typeface="+mn-cs"/>
              </a:rPr>
              <a:t> published as “</a:t>
            </a:r>
            <a:r>
              <a:rPr lang="en-US" sz="1200" b="0" i="0" kern="1200" dirty="0" smtClean="0">
                <a:solidFill>
                  <a:schemeClr val="tx1"/>
                </a:solidFill>
                <a:effectLst/>
                <a:latin typeface="+mn-lt"/>
                <a:ea typeface="+mn-ea"/>
                <a:cs typeface="+mn-cs"/>
              </a:rPr>
              <a:t>Neo-Dada in Music, Theater, Poetry, Art”</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So the connection to Neo-Dada is strong</a:t>
            </a:r>
          </a:p>
          <a:p>
            <a:pPr marL="1085850" lvl="2"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Also to John Cage</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Stresses the interest shared by all the artists in manifesting time and space as concrete phenomena</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Anti-elite</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Anti-commodity</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Egalitarian</a:t>
            </a:r>
          </a:p>
          <a:p>
            <a:pPr marL="457200" lvl="1" indent="0" fontAlgn="base">
              <a:buFont typeface="Arial"/>
              <a:buNone/>
            </a:pPr>
            <a:endParaRPr lang="en-US" sz="1200" b="0" i="0" kern="1200" dirty="0" smtClean="0">
              <a:solidFill>
                <a:schemeClr val="tx1"/>
              </a:solidFill>
              <a:effectLst/>
              <a:latin typeface="+mn-lt"/>
              <a:ea typeface="+mn-ea"/>
              <a:cs typeface="+mn-cs"/>
            </a:endParaRPr>
          </a:p>
          <a:p>
            <a:pPr marL="171450" indent="-171450" fontAlgn="base">
              <a:buFont typeface="Arial"/>
              <a:buChar char="•"/>
            </a:pPr>
            <a:r>
              <a:rPr lang="en-US" sz="1200" b="0" i="0" kern="1200" dirty="0" smtClean="0">
                <a:solidFill>
                  <a:schemeClr val="tx1"/>
                </a:solidFill>
                <a:effectLst/>
                <a:latin typeface="+mn-lt"/>
                <a:ea typeface="+mn-ea"/>
                <a:cs typeface="+mn-cs"/>
              </a:rPr>
              <a:t>Embrace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concrete poetry, concrete and random music, Happenings, and early-</a:t>
            </a:r>
            <a:r>
              <a:rPr lang="en-US" sz="1200" b="0" i="0" u="none" kern="1200" dirty="0" smtClean="0">
                <a:solidFill>
                  <a:schemeClr val="tx1"/>
                </a:solidFill>
                <a:effectLst/>
                <a:latin typeface="+mn-lt"/>
                <a:ea typeface="+mn-ea"/>
                <a:cs typeface="+mn-cs"/>
              </a:rPr>
              <a:t>conceptual art </a:t>
            </a:r>
          </a:p>
          <a:p>
            <a:pPr marL="0" indent="0" fontAlgn="base">
              <a:buFont typeface="Arial"/>
              <a:buNone/>
            </a:pPr>
            <a:endParaRPr lang="en-US" sz="1200" b="0" i="0" u="none"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fontAlgn="base">
              <a:buFont typeface="Arial"/>
              <a:buChar char="•"/>
            </a:pPr>
            <a:r>
              <a:rPr lang="en-US" sz="1200" b="1" i="0" kern="1200" dirty="0" smtClean="0">
                <a:solidFill>
                  <a:schemeClr val="tx1"/>
                </a:solidFill>
                <a:effectLst/>
                <a:latin typeface="+mn-lt"/>
                <a:ea typeface="+mn-ea"/>
                <a:cs typeface="+mn-cs"/>
              </a:rPr>
              <a:t>1963</a:t>
            </a:r>
            <a:r>
              <a:rPr lang="en-US" sz="1200" b="0" i="0" kern="1200" dirty="0" smtClean="0">
                <a:solidFill>
                  <a:schemeClr val="tx1"/>
                </a:solidFill>
                <a:effectLst/>
                <a:latin typeface="+mn-lt"/>
                <a:ea typeface="+mn-ea"/>
                <a:cs typeface="+mn-cs"/>
              </a:rPr>
              <a:t>: Manifesto exhorted the artist to ‘purge the world of bourgeois sickness, “intellectual”, professional and commercialized culture … dead art, imitation, artificial art, abstract art, illusionistic art … promote a revolutionary flood and tide in art, promote living art, anti-art, … non art reality to be grasped by all peoples, not only critics, dilettantes and professionals’. </a:t>
            </a:r>
          </a:p>
          <a:p>
            <a:pPr marL="171450" indent="-171450" fontAlgn="base">
              <a:buFont typeface="Arial"/>
              <a:buChar char="•"/>
            </a:pPr>
            <a:endParaRPr lang="en-US" sz="1200" b="0" i="0" kern="1200" dirty="0" smtClean="0">
              <a:solidFill>
                <a:schemeClr val="tx1"/>
              </a:solidFill>
              <a:effectLst/>
              <a:latin typeface="+mn-lt"/>
              <a:ea typeface="+mn-ea"/>
              <a:cs typeface="+mn-cs"/>
            </a:endParaRPr>
          </a:p>
          <a:p>
            <a:pPr marL="171450" indent="-171450" fontAlgn="base">
              <a:buFont typeface="Arial"/>
              <a:buChar char="•"/>
            </a:pPr>
            <a:r>
              <a:rPr lang="en-US" sz="1200" b="1" i="0" kern="1200" dirty="0" smtClean="0">
                <a:solidFill>
                  <a:schemeClr val="tx1"/>
                </a:solidFill>
                <a:effectLst/>
                <a:latin typeface="+mn-lt"/>
                <a:ea typeface="+mn-ea"/>
                <a:cs typeface="+mn-cs"/>
              </a:rPr>
              <a:t>If we could experience the world around us the way we experience art, there would be not need for art. </a:t>
            </a:r>
          </a:p>
          <a:p>
            <a:pPr marL="0" indent="0" fontAlgn="base">
              <a:buFont typeface="Arial" panose="020B0604020202020204" pitchFamily="34" charset="0"/>
              <a:buNone/>
            </a:pP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E7745-0D29-4D4E-B37E-C5554E0DA81D}" type="slidenum">
              <a:rPr lang="en-US" smtClean="0"/>
              <a:t>2</a:t>
            </a:fld>
            <a:endParaRPr lang="en-US"/>
          </a:p>
        </p:txBody>
      </p:sp>
    </p:spTree>
    <p:extLst>
      <p:ext uri="{BB962C8B-B14F-4D97-AF65-F5344CB8AC3E}">
        <p14:creationId xmlns:p14="http://schemas.microsoft.com/office/powerpoint/2010/main" val="1920951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 Burden (1946-   )</a:t>
            </a:r>
          </a:p>
          <a:p>
            <a:endParaRPr lang="en-US" b="1" dirty="0" smtClean="0"/>
          </a:p>
          <a:p>
            <a:pPr marL="171450" indent="-171450">
              <a:buFont typeface="Arial"/>
              <a:buChar char="•"/>
            </a:pPr>
            <a:r>
              <a:rPr lang="en-US" b="0" dirty="0" smtClean="0"/>
              <a:t>Highly</a:t>
            </a:r>
            <a:r>
              <a:rPr lang="en-US" b="0" baseline="0" dirty="0" smtClean="0"/>
              <a:t> radical</a:t>
            </a:r>
          </a:p>
          <a:p>
            <a:pPr marL="171450" indent="-171450">
              <a:buFont typeface="Arial"/>
              <a:buChar char="•"/>
            </a:pPr>
            <a:r>
              <a:rPr lang="en-US" b="0" baseline="0" dirty="0" smtClean="0"/>
              <a:t>Controversial</a:t>
            </a:r>
          </a:p>
          <a:p>
            <a:pPr marL="171450" indent="-171450">
              <a:buFont typeface="Arial"/>
              <a:buChar char="•"/>
            </a:pPr>
            <a:r>
              <a:rPr lang="en-US" b="0" baseline="0" dirty="0" smtClean="0"/>
              <a:t>Performances meant to shock</a:t>
            </a:r>
          </a:p>
          <a:p>
            <a:pPr marL="171450" indent="-171450">
              <a:buFont typeface="Arial"/>
              <a:buChar char="•"/>
            </a:pPr>
            <a:r>
              <a:rPr lang="en-US" b="0" baseline="0" dirty="0" smtClean="0"/>
              <a:t>Often involve bodily danger for the artist</a:t>
            </a:r>
          </a:p>
          <a:p>
            <a:pPr marL="171450" indent="-171450">
              <a:buFont typeface="Arial"/>
              <a:buChar char="•"/>
            </a:pPr>
            <a:endParaRPr lang="en-US" b="0" baseline="0" dirty="0" smtClean="0"/>
          </a:p>
          <a:p>
            <a:pPr marL="171450" indent="-171450">
              <a:buFont typeface="Arial"/>
              <a:buChar char="•"/>
            </a:pPr>
            <a:r>
              <a:rPr lang="en-US" b="0" baseline="0" dirty="0" smtClean="0"/>
              <a:t>Attends UC Irvine</a:t>
            </a:r>
          </a:p>
          <a:p>
            <a:pPr marL="171450" indent="-171450">
              <a:buFont typeface="Arial"/>
              <a:buChar char="•"/>
            </a:pPr>
            <a:r>
              <a:rPr lang="en-US" b="0" baseline="0" dirty="0" smtClean="0"/>
              <a:t>Trained as a minimalist</a:t>
            </a:r>
          </a:p>
          <a:p>
            <a:pPr marL="171450" indent="-171450">
              <a:buFont typeface="Arial"/>
              <a:buChar char="•"/>
            </a:pPr>
            <a:r>
              <a:rPr lang="en-US" b="0" baseline="0" dirty="0" smtClean="0"/>
              <a:t>Noticed that is forces the viewer to move around it</a:t>
            </a:r>
          </a:p>
          <a:p>
            <a:pPr marL="171450" indent="-171450">
              <a:buFont typeface="Arial"/>
              <a:buChar char="•"/>
            </a:pPr>
            <a:r>
              <a:rPr lang="en-US" b="0" baseline="0" dirty="0" smtClean="0"/>
              <a:t>About bodily movement and physical activity</a:t>
            </a:r>
          </a:p>
          <a:p>
            <a:pPr marL="171450" indent="-171450">
              <a:buFont typeface="Arial"/>
              <a:buChar char="•"/>
            </a:pPr>
            <a:r>
              <a:rPr lang="en-US" b="0" baseline="0" dirty="0" smtClean="0"/>
              <a:t>Thought of building a sculptural box and getting into it, then saw a bank of lockers:</a:t>
            </a:r>
          </a:p>
          <a:p>
            <a:pPr marL="171450" indent="-171450">
              <a:buFont typeface="Arial"/>
              <a:buChar char="•"/>
            </a:pPr>
            <a:r>
              <a:rPr lang="en-US" b="0" baseline="0" dirty="0" smtClean="0"/>
              <a:t>They wouldn’t be mistaken for the art (the activity is the art)</a:t>
            </a:r>
          </a:p>
          <a:p>
            <a:pPr marL="171450" indent="-171450">
              <a:buFont typeface="Arial"/>
              <a:buChar char="•"/>
            </a:pPr>
            <a:r>
              <a:rPr lang="en-US" b="0" baseline="0" dirty="0" smtClean="0"/>
              <a:t>A eureka moment: “I can do something and it can be art. I don’t have to make something.”</a:t>
            </a:r>
          </a:p>
          <a:p>
            <a:pPr marL="171450" indent="-171450">
              <a:buFont typeface="Arial"/>
              <a:buChar char="•"/>
            </a:pPr>
            <a:r>
              <a:rPr lang="en-US" b="0" baseline="0" dirty="0" smtClean="0"/>
              <a:t>His thesis show consisted of him locking himself in a locker for five days</a:t>
            </a:r>
          </a:p>
          <a:p>
            <a:pPr marL="0" indent="0">
              <a:buFont typeface="Arial"/>
              <a:buNone/>
            </a:pPr>
            <a:endParaRPr lang="en-US" b="0" baseline="0" dirty="0" smtClean="0"/>
          </a:p>
          <a:p>
            <a:pPr marL="0" indent="0">
              <a:buFont typeface="Arial"/>
              <a:buNone/>
            </a:pPr>
            <a:r>
              <a:rPr lang="en-US" b="1" baseline="0" dirty="0" smtClean="0"/>
              <a:t>Five Day Locker Piece, April 26-30, 1971</a:t>
            </a:r>
          </a:p>
          <a:p>
            <a:pPr marL="0" indent="0">
              <a:buFont typeface="Arial"/>
              <a:buNone/>
            </a:pPr>
            <a:r>
              <a:rPr lang="en-US" b="1" baseline="0" dirty="0" smtClean="0"/>
              <a:t>University of California, Irvine</a:t>
            </a:r>
          </a:p>
          <a:p>
            <a:pPr marL="0" indent="0">
              <a:buFont typeface="Arial"/>
              <a:buNone/>
            </a:pPr>
            <a:endParaRPr lang="en-US" b="0" baseline="0" dirty="0" smtClean="0"/>
          </a:p>
          <a:p>
            <a:pPr marL="171450" indent="-171450">
              <a:buFont typeface="Arial"/>
              <a:buChar char="•"/>
            </a:pPr>
            <a:r>
              <a:rPr lang="en-US" b="0" baseline="0" dirty="0" smtClean="0"/>
              <a:t>Above Burden was a 5-gallon supply of water, while the locker below him contained an empty 5-gallon jug</a:t>
            </a:r>
          </a:p>
          <a:p>
            <a:pPr marL="171450" indent="-171450">
              <a:buFont typeface="Arial"/>
              <a:buChar char="•"/>
            </a:pPr>
            <a:r>
              <a:rPr lang="en-US" b="0" baseline="0" dirty="0" smtClean="0"/>
              <a:t>He remained in the locker for the entire 5 days without food</a:t>
            </a:r>
          </a:p>
          <a:p>
            <a:pPr marL="0" indent="0">
              <a:buFont typeface="Arial"/>
              <a:buNone/>
            </a:pPr>
            <a:endParaRPr lang="en-US" b="0" baseline="0" dirty="0" smtClean="0"/>
          </a:p>
          <a:p>
            <a:pPr marL="0" indent="0">
              <a:buFont typeface="Arial"/>
              <a:buNone/>
            </a:pPr>
            <a:r>
              <a:rPr lang="en-US" b="1" baseline="0" dirty="0" smtClean="0"/>
              <a:t>Chris Burden, Shoot, 1971</a:t>
            </a:r>
          </a:p>
          <a:p>
            <a:pPr marL="171450" indent="-171450">
              <a:buFont typeface="Arial"/>
              <a:buChar char="•"/>
            </a:pPr>
            <a:r>
              <a:rPr lang="en-US" b="0" baseline="0" dirty="0" smtClean="0"/>
              <a:t>Shot in the left arm by an assistant from a distance of about 5 meters with a .22 rifle</a:t>
            </a:r>
          </a:p>
          <a:p>
            <a:pPr marL="171450" indent="-171450">
              <a:buFont typeface="Arial"/>
              <a:buChar char="•"/>
            </a:pPr>
            <a:r>
              <a:rPr lang="en-US" b="0" baseline="0" dirty="0" smtClean="0"/>
              <a:t>“It was supposed to be a graze wound, but the marksman missed.”</a:t>
            </a:r>
          </a:p>
          <a:p>
            <a:pPr marL="171450" indent="-171450">
              <a:buFont typeface="Arial"/>
              <a:buChar char="•"/>
            </a:pPr>
            <a:r>
              <a:rPr lang="en-US" b="0" baseline="0" dirty="0" smtClean="0"/>
              <a:t>No audience</a:t>
            </a:r>
          </a:p>
          <a:p>
            <a:pPr marL="171450" indent="-171450">
              <a:buFont typeface="Arial"/>
              <a:buChar char="•"/>
            </a:pPr>
            <a:r>
              <a:rPr lang="en-US" b="0" baseline="0" dirty="0" smtClean="0"/>
              <a:t>Performance fleeting, but the photos made it legendary</a:t>
            </a:r>
          </a:p>
          <a:p>
            <a:pPr marL="171450" indent="-171450">
              <a:buFont typeface="Arial"/>
              <a:buChar char="•"/>
            </a:pPr>
            <a:endParaRPr lang="en-US" b="0" baseline="0" dirty="0" smtClean="0"/>
          </a:p>
          <a:p>
            <a:pPr marL="171450" indent="-171450">
              <a:buFont typeface="Arial"/>
              <a:buChar char="•"/>
            </a:pPr>
            <a:r>
              <a:rPr lang="en-US" b="0" baseline="0" dirty="0" smtClean="0"/>
              <a:t>Many more shocking performances – you can look him up on your own…you’ve read about them already</a:t>
            </a:r>
          </a:p>
          <a:p>
            <a:pPr marL="171450" indent="-171450">
              <a:buFont typeface="Arial"/>
              <a:buChar char="•"/>
            </a:pPr>
            <a:r>
              <a:rPr lang="en-US" b="0" baseline="0" dirty="0" smtClean="0"/>
              <a:t>Interested in the interaction between the self and the experience</a:t>
            </a:r>
          </a:p>
          <a:p>
            <a:pPr marL="171450" indent="-171450">
              <a:buFont typeface="Arial"/>
              <a:buChar char="•"/>
            </a:pPr>
            <a:r>
              <a:rPr lang="en-US" b="0" baseline="0" dirty="0" smtClean="0"/>
              <a:t>An audience is not essential</a:t>
            </a:r>
          </a:p>
        </p:txBody>
      </p:sp>
      <p:sp>
        <p:nvSpPr>
          <p:cNvPr id="4" name="Slide Number Placeholder 3"/>
          <p:cNvSpPr>
            <a:spLocks noGrp="1"/>
          </p:cNvSpPr>
          <p:nvPr>
            <p:ph type="sldNum" sz="quarter" idx="10"/>
          </p:nvPr>
        </p:nvSpPr>
        <p:spPr/>
        <p:txBody>
          <a:bodyPr/>
          <a:lstStyle/>
          <a:p>
            <a:fld id="{438E7745-0D29-4D4E-B37E-C5554E0DA81D}" type="slidenum">
              <a:rPr lang="en-US" smtClean="0"/>
              <a:t>20</a:t>
            </a:fld>
            <a:endParaRPr lang="en-US"/>
          </a:p>
        </p:txBody>
      </p:sp>
    </p:spTree>
    <p:extLst>
      <p:ext uri="{BB962C8B-B14F-4D97-AF65-F5344CB8AC3E}">
        <p14:creationId xmlns:p14="http://schemas.microsoft.com/office/powerpoint/2010/main" val="95232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Carolee Schneemann (1939-</a:t>
            </a:r>
            <a:r>
              <a:rPr lang="en-US" b="1" baseline="0" dirty="0" smtClean="0"/>
              <a:t>    )</a:t>
            </a:r>
          </a:p>
          <a:p>
            <a:endParaRPr lang="en-US" b="1" baseline="0" dirty="0" smtClean="0"/>
          </a:p>
          <a:p>
            <a:r>
              <a:rPr lang="en-US" b="1" baseline="0" dirty="0" smtClean="0"/>
              <a:t>FEMINISM</a:t>
            </a:r>
          </a:p>
          <a:p>
            <a:endParaRPr lang="en-US" b="1" dirty="0" smtClean="0"/>
          </a:p>
          <a:p>
            <a:pPr marL="171450" indent="-171450">
              <a:buFont typeface="Arial"/>
              <a:buChar char="•"/>
            </a:pPr>
            <a:r>
              <a:rPr lang="en-US" dirty="0" smtClean="0"/>
              <a:t>Performance artist</a:t>
            </a:r>
            <a:r>
              <a:rPr lang="en-US" baseline="0" dirty="0" smtClean="0"/>
              <a:t> known for her work on the female body, sexuality, and gender</a:t>
            </a:r>
          </a:p>
          <a:p>
            <a:pPr marL="171450" indent="-171450">
              <a:buFont typeface="Arial"/>
              <a:buChar char="•"/>
            </a:pPr>
            <a:r>
              <a:rPr lang="en-US" dirty="0" smtClean="0"/>
              <a:t>While a student at Bard College, became aware of the differences</a:t>
            </a:r>
            <a:r>
              <a:rPr lang="en-US" baseline="0" dirty="0" smtClean="0"/>
              <a:t> in perception between male and female bodies</a:t>
            </a:r>
          </a:p>
          <a:p>
            <a:pPr marL="628650" lvl="1" indent="-171450">
              <a:buFont typeface="Arial"/>
              <a:buChar char="•"/>
            </a:pPr>
            <a:r>
              <a:rPr lang="en-US" baseline="0" dirty="0" smtClean="0"/>
              <a:t>Model for her boyfriend’s portraits and her own nude self-portraits</a:t>
            </a:r>
          </a:p>
          <a:p>
            <a:pPr marL="628650" lvl="1" indent="-171450">
              <a:buFont typeface="Arial"/>
              <a:buChar char="•"/>
            </a:pPr>
            <a:endParaRPr lang="en-US" baseline="0" dirty="0" smtClean="0"/>
          </a:p>
          <a:p>
            <a:pPr marL="628650" lvl="1" indent="-171450">
              <a:buFont typeface="Arial"/>
              <a:buChar char="•"/>
            </a:pPr>
            <a:r>
              <a:rPr lang="en-US" baseline="0" dirty="0" smtClean="0"/>
              <a:t>Begins as a painter in the late 50s</a:t>
            </a:r>
          </a:p>
          <a:p>
            <a:pPr marL="628650" lvl="1" indent="-171450">
              <a:buFont typeface="Arial"/>
              <a:buChar char="•"/>
            </a:pPr>
            <a:r>
              <a:rPr lang="en-US" baseline="0" dirty="0" smtClean="0"/>
              <a:t>Sort of Neo-Dada, with a little expressionistic brushwork added</a:t>
            </a:r>
          </a:p>
          <a:p>
            <a:pPr marL="628650" lvl="1" indent="-171450">
              <a:buFont typeface="Arial"/>
              <a:buChar char="•"/>
            </a:pPr>
            <a:r>
              <a:rPr lang="en-US" baseline="0" dirty="0" smtClean="0"/>
              <a:t>The climate was misogynistic, for sure</a:t>
            </a:r>
          </a:p>
          <a:p>
            <a:pPr marL="628650" lvl="1" indent="-171450">
              <a:buFont typeface="Arial"/>
              <a:buChar char="•"/>
            </a:pPr>
            <a:r>
              <a:rPr lang="en-US" baseline="0" dirty="0" smtClean="0"/>
              <a:t>Part of the First Wave of Feminism</a:t>
            </a:r>
          </a:p>
          <a:p>
            <a:pPr marL="628650" lvl="1" indent="-171450">
              <a:buFont typeface="Arial"/>
              <a:buChar char="•"/>
            </a:pPr>
            <a:endParaRPr lang="en-US" baseline="0" dirty="0" smtClean="0"/>
          </a:p>
          <a:p>
            <a:pPr marL="628650" lvl="1" indent="-171450">
              <a:buFont typeface="Arial"/>
              <a:buChar char="•"/>
            </a:pPr>
            <a:r>
              <a:rPr lang="en-US" baseline="0" dirty="0" smtClean="0"/>
              <a:t>Early 1970s: Part of the Feminist art movement in Europe and the US</a:t>
            </a:r>
          </a:p>
          <a:p>
            <a:pPr marL="628650" lvl="1" indent="-171450">
              <a:buFont typeface="Arial"/>
              <a:buChar char="•"/>
            </a:pPr>
            <a:r>
              <a:rPr lang="en-US" baseline="0" dirty="0" smtClean="0"/>
              <a:t>Contributes to feminist theory with texts</a:t>
            </a:r>
          </a:p>
          <a:p>
            <a:pPr marL="628650" lvl="1" indent="-171450">
              <a:buFont typeface="Arial"/>
              <a:buChar char="•"/>
            </a:pPr>
            <a:endParaRPr lang="en-US" baseline="0" dirty="0" smtClean="0"/>
          </a:p>
          <a:p>
            <a:pPr marL="628650" lvl="1" indent="-171450">
              <a:buFont typeface="Arial"/>
              <a:buChar char="•"/>
            </a:pPr>
            <a:r>
              <a:rPr lang="en-US" baseline="0" dirty="0" smtClean="0"/>
              <a:t>Becomes familiar with Kaprow and writers such as Simone de Beauvoir</a:t>
            </a:r>
          </a:p>
          <a:p>
            <a:pPr marL="628650" lvl="1" indent="-171450">
              <a:buFont typeface="Arial"/>
              <a:buChar char="•"/>
            </a:pPr>
            <a:r>
              <a:rPr lang="en-US" baseline="0" dirty="0" smtClean="0"/>
              <a:t>Works with Oldenberg, Cunningham, Cage and Rauschenberg at the Judson Memorial Church’s art program</a:t>
            </a:r>
          </a:p>
          <a:p>
            <a:pPr marL="628650" lvl="1" indent="-171450">
              <a:buFont typeface="Arial"/>
              <a:buChar char="•"/>
            </a:pPr>
            <a:r>
              <a:rPr lang="en-US" baseline="0" dirty="0" smtClean="0"/>
              <a:t>Uses her nude body in works – needed to be taken back from the status of a cultural possession</a:t>
            </a:r>
          </a:p>
          <a:p>
            <a:pPr marL="628650" lvl="1" indent="-171450">
              <a:buFont typeface="Arial"/>
              <a:buChar char="•"/>
            </a:pPr>
            <a:endParaRPr lang="en-US" baseline="0" dirty="0" smtClean="0"/>
          </a:p>
          <a:p>
            <a:pPr marL="457200" lvl="1" indent="0">
              <a:buFont typeface="Arial"/>
              <a:buNone/>
            </a:pPr>
            <a:r>
              <a:rPr lang="en-US" b="1" baseline="0" dirty="0" smtClean="0"/>
              <a:t>Robert Morris, Site, 1964</a:t>
            </a:r>
          </a:p>
          <a:p>
            <a:pPr marL="457200" lvl="1" indent="0">
              <a:buFont typeface="Arial"/>
              <a:buNone/>
            </a:pPr>
            <a:endParaRPr lang="en-US" baseline="0" dirty="0" smtClean="0"/>
          </a:p>
          <a:p>
            <a:pPr marL="628650" lvl="1" indent="-171450">
              <a:buFont typeface="Arial"/>
              <a:buChar char="•"/>
            </a:pPr>
            <a:r>
              <a:rPr lang="en-US" baseline="0" dirty="0" smtClean="0"/>
              <a:t>Performed at the Surplus Dance Theater, NY and other locations</a:t>
            </a:r>
          </a:p>
          <a:p>
            <a:pPr marL="628650" lvl="1" indent="-171450">
              <a:buFont typeface="Arial"/>
              <a:buChar char="•"/>
            </a:pPr>
            <a:r>
              <a:rPr lang="en-US" baseline="0" dirty="0" smtClean="0"/>
              <a:t>Schneemann the model (based on </a:t>
            </a:r>
            <a:r>
              <a:rPr lang="en-US" i="1" baseline="0" dirty="0" smtClean="0"/>
              <a:t>Olympia</a:t>
            </a:r>
            <a:r>
              <a:rPr lang="en-US" baseline="0" dirty="0" smtClean="0"/>
              <a:t>)</a:t>
            </a:r>
          </a:p>
          <a:p>
            <a:pPr marL="457200" lvl="1" indent="0">
              <a:buFont typeface="Arial"/>
              <a:buNone/>
            </a:pPr>
            <a:endParaRPr lang="en-US" baseline="0" dirty="0" smtClean="0"/>
          </a:p>
          <a:p>
            <a:pPr marL="457200" lvl="1" indent="0">
              <a:buFont typeface="Arial"/>
              <a:buNone/>
            </a:pPr>
            <a:endParaRPr lang="en-US" baseline="0" dirty="0" smtClean="0"/>
          </a:p>
          <a:p>
            <a:pPr marL="457200" lvl="1" indent="0">
              <a:buFont typeface="Arial"/>
              <a:buNone/>
            </a:pPr>
            <a:endParaRPr lang="en-US" baseline="0" dirty="0" smtClean="0"/>
          </a:p>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21</a:t>
            </a:fld>
            <a:endParaRPr lang="en-US"/>
          </a:p>
        </p:txBody>
      </p:sp>
    </p:spTree>
    <p:extLst>
      <p:ext uri="{BB962C8B-B14F-4D97-AF65-F5344CB8AC3E}">
        <p14:creationId xmlns:p14="http://schemas.microsoft.com/office/powerpoint/2010/main" val="3622162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Uses her body to explore the power of female sexuality</a:t>
            </a:r>
          </a:p>
          <a:p>
            <a:pPr marL="171450" indent="-171450">
              <a:buFont typeface="Arial"/>
              <a:buChar char="•"/>
            </a:pPr>
            <a:r>
              <a:rPr lang="en-US" dirty="0" smtClean="0"/>
              <a:t>This</a:t>
            </a:r>
            <a:r>
              <a:rPr lang="en-US" baseline="0" dirty="0" smtClean="0"/>
              <a:t> a</a:t>
            </a:r>
            <a:r>
              <a:rPr lang="en-US" dirty="0" smtClean="0"/>
              <a:t>gainst the backdrop of the broader women’s movement in the 1970s</a:t>
            </a:r>
          </a:p>
          <a:p>
            <a:pPr marL="171450" indent="-171450">
              <a:buFont typeface="Arial"/>
              <a:buChar char="•"/>
            </a:pPr>
            <a:r>
              <a:rPr lang="en-US" dirty="0" smtClean="0"/>
              <a:t>Schneemann’s work was about liberating women from oppressive artistic and social conventions</a:t>
            </a:r>
          </a:p>
          <a:p>
            <a:pPr marL="171450" indent="-171450">
              <a:buFont typeface="Arial"/>
              <a:buChar char="•"/>
            </a:pPr>
            <a:r>
              <a:rPr lang="en-US" dirty="0" smtClean="0"/>
              <a:t>Highly personal and political works</a:t>
            </a:r>
          </a:p>
          <a:p>
            <a:endParaRPr lang="en-US" dirty="0" smtClean="0"/>
          </a:p>
          <a:p>
            <a:r>
              <a:rPr lang="en-US" b="1" dirty="0" smtClean="0"/>
              <a:t>Interior Scroll, 1975</a:t>
            </a:r>
          </a:p>
          <a:p>
            <a:r>
              <a:rPr lang="en-US" dirty="0" smtClean="0"/>
              <a:t>First performed in East Hampton for the “Women Here and Now” festival </a:t>
            </a:r>
          </a:p>
          <a:p>
            <a:r>
              <a:rPr lang="en-US" dirty="0" smtClean="0"/>
              <a:t>Schneemann insisted on the artist’s body as explicitly sexual</a:t>
            </a:r>
          </a:p>
          <a:p>
            <a:r>
              <a:rPr lang="en-US" dirty="0" smtClean="0"/>
              <a:t>Her refusal to divorce sexual experience from art-making introduced the body of the female artist as the source of her creative and imaginative energy</a:t>
            </a:r>
          </a:p>
          <a:p>
            <a:endParaRPr lang="en-US" dirty="0" smtClean="0"/>
          </a:p>
          <a:p>
            <a:r>
              <a:rPr lang="en-US" dirty="0" smtClean="0"/>
              <a:t>Schneemann stood naked on a table, painted her body with mud, and then slowly extracted a forty-inch-long scroll from her vagina and read from it, describing the sexism women artists encountered in the art world.</a:t>
            </a:r>
          </a:p>
          <a:p>
            <a:endParaRPr lang="en-US" dirty="0" smtClean="0"/>
          </a:p>
          <a:p>
            <a:r>
              <a:rPr lang="en-US" dirty="0" smtClean="0"/>
              <a:t>Following is the text that Schneemann read from the scroll during her performance:</a:t>
            </a:r>
          </a:p>
          <a:p>
            <a:endParaRPr lang="en-US" dirty="0" smtClean="0"/>
          </a:p>
          <a:p>
            <a:r>
              <a:rPr lang="en-US" dirty="0" smtClean="0"/>
              <a:t>I met a happy man</a:t>
            </a:r>
          </a:p>
          <a:p>
            <a:r>
              <a:rPr lang="en-US" dirty="0" smtClean="0"/>
              <a:t>a structuralist filmmaker</a:t>
            </a:r>
          </a:p>
          <a:p>
            <a:r>
              <a:rPr lang="en-US" dirty="0" smtClean="0"/>
              <a:t>—but don’t call me that</a:t>
            </a:r>
          </a:p>
          <a:p>
            <a:r>
              <a:rPr lang="en-US" dirty="0" smtClean="0"/>
              <a:t>it’s something else I do—</a:t>
            </a:r>
          </a:p>
          <a:p>
            <a:r>
              <a:rPr lang="en-US" dirty="0" smtClean="0"/>
              <a:t>he said we are fond of you</a:t>
            </a:r>
          </a:p>
          <a:p>
            <a:r>
              <a:rPr lang="en-US" dirty="0" smtClean="0"/>
              <a:t>you are charming</a:t>
            </a:r>
          </a:p>
          <a:p>
            <a:r>
              <a:rPr lang="en-US" dirty="0" smtClean="0"/>
              <a:t>but don’t ask us</a:t>
            </a:r>
          </a:p>
          <a:p>
            <a:r>
              <a:rPr lang="en-US" dirty="0" smtClean="0"/>
              <a:t>to look at your films</a:t>
            </a:r>
          </a:p>
          <a:p>
            <a:r>
              <a:rPr lang="en-US" dirty="0" smtClean="0"/>
              <a:t>we cannot</a:t>
            </a:r>
          </a:p>
          <a:p>
            <a:r>
              <a:rPr lang="en-US" dirty="0" smtClean="0"/>
              <a:t>there are certain films</a:t>
            </a:r>
          </a:p>
          <a:p>
            <a:r>
              <a:rPr lang="en-US" dirty="0" smtClean="0"/>
              <a:t>we cannot look at</a:t>
            </a:r>
          </a:p>
          <a:p>
            <a:r>
              <a:rPr lang="en-US" dirty="0" smtClean="0"/>
              <a:t>the personal clutter</a:t>
            </a:r>
          </a:p>
          <a:p>
            <a:r>
              <a:rPr lang="en-US" dirty="0" smtClean="0"/>
              <a:t>the persistence of feelings</a:t>
            </a:r>
          </a:p>
          <a:p>
            <a:r>
              <a:rPr lang="en-US" dirty="0" smtClean="0"/>
              <a:t>the hand-touch sensibility</a:t>
            </a:r>
          </a:p>
          <a:p>
            <a:r>
              <a:rPr lang="en-US" dirty="0" smtClean="0"/>
              <a:t>the </a:t>
            </a:r>
            <a:r>
              <a:rPr lang="en-US" dirty="0" err="1" smtClean="0"/>
              <a:t>diaristic</a:t>
            </a:r>
            <a:r>
              <a:rPr lang="en-US" dirty="0" smtClean="0"/>
              <a:t> indulgence</a:t>
            </a:r>
          </a:p>
          <a:p>
            <a:r>
              <a:rPr lang="en-US" dirty="0" smtClean="0"/>
              <a:t>the painterly mess</a:t>
            </a:r>
          </a:p>
          <a:p>
            <a:r>
              <a:rPr lang="en-US" dirty="0" smtClean="0"/>
              <a:t>the dense gestalt</a:t>
            </a:r>
          </a:p>
          <a:p>
            <a:r>
              <a:rPr lang="en-US" dirty="0" smtClean="0"/>
              <a:t>the primitive techniques</a:t>
            </a:r>
          </a:p>
          <a:p>
            <a:endParaRPr lang="en-US" dirty="0" smtClean="0"/>
          </a:p>
          <a:p>
            <a:r>
              <a:rPr lang="en-US" dirty="0" smtClean="0"/>
              <a:t>(I don’t take the advice</a:t>
            </a:r>
          </a:p>
          <a:p>
            <a:r>
              <a:rPr lang="en-US" dirty="0" smtClean="0"/>
              <a:t>of men who only talk to</a:t>
            </a:r>
          </a:p>
          <a:p>
            <a:r>
              <a:rPr lang="en-US" dirty="0" smtClean="0"/>
              <a:t>themselves)</a:t>
            </a:r>
          </a:p>
          <a:p>
            <a:r>
              <a:rPr lang="en-US" dirty="0" smtClean="0"/>
              <a:t>PAY ATTENTION TO CRITICAL</a:t>
            </a:r>
          </a:p>
          <a:p>
            <a:r>
              <a:rPr lang="en-US" dirty="0" smtClean="0"/>
              <a:t>AND PRACTICAL FILM LANGUAGE</a:t>
            </a:r>
          </a:p>
          <a:p>
            <a:r>
              <a:rPr lang="en-US" dirty="0" smtClean="0"/>
              <a:t>IT EXISTS FOR AND IN ONLY </a:t>
            </a:r>
          </a:p>
          <a:p>
            <a:r>
              <a:rPr lang="en-US" dirty="0" smtClean="0"/>
              <a:t>ONE GENDER</a:t>
            </a:r>
          </a:p>
          <a:p>
            <a:endParaRPr lang="en-US" dirty="0" smtClean="0"/>
          </a:p>
          <a:p>
            <a:r>
              <a:rPr lang="en-US" dirty="0" smtClean="0"/>
              <a:t>even if you are older than me</a:t>
            </a:r>
          </a:p>
          <a:p>
            <a:r>
              <a:rPr lang="en-US" dirty="0" smtClean="0"/>
              <a:t>you are a monster I spawned</a:t>
            </a:r>
          </a:p>
          <a:p>
            <a:r>
              <a:rPr lang="en-US" dirty="0" smtClean="0"/>
              <a:t>you have slithered out</a:t>
            </a:r>
          </a:p>
          <a:p>
            <a:r>
              <a:rPr lang="en-US" dirty="0" smtClean="0"/>
              <a:t>of the excesses and vitality</a:t>
            </a:r>
          </a:p>
          <a:p>
            <a:r>
              <a:rPr lang="en-US" dirty="0" smtClean="0"/>
              <a:t>of the sixties……..</a:t>
            </a:r>
          </a:p>
          <a:p>
            <a:endParaRPr lang="en-US" dirty="0" smtClean="0"/>
          </a:p>
          <a:p>
            <a:r>
              <a:rPr lang="en-US" dirty="0" smtClean="0"/>
              <a:t>he said you can do as I do</a:t>
            </a:r>
          </a:p>
          <a:p>
            <a:r>
              <a:rPr lang="en-US" dirty="0" smtClean="0"/>
              <a:t>take one clear process</a:t>
            </a:r>
          </a:p>
          <a:p>
            <a:r>
              <a:rPr lang="en-US" dirty="0" smtClean="0"/>
              <a:t>follow its strictest</a:t>
            </a:r>
          </a:p>
          <a:p>
            <a:r>
              <a:rPr lang="en-US" dirty="0" smtClean="0"/>
              <a:t>implications intellectually</a:t>
            </a:r>
          </a:p>
          <a:p>
            <a:r>
              <a:rPr lang="en-US" dirty="0" smtClean="0"/>
              <a:t>establish a system of</a:t>
            </a:r>
          </a:p>
          <a:p>
            <a:r>
              <a:rPr lang="en-US" dirty="0" smtClean="0"/>
              <a:t>permutations establish</a:t>
            </a:r>
          </a:p>
          <a:p>
            <a:r>
              <a:rPr lang="en-US" dirty="0" smtClean="0"/>
              <a:t>their visual set……..</a:t>
            </a:r>
          </a:p>
          <a:p>
            <a:endParaRPr lang="en-US" dirty="0" smtClean="0"/>
          </a:p>
          <a:p>
            <a:r>
              <a:rPr lang="en-US" dirty="0" smtClean="0"/>
              <a:t>I said my film is concerned</a:t>
            </a:r>
          </a:p>
          <a:p>
            <a:r>
              <a:rPr lang="en-US" dirty="0" smtClean="0"/>
              <a:t>with DIET AND DIGESTION</a:t>
            </a:r>
          </a:p>
          <a:p>
            <a:endParaRPr lang="en-US" dirty="0" smtClean="0"/>
          </a:p>
          <a:p>
            <a:r>
              <a:rPr lang="en-US" dirty="0" smtClean="0"/>
              <a:t>very well he said then</a:t>
            </a:r>
          </a:p>
          <a:p>
            <a:r>
              <a:rPr lang="en-US" dirty="0" smtClean="0"/>
              <a:t>why the train?</a:t>
            </a:r>
          </a:p>
          <a:p>
            <a:endParaRPr lang="en-US" dirty="0" smtClean="0"/>
          </a:p>
          <a:p>
            <a:r>
              <a:rPr lang="en-US" dirty="0" smtClean="0"/>
              <a:t>the train is DEATH as there</a:t>
            </a:r>
          </a:p>
          <a:p>
            <a:r>
              <a:rPr lang="en-US" dirty="0" smtClean="0"/>
              <a:t>is die in diet and di in</a:t>
            </a:r>
          </a:p>
          <a:p>
            <a:r>
              <a:rPr lang="en-US" dirty="0" smtClean="0"/>
              <a:t>digestion</a:t>
            </a:r>
          </a:p>
          <a:p>
            <a:endParaRPr lang="en-US" dirty="0" smtClean="0"/>
          </a:p>
          <a:p>
            <a:r>
              <a:rPr lang="en-US" dirty="0" smtClean="0"/>
              <a:t>then you are back to metaphors</a:t>
            </a:r>
          </a:p>
          <a:p>
            <a:r>
              <a:rPr lang="en-US" dirty="0" smtClean="0"/>
              <a:t>and meanings</a:t>
            </a:r>
          </a:p>
          <a:p>
            <a:r>
              <a:rPr lang="en-US" dirty="0" smtClean="0"/>
              <a:t>my work has no meaning beyond</a:t>
            </a:r>
          </a:p>
          <a:p>
            <a:r>
              <a:rPr lang="en-US" dirty="0" smtClean="0"/>
              <a:t>the logic of its systems</a:t>
            </a:r>
          </a:p>
          <a:p>
            <a:r>
              <a:rPr lang="en-US" dirty="0" smtClean="0"/>
              <a:t>I have done away with</a:t>
            </a:r>
          </a:p>
          <a:p>
            <a:r>
              <a:rPr lang="en-US" dirty="0" smtClean="0"/>
              <a:t>emotion intuition inspiration—</a:t>
            </a:r>
          </a:p>
          <a:p>
            <a:r>
              <a:rPr lang="en-US" dirty="0" smtClean="0"/>
              <a:t>those aggrandized habits which</a:t>
            </a:r>
          </a:p>
          <a:p>
            <a:r>
              <a:rPr lang="en-US" dirty="0" smtClean="0"/>
              <a:t>set artists apart from</a:t>
            </a:r>
          </a:p>
          <a:p>
            <a:r>
              <a:rPr lang="en-US" dirty="0" smtClean="0"/>
              <a:t>ordinary people—those</a:t>
            </a:r>
          </a:p>
          <a:p>
            <a:r>
              <a:rPr lang="en-US" dirty="0" smtClean="0"/>
              <a:t>unclear tendencies which </a:t>
            </a:r>
          </a:p>
          <a:p>
            <a:r>
              <a:rPr lang="en-US" dirty="0" smtClean="0"/>
              <a:t>are inflicted upon viewers……..</a:t>
            </a:r>
          </a:p>
          <a:p>
            <a:endParaRPr lang="en-US" dirty="0" smtClean="0"/>
          </a:p>
          <a:p>
            <a:r>
              <a:rPr lang="en-US" dirty="0" smtClean="0"/>
              <a:t>it’s true I said when I watch</a:t>
            </a:r>
          </a:p>
          <a:p>
            <a:r>
              <a:rPr lang="en-US" dirty="0" smtClean="0"/>
              <a:t>your films my mind wanders </a:t>
            </a:r>
          </a:p>
          <a:p>
            <a:r>
              <a:rPr lang="en-US" dirty="0" smtClean="0"/>
              <a:t>freely……………..</a:t>
            </a:r>
          </a:p>
          <a:p>
            <a:r>
              <a:rPr lang="en-US" dirty="0" smtClean="0"/>
              <a:t>during the half hour of</a:t>
            </a:r>
          </a:p>
          <a:p>
            <a:r>
              <a:rPr lang="en-US" dirty="0" smtClean="0"/>
              <a:t>pulsing dots I compose letters</a:t>
            </a:r>
          </a:p>
          <a:p>
            <a:r>
              <a:rPr lang="en-US" dirty="0" smtClean="0"/>
              <a:t>dream of my lover</a:t>
            </a:r>
          </a:p>
          <a:p>
            <a:r>
              <a:rPr lang="en-US" dirty="0" smtClean="0"/>
              <a:t>write a grocery list</a:t>
            </a:r>
          </a:p>
          <a:p>
            <a:r>
              <a:rPr lang="en-US" dirty="0" smtClean="0"/>
              <a:t>rummage in the trunk</a:t>
            </a:r>
          </a:p>
          <a:p>
            <a:r>
              <a:rPr lang="en-US" dirty="0" smtClean="0"/>
              <a:t>for a missing sweater</a:t>
            </a:r>
          </a:p>
          <a:p>
            <a:r>
              <a:rPr lang="en-US" dirty="0" smtClean="0"/>
              <a:t>plan the drainage pipes for</a:t>
            </a:r>
          </a:p>
          <a:p>
            <a:r>
              <a:rPr lang="en-US" dirty="0" smtClean="0"/>
              <a:t>the root cellar………..</a:t>
            </a:r>
          </a:p>
          <a:p>
            <a:r>
              <a:rPr lang="en-US" dirty="0" smtClean="0"/>
              <a:t>it is pleasant not to be</a:t>
            </a:r>
          </a:p>
          <a:p>
            <a:r>
              <a:rPr lang="en-US" dirty="0" smtClean="0"/>
              <a:t>manipulated</a:t>
            </a:r>
          </a:p>
          <a:p>
            <a:endParaRPr lang="en-US" dirty="0" smtClean="0"/>
          </a:p>
          <a:p>
            <a:r>
              <a:rPr lang="en-US" dirty="0" smtClean="0"/>
              <a:t>he protested</a:t>
            </a:r>
          </a:p>
          <a:p>
            <a:r>
              <a:rPr lang="en-US" dirty="0" smtClean="0"/>
              <a:t>you are unable to appreciate</a:t>
            </a:r>
          </a:p>
          <a:p>
            <a:r>
              <a:rPr lang="en-US" dirty="0" smtClean="0"/>
              <a:t>the system the grid</a:t>
            </a:r>
          </a:p>
          <a:p>
            <a:r>
              <a:rPr lang="en-US" dirty="0" smtClean="0"/>
              <a:t>the numerical rational</a:t>
            </a:r>
          </a:p>
          <a:p>
            <a:r>
              <a:rPr lang="en-US" dirty="0" smtClean="0"/>
              <a:t>procedures</a:t>
            </a:r>
          </a:p>
          <a:p>
            <a:r>
              <a:rPr lang="en-US" dirty="0" smtClean="0"/>
              <a:t>the Pythagorean cues—</a:t>
            </a:r>
          </a:p>
          <a:p>
            <a:endParaRPr lang="en-US" dirty="0" smtClean="0"/>
          </a:p>
          <a:p>
            <a:r>
              <a:rPr lang="en-US" dirty="0" smtClean="0"/>
              <a:t>I saw my failings were worthy</a:t>
            </a:r>
          </a:p>
          <a:p>
            <a:r>
              <a:rPr lang="en-US" dirty="0" smtClean="0"/>
              <a:t>of dismissal I’d be buried</a:t>
            </a:r>
          </a:p>
          <a:p>
            <a:r>
              <a:rPr lang="en-US" dirty="0" smtClean="0"/>
              <a:t>alive my works lost………</a:t>
            </a:r>
          </a:p>
          <a:p>
            <a:endParaRPr lang="en-US" dirty="0" smtClean="0"/>
          </a:p>
          <a:p>
            <a:r>
              <a:rPr lang="en-US" dirty="0" smtClean="0"/>
              <a:t>he said we can be friends</a:t>
            </a:r>
          </a:p>
          <a:p>
            <a:r>
              <a:rPr lang="en-US" dirty="0" smtClean="0"/>
              <a:t>equally </a:t>
            </a:r>
            <a:r>
              <a:rPr lang="en-US" dirty="0" err="1" smtClean="0"/>
              <a:t>tho</a:t>
            </a:r>
            <a:r>
              <a:rPr lang="en-US" dirty="0" smtClean="0"/>
              <a:t> we are not artists</a:t>
            </a:r>
          </a:p>
          <a:p>
            <a:r>
              <a:rPr lang="en-US" dirty="0" smtClean="0"/>
              <a:t>equally I said we cannot</a:t>
            </a:r>
          </a:p>
          <a:p>
            <a:r>
              <a:rPr lang="en-US" dirty="0" smtClean="0"/>
              <a:t>be friends equally and we</a:t>
            </a:r>
          </a:p>
          <a:p>
            <a:r>
              <a:rPr lang="en-US" dirty="0" smtClean="0"/>
              <a:t>cannot be artists equally</a:t>
            </a:r>
          </a:p>
          <a:p>
            <a:endParaRPr lang="en-US" dirty="0" smtClean="0"/>
          </a:p>
          <a:p>
            <a:r>
              <a:rPr lang="en-US" dirty="0" smtClean="0"/>
              <a:t>he told me he had lived with</a:t>
            </a:r>
          </a:p>
          <a:p>
            <a:r>
              <a:rPr lang="en-US" dirty="0" smtClean="0"/>
              <a:t>a “sculptress” I asked does</a:t>
            </a:r>
          </a:p>
          <a:p>
            <a:r>
              <a:rPr lang="en-US" dirty="0" smtClean="0"/>
              <a:t>that make me a “film-</a:t>
            </a:r>
            <a:r>
              <a:rPr lang="en-US" dirty="0" err="1" smtClean="0"/>
              <a:t>makeress</a:t>
            </a:r>
            <a:r>
              <a:rPr lang="en-US" dirty="0" smtClean="0"/>
              <a:t>”?</a:t>
            </a:r>
          </a:p>
          <a:p>
            <a:endParaRPr lang="en-US" dirty="0" smtClean="0"/>
          </a:p>
          <a:p>
            <a:r>
              <a:rPr lang="en-US" dirty="0" smtClean="0"/>
              <a:t>“Oh no,” he said. “We think of you</a:t>
            </a:r>
          </a:p>
          <a:p>
            <a:r>
              <a:rPr lang="en-US" dirty="0" smtClean="0"/>
              <a:t>as a dancer.”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22</a:t>
            </a:fld>
            <a:endParaRPr lang="en-US"/>
          </a:p>
        </p:txBody>
      </p:sp>
    </p:spTree>
    <p:extLst>
      <p:ext uri="{BB962C8B-B14F-4D97-AF65-F5344CB8AC3E}">
        <p14:creationId xmlns:p14="http://schemas.microsoft.com/office/powerpoint/2010/main" val="198130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Joan Jonas (1936-</a:t>
            </a:r>
            <a:r>
              <a:rPr lang="en-US" b="1" baseline="0" dirty="0" smtClean="0"/>
              <a:t>   )</a:t>
            </a:r>
            <a:endParaRPr lang="en-US" b="1" dirty="0" smtClean="0"/>
          </a:p>
          <a:p>
            <a:endParaRPr lang="en-US" dirty="0" smtClean="0"/>
          </a:p>
          <a:p>
            <a:pPr marL="171450" indent="-171450">
              <a:buFont typeface="Arial"/>
              <a:buChar char="•"/>
            </a:pPr>
            <a:r>
              <a:rPr lang="en-US" dirty="0" smtClean="0"/>
              <a:t>Performance and multimedia artist</a:t>
            </a:r>
          </a:p>
          <a:p>
            <a:pPr marL="171450" indent="-171450">
              <a:buFont typeface="Arial"/>
              <a:buChar char="•"/>
            </a:pPr>
            <a:r>
              <a:rPr lang="en-US" dirty="0" smtClean="0"/>
              <a:t>Influenced by her experience of the New York art scene in the early to mid-1960s</a:t>
            </a:r>
          </a:p>
          <a:p>
            <a:pPr marL="628650" lvl="1" indent="-171450">
              <a:buFont typeface="Arial"/>
              <a:buChar char="•"/>
            </a:pPr>
            <a:r>
              <a:rPr lang="en-US" dirty="0" smtClean="0"/>
              <a:t>John Cage and Claes Oldenberg and their interest in ‘non-linear’ structure</a:t>
            </a:r>
          </a:p>
          <a:p>
            <a:pPr marL="171450" indent="-171450">
              <a:buFont typeface="Arial"/>
              <a:buChar char="•"/>
            </a:pPr>
            <a:endParaRPr lang="en-US" dirty="0" smtClean="0"/>
          </a:p>
          <a:p>
            <a:pPr marL="171450" indent="-171450">
              <a:buFont typeface="Arial"/>
              <a:buChar char="•"/>
            </a:pPr>
            <a:r>
              <a:rPr lang="en-US" dirty="0" smtClean="0"/>
              <a:t>Her early performances (1968–71), called Mirror Pieces, were held in large spaces and included large and small mirrors</a:t>
            </a:r>
          </a:p>
          <a:p>
            <a:pPr marL="628650" lvl="1" indent="-171450">
              <a:buFont typeface="Arial"/>
              <a:buChar char="•"/>
            </a:pPr>
            <a:r>
              <a:rPr lang="en-US" dirty="0" smtClean="0"/>
              <a:t>Either as a central motif or as props or costume elements</a:t>
            </a:r>
          </a:p>
          <a:p>
            <a:pPr marL="171450" indent="-171450">
              <a:buFont typeface="Arial"/>
              <a:buChar char="•"/>
            </a:pPr>
            <a:r>
              <a:rPr lang="en-US" dirty="0" smtClean="0"/>
              <a:t>Works became increasingly symbolic, game-like and ritualistic</a:t>
            </a:r>
          </a:p>
          <a:p>
            <a:pPr marL="171450" indent="-171450">
              <a:buFont typeface="Arial"/>
              <a:buChar char="•"/>
            </a:pPr>
            <a:endParaRPr lang="en-US" dirty="0" smtClean="0"/>
          </a:p>
          <a:p>
            <a:pPr marL="0" indent="0">
              <a:buFont typeface="Arial"/>
              <a:buNone/>
            </a:pPr>
            <a:r>
              <a:rPr lang="en-US" b="1" dirty="0" smtClean="0"/>
              <a:t>Organic Honey’s Visual Telepathy,</a:t>
            </a:r>
            <a:r>
              <a:rPr lang="en-US" b="1" baseline="0" dirty="0" smtClean="0"/>
              <a:t> </a:t>
            </a:r>
            <a:r>
              <a:rPr lang="en-US" b="1" dirty="0" smtClean="0"/>
              <a:t>1972</a:t>
            </a:r>
          </a:p>
          <a:p>
            <a:pPr marL="171450" indent="-171450">
              <a:buFont typeface="Arial"/>
              <a:buChar char="•"/>
            </a:pPr>
            <a:r>
              <a:rPr lang="en-US" dirty="0" smtClean="0"/>
              <a:t>Not</a:t>
            </a:r>
            <a:r>
              <a:rPr lang="en-US" baseline="0" dirty="0" smtClean="0"/>
              <a:t> biographical, but personal </a:t>
            </a:r>
          </a:p>
          <a:p>
            <a:pPr marL="171450" indent="-171450">
              <a:buFont typeface="Arial"/>
              <a:buChar char="•"/>
            </a:pPr>
            <a:r>
              <a:rPr lang="en-US" i="1" dirty="0" smtClean="0"/>
              <a:t>Organic Honeys Visual Telepathy </a:t>
            </a:r>
            <a:r>
              <a:rPr lang="en-US" dirty="0" smtClean="0"/>
              <a:t>evolved as she was continually investigating my own image in the monitor </a:t>
            </a:r>
          </a:p>
          <a:p>
            <a:pPr marL="171450" indent="-171450">
              <a:buFont typeface="Arial"/>
              <a:buChar char="•"/>
            </a:pPr>
            <a:r>
              <a:rPr lang="en-US" dirty="0" smtClean="0"/>
              <a:t>Decided to buy the mask of a doll's face, which transformed her into an erotic seductress</a:t>
            </a:r>
          </a:p>
          <a:p>
            <a:pPr marL="0" indent="0">
              <a:buFont typeface="Arial"/>
              <a:buNone/>
            </a:pPr>
            <a:endParaRPr lang="en-US" dirty="0" smtClean="0"/>
          </a:p>
          <a:p>
            <a:pPr marL="171450" indent="-171450">
              <a:buFont typeface="Arial"/>
              <a:buChar char="•"/>
            </a:pPr>
            <a:r>
              <a:rPr lang="en-US" dirty="0" smtClean="0"/>
              <a:t>Took the role of ‘Organic Honey’, a part-real, part-mythical and part-fantastical woman</a:t>
            </a:r>
          </a:p>
          <a:p>
            <a:pPr marL="628650" lvl="1" indent="-171450">
              <a:buFont typeface="Arial"/>
              <a:buChar char="•"/>
            </a:pPr>
            <a:r>
              <a:rPr lang="en-US" dirty="0" smtClean="0"/>
              <a:t>Explores</a:t>
            </a:r>
            <a:r>
              <a:rPr lang="en-US" baseline="0" dirty="0" smtClean="0"/>
              <a:t> a</a:t>
            </a:r>
            <a:r>
              <a:rPr lang="en-US" dirty="0" smtClean="0"/>
              <a:t>rtifice,</a:t>
            </a:r>
            <a:r>
              <a:rPr lang="en-US" baseline="0" dirty="0" smtClean="0"/>
              <a:t> masquerade, and narcissism </a:t>
            </a:r>
            <a:endParaRPr lang="en-US" dirty="0" smtClean="0"/>
          </a:p>
          <a:p>
            <a:pPr marL="628650" lvl="1" indent="-171450">
              <a:buFont typeface="Arial"/>
              <a:buChar char="•"/>
            </a:pPr>
            <a:r>
              <a:rPr lang="en-US" dirty="0" smtClean="0"/>
              <a:t>She</a:t>
            </a:r>
            <a:r>
              <a:rPr lang="en-US" baseline="0" dirty="0" smtClean="0"/>
              <a:t> </a:t>
            </a:r>
            <a:r>
              <a:rPr lang="en-US" dirty="0" smtClean="0"/>
              <a:t>hums and sings a </a:t>
            </a:r>
            <a:r>
              <a:rPr lang="en-US" dirty="0" err="1" smtClean="0"/>
              <a:t>capella</a:t>
            </a:r>
            <a:r>
              <a:rPr lang="en-US" dirty="0" smtClean="0"/>
              <a:t> as she tries on different identities, putting on masks and vamping in front of the mirror.</a:t>
            </a:r>
          </a:p>
          <a:p>
            <a:pPr marL="628650" lvl="1" indent="-171450">
              <a:buFont typeface="Arial"/>
              <a:buChar char="•"/>
            </a:pPr>
            <a:r>
              <a:rPr lang="en-US" dirty="0" smtClean="0"/>
              <a:t>She's opening up herself to her inner personality, her alter ego</a:t>
            </a:r>
          </a:p>
          <a:p>
            <a:pPr marL="628650" lvl="1" indent="-171450">
              <a:buFont typeface="Arial"/>
              <a:buChar char="•"/>
            </a:pPr>
            <a:r>
              <a:rPr lang="en-US" dirty="0" smtClean="0"/>
              <a:t>Keeps her narcissism in check by scanning her own image in a video monitor</a:t>
            </a:r>
          </a:p>
          <a:p>
            <a:pPr marL="457200" lvl="1" indent="0">
              <a:buFont typeface="Arial"/>
              <a:buNone/>
            </a:pPr>
            <a:endParaRPr lang="en-US" dirty="0" smtClean="0"/>
          </a:p>
          <a:p>
            <a:pPr marL="171450" indent="-171450">
              <a:buFont typeface="Arial"/>
              <a:buChar char="•"/>
            </a:pPr>
            <a:r>
              <a:rPr lang="en-US" dirty="0" smtClean="0"/>
              <a:t>Jonas’s performances, films and videos are characterized by de-synchronized, non-linear, fragmentary features</a:t>
            </a:r>
          </a:p>
          <a:p>
            <a:pPr marL="0" indent="0">
              <a:buFont typeface="Arial"/>
              <a:buNone/>
            </a:pPr>
            <a:endParaRPr lang="en-US" dirty="0" smtClean="0"/>
          </a:p>
          <a:p>
            <a:pPr marL="171450" indent="-171450">
              <a:buFont typeface="Wingdings" charset="2"/>
              <a:buChar char="Ø"/>
            </a:pPr>
            <a:r>
              <a:rPr lang="en-US" dirty="0" smtClean="0"/>
              <a:t>“I was making a videotape pretending to make a film, but playing with various electronic devices, exploring the differences between film and video. So I simply showed the process all the objects, props, the sets for each scene and moved through the tape changing costumes, lighting, etc. The process was exposed.”</a:t>
            </a:r>
          </a:p>
        </p:txBody>
      </p:sp>
      <p:sp>
        <p:nvSpPr>
          <p:cNvPr id="4" name="Slide Number Placeholder 3"/>
          <p:cNvSpPr>
            <a:spLocks noGrp="1"/>
          </p:cNvSpPr>
          <p:nvPr>
            <p:ph type="sldNum" sz="quarter" idx="10"/>
          </p:nvPr>
        </p:nvSpPr>
        <p:spPr/>
        <p:txBody>
          <a:bodyPr/>
          <a:lstStyle/>
          <a:p>
            <a:fld id="{438E7745-0D29-4D4E-B37E-C5554E0DA81D}" type="slidenum">
              <a:rPr lang="en-US" smtClean="0"/>
              <a:t>23</a:t>
            </a:fld>
            <a:endParaRPr lang="en-US"/>
          </a:p>
        </p:txBody>
      </p:sp>
    </p:spTree>
    <p:extLst>
      <p:ext uri="{BB962C8B-B14F-4D97-AF65-F5344CB8AC3E}">
        <p14:creationId xmlns:p14="http://schemas.microsoft.com/office/powerpoint/2010/main" val="1139196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Laurie Anderson (1947-   )</a:t>
            </a:r>
          </a:p>
          <a:p>
            <a:endParaRPr lang="en-US" dirty="0" smtClean="0"/>
          </a:p>
          <a:p>
            <a:pPr marL="171450" indent="-171450">
              <a:buFont typeface="Arial"/>
              <a:buChar char="•"/>
            </a:pPr>
            <a:r>
              <a:rPr lang="en-US" dirty="0" smtClean="0"/>
              <a:t>Classically trained musician</a:t>
            </a:r>
          </a:p>
          <a:p>
            <a:pPr marL="171450" indent="-171450">
              <a:buFont typeface="Arial"/>
              <a:buChar char="•"/>
            </a:pPr>
            <a:r>
              <a:rPr lang="en-US" dirty="0" smtClean="0"/>
              <a:t>Performance artist</a:t>
            </a:r>
          </a:p>
          <a:p>
            <a:pPr marL="171450" indent="-171450">
              <a:buFont typeface="Arial"/>
              <a:buChar char="•"/>
            </a:pPr>
            <a:r>
              <a:rPr lang="en-US" dirty="0" smtClean="0"/>
              <a:t>Not specifically a feminist</a:t>
            </a:r>
            <a:r>
              <a:rPr lang="en-US" baseline="0" dirty="0" smtClean="0"/>
              <a:t> artist, but interested in gender roles and androgyny</a:t>
            </a:r>
          </a:p>
          <a:p>
            <a:endParaRPr lang="en-US" dirty="0" smtClean="0"/>
          </a:p>
          <a:p>
            <a:pPr marL="171450" indent="-171450">
              <a:buFont typeface="Arial"/>
              <a:buChar char="•"/>
            </a:pPr>
            <a:r>
              <a:rPr lang="en-US" dirty="0" smtClean="0"/>
              <a:t>The</a:t>
            </a:r>
            <a:r>
              <a:rPr lang="en-US" baseline="0" dirty="0" smtClean="0"/>
              <a:t> </a:t>
            </a:r>
            <a:r>
              <a:rPr lang="en-US" dirty="0" smtClean="0"/>
              <a:t>art scene of the early 1970s fostered an experimental attitude among many young artists in downtown New York that attracted Anderson</a:t>
            </a:r>
          </a:p>
          <a:p>
            <a:pPr marL="171450" indent="-171450">
              <a:buFont typeface="Arial"/>
              <a:buChar char="•"/>
            </a:pPr>
            <a:r>
              <a:rPr lang="en-US" dirty="0" smtClean="0"/>
              <a:t>Some of her earliest performances as a young artist took place on the street or in informal art spaces</a:t>
            </a:r>
          </a:p>
          <a:p>
            <a:pPr marL="171450" indent="-171450">
              <a:buFont typeface="Arial"/>
              <a:buChar char="•"/>
            </a:pPr>
            <a:endParaRPr lang="en-US" b="1" dirty="0" smtClean="0"/>
          </a:p>
          <a:p>
            <a:pPr marL="0" indent="0">
              <a:buFont typeface="Arial"/>
              <a:buNone/>
            </a:pPr>
            <a:r>
              <a:rPr lang="en-US" b="1" dirty="0" smtClean="0"/>
              <a:t>Laurie</a:t>
            </a:r>
            <a:r>
              <a:rPr lang="en-US" b="1" baseline="0" dirty="0" smtClean="0"/>
              <a:t> Anderson, Duet on Ice, 1975</a:t>
            </a:r>
            <a:endParaRPr lang="en-US" b="1" dirty="0" smtClean="0"/>
          </a:p>
          <a:p>
            <a:pPr marL="0" indent="0">
              <a:buFont typeface="Arial"/>
              <a:buNone/>
            </a:pPr>
            <a:endParaRPr lang="en-US" dirty="0" smtClean="0"/>
          </a:p>
          <a:p>
            <a:pPr marL="171450" indent="-171450">
              <a:buFont typeface="Arial"/>
              <a:buChar char="•"/>
            </a:pPr>
            <a:r>
              <a:rPr lang="en-US" dirty="0" smtClean="0"/>
              <a:t>Stood on a block of ice, playing her violin while wearing her ice skates</a:t>
            </a:r>
          </a:p>
          <a:p>
            <a:pPr marL="171450" indent="-171450">
              <a:buFont typeface="Arial"/>
              <a:buChar char="•"/>
            </a:pPr>
            <a:r>
              <a:rPr lang="en-US" dirty="0" smtClean="0"/>
              <a:t>When the ice melted, the performance ended</a:t>
            </a:r>
          </a:p>
          <a:p>
            <a:pPr marL="171450" indent="-171450">
              <a:buFont typeface="Arial"/>
              <a:buChar char="•"/>
            </a:pPr>
            <a:endParaRPr lang="en-US" dirty="0" smtClean="0"/>
          </a:p>
          <a:p>
            <a:pPr marL="171450" indent="-171450">
              <a:buFont typeface="Arial"/>
              <a:buChar char="•"/>
            </a:pPr>
            <a:r>
              <a:rPr lang="en-US" dirty="0" smtClean="0"/>
              <a:t>Since that time, Anderson has gone on to create large-scale theatrical works which combine a variety of media—music, video, storytelling, projected imagery, sculpture—in which she is an electrifying performer</a:t>
            </a:r>
          </a:p>
        </p:txBody>
      </p:sp>
      <p:sp>
        <p:nvSpPr>
          <p:cNvPr id="4" name="Slide Number Placeholder 3"/>
          <p:cNvSpPr>
            <a:spLocks noGrp="1"/>
          </p:cNvSpPr>
          <p:nvPr>
            <p:ph type="sldNum" sz="quarter" idx="10"/>
          </p:nvPr>
        </p:nvSpPr>
        <p:spPr/>
        <p:txBody>
          <a:bodyPr/>
          <a:lstStyle/>
          <a:p>
            <a:fld id="{438E7745-0D29-4D4E-B37E-C5554E0DA81D}" type="slidenum">
              <a:rPr lang="en-US" smtClean="0"/>
              <a:t>24</a:t>
            </a:fld>
            <a:endParaRPr lang="en-US"/>
          </a:p>
        </p:txBody>
      </p:sp>
    </p:spTree>
    <p:extLst>
      <p:ext uri="{BB962C8B-B14F-4D97-AF65-F5344CB8AC3E}">
        <p14:creationId xmlns:p14="http://schemas.microsoft.com/office/powerpoint/2010/main" val="2568007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a:t>
            </a:r>
            <a:r>
              <a:rPr lang="en-US" baseline="0" dirty="0" smtClean="0"/>
              <a:t> her recent performance in October…</a:t>
            </a: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25</a:t>
            </a:fld>
            <a:endParaRPr lang="en-US"/>
          </a:p>
        </p:txBody>
      </p:sp>
    </p:spTree>
    <p:extLst>
      <p:ext uri="{BB962C8B-B14F-4D97-AF65-F5344CB8AC3E}">
        <p14:creationId xmlns:p14="http://schemas.microsoft.com/office/powerpoint/2010/main" val="3516285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Institutional Critique</a:t>
            </a: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critique</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the institution of the museum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Museum as tomb – elitist – constructing history instead of displaying it objectively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excluded is as important as the</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ncluded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Curatorial</a:t>
            </a:r>
            <a:r>
              <a:rPr lang="en-US" sz="1200" kern="1200" baseline="0" dirty="0" smtClean="0">
                <a:solidFill>
                  <a:schemeClr val="tx1"/>
                </a:solidFill>
                <a:effectLst/>
                <a:latin typeface="+mn-lt"/>
                <a:ea typeface="+mn-ea"/>
                <a:cs typeface="+mn-cs"/>
              </a:rPr>
              <a:t> choices – appear infallible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Who is being promoted, artist or curator?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What is the agenda?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We’ll look at race, gender, and social class as factors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postmodern idea</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Modern</a:t>
            </a:r>
            <a:r>
              <a:rPr lang="en-US" sz="1200" kern="1200" baseline="0" dirty="0" smtClean="0">
                <a:solidFill>
                  <a:schemeClr val="tx1"/>
                </a:solidFill>
                <a:effectLst/>
                <a:latin typeface="+mn-lt"/>
                <a:ea typeface="+mn-ea"/>
                <a:cs typeface="+mn-cs"/>
              </a:rPr>
              <a:t> roots: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Think of Courbet – Salon des Refuses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Hearkens back to Futurism (death to the</a:t>
            </a:r>
            <a:r>
              <a:rPr lang="en-US" sz="1200" kern="1200" baseline="0" dirty="0" smtClean="0">
                <a:solidFill>
                  <a:schemeClr val="tx1"/>
                </a:solidFill>
                <a:effectLst/>
                <a:latin typeface="+mn-lt"/>
                <a:ea typeface="+mn-ea"/>
                <a:cs typeface="+mn-cs"/>
              </a:rPr>
              <a:t> museum, remember?)</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Marcel Broodthaers (1924-76)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Belgian poet, photographer, film-maker and artist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Had some early contact with Belgian Surrealists, especially Magritte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That</a:t>
            </a:r>
            <a:r>
              <a:rPr lang="en-US" sz="1200" b="0" i="0" kern="1200" baseline="0" dirty="0" smtClean="0">
                <a:solidFill>
                  <a:schemeClr val="tx1"/>
                </a:solidFill>
                <a:effectLst/>
                <a:latin typeface="+mn-lt"/>
                <a:ea typeface="+mn-ea"/>
                <a:cs typeface="+mn-cs"/>
              </a:rPr>
              <a:t> Magritte painted words, creating a disjunction between the painted word and the object, influences Broodthaers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1958: Begins to publish articles illustrated with his own </a:t>
            </a:r>
            <a:r>
              <a:rPr lang="en-US" sz="1200" b="0" i="0" u="none" strike="noStrike" kern="1200" dirty="0" smtClean="0">
                <a:solidFill>
                  <a:schemeClr val="tx1"/>
                </a:solidFill>
                <a:effectLst/>
                <a:latin typeface="+mn-lt"/>
                <a:ea typeface="+mn-ea"/>
                <a:cs typeface="+mn-cs"/>
              </a:rPr>
              <a:t>photos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1963: Decides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become an artist and begins to make objects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Uses visual and verbal puns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Marcel Broodthaers, White Cabinet and White Table, 1965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smtClean="0">
                <a:solidFill>
                  <a:schemeClr val="tx1"/>
                </a:solidFill>
                <a:effectLst/>
                <a:latin typeface="+mn-lt"/>
                <a:ea typeface="+mn-ea"/>
                <a:cs typeface="+mn-cs"/>
              </a:rPr>
              <a:t>"I, too, wondered if I couldn't sell something and succeed in life. . . . The idea of inventing something insincere finally crossed my mind and I set to work at once."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Broodthaers often used found or discarded materials, favoring eggshells, which are "without content other than the air."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Using antique-looking furniture and organic materials, Broodthaers: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Critiqued museum display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Avoided modern products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E7745-0D29-4D4E-B37E-C5554E0DA81D}" type="slidenum">
              <a:rPr lang="en-US" smtClean="0"/>
              <a:t>26</a:t>
            </a:fld>
            <a:endParaRPr lang="en-US"/>
          </a:p>
        </p:txBody>
      </p:sp>
    </p:spTree>
    <p:extLst>
      <p:ext uri="{BB962C8B-B14F-4D97-AF65-F5344CB8AC3E}">
        <p14:creationId xmlns:p14="http://schemas.microsoft.com/office/powerpoint/2010/main" val="2841407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Marcel Broodthaers, Museum of Modern Art: Department of Eagles, 1968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1968 to 1971: Produced large-scale environmental pieces that reworked the very notion of the museum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1968:</a:t>
            </a:r>
            <a:r>
              <a:rPr lang="en-US" sz="1200" b="0" i="0" kern="1200" baseline="0" dirty="0" smtClean="0">
                <a:solidFill>
                  <a:schemeClr val="tx1"/>
                </a:solidFill>
                <a:effectLst/>
                <a:latin typeface="+mn-lt"/>
                <a:ea typeface="+mn-ea"/>
                <a:cs typeface="+mn-cs"/>
              </a:rPr>
              <a:t> Creates a conceptual museum in his Belgium apt.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smtClean="0">
                <a:solidFill>
                  <a:schemeClr val="tx1"/>
                </a:solidFill>
                <a:effectLst/>
                <a:latin typeface="+mn-lt"/>
                <a:ea typeface="+mn-ea"/>
                <a:cs typeface="+mn-cs"/>
              </a:rPr>
              <a:t>Museum of Modern Art: Department of Eagles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No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Exhibited reproductions of works of art, fine-art crates, wall inscriptions, and film elements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All the trappings of the museum,</a:t>
            </a:r>
            <a:r>
              <a:rPr lang="en-US" sz="1200" b="0" i="0" kern="1200" baseline="0" dirty="0" smtClean="0">
                <a:solidFill>
                  <a:schemeClr val="tx1"/>
                </a:solidFill>
                <a:effectLst/>
                <a:latin typeface="+mn-lt"/>
                <a:ea typeface="+mn-ea"/>
                <a:cs typeface="+mn-cs"/>
              </a:rPr>
              <a:t> with none of the content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Investigates how museums bestow</a:t>
            </a:r>
            <a:r>
              <a:rPr lang="en-US" sz="1200" b="0" i="0" kern="1200" baseline="0" dirty="0" smtClean="0">
                <a:solidFill>
                  <a:schemeClr val="tx1"/>
                </a:solidFill>
                <a:effectLst/>
                <a:latin typeface="+mn-lt"/>
                <a:ea typeface="+mn-ea"/>
                <a:cs typeface="+mn-cs"/>
              </a:rPr>
              <a:t> value on objects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The great legitimizers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This installation was followed by a further eleven manifestations of the “museum”</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E7745-0D29-4D4E-B37E-C5554E0DA81D}" type="slidenum">
              <a:rPr lang="en-US" smtClean="0"/>
              <a:t>27</a:t>
            </a:fld>
            <a:endParaRPr lang="en-US"/>
          </a:p>
        </p:txBody>
      </p:sp>
    </p:spTree>
    <p:extLst>
      <p:ext uri="{BB962C8B-B14F-4D97-AF65-F5344CB8AC3E}">
        <p14:creationId xmlns:p14="http://schemas.microsoft.com/office/powerpoint/2010/main" val="2529409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baseline="0" dirty="0" smtClean="0">
                <a:solidFill>
                  <a:schemeClr val="tx1"/>
                </a:solidFill>
                <a:effectLst/>
                <a:latin typeface="+mn-lt"/>
                <a:ea typeface="+mn-ea"/>
                <a:cs typeface="+mn-cs"/>
              </a:rPr>
              <a:t>Uses the language of the museum to question and subvert it</a:t>
            </a:r>
            <a:endParaRPr lang="en-US" sz="1200" b="1" i="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1970:</a:t>
            </a:r>
            <a:r>
              <a:rPr lang="en-US" sz="1200" b="0" i="0" kern="1200" baseline="0" dirty="0" smtClean="0">
                <a:solidFill>
                  <a:schemeClr val="tx1"/>
                </a:solidFill>
                <a:effectLst/>
                <a:latin typeface="+mn-lt"/>
                <a:ea typeface="+mn-ea"/>
                <a:cs typeface="+mn-cs"/>
              </a:rPr>
              <a:t> Created</a:t>
            </a:r>
            <a:r>
              <a:rPr lang="en-US" sz="1200" b="0" i="0" kern="1200" dirty="0" smtClean="0">
                <a:solidFill>
                  <a:schemeClr val="tx1"/>
                </a:solidFill>
                <a:effectLst/>
                <a:latin typeface="+mn-lt"/>
                <a:ea typeface="+mn-ea"/>
                <a:cs typeface="+mn-cs"/>
              </a:rPr>
              <a:t> the </a:t>
            </a:r>
            <a:r>
              <a:rPr lang="en-US" sz="1200" b="0" i="1" kern="1200" dirty="0" smtClean="0">
                <a:solidFill>
                  <a:schemeClr val="tx1"/>
                </a:solidFill>
                <a:effectLst/>
                <a:latin typeface="+mn-lt"/>
                <a:ea typeface="+mn-ea"/>
                <a:cs typeface="+mn-cs"/>
              </a:rPr>
              <a:t>Financial Section</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An attempt to sell the museum "on account of bankruptcy.”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sale was announced on the cover of the </a:t>
            </a:r>
            <a:r>
              <a:rPr lang="en-US" sz="1200" b="0" i="0" u="none" strike="noStrike" kern="1200" dirty="0" smtClean="0">
                <a:solidFill>
                  <a:schemeClr val="tx1"/>
                </a:solidFill>
                <a:effectLst/>
                <a:latin typeface="+mn-lt"/>
                <a:ea typeface="+mn-ea"/>
                <a:cs typeface="+mn-cs"/>
              </a:rPr>
              <a:t>Art Cologne</a:t>
            </a:r>
            <a:r>
              <a:rPr lang="en-US" sz="1200" b="0" i="0" kern="1200" dirty="0" smtClean="0">
                <a:solidFill>
                  <a:schemeClr val="tx1"/>
                </a:solidFill>
                <a:effectLst/>
                <a:latin typeface="+mn-lt"/>
                <a:ea typeface="+mn-ea"/>
                <a:cs typeface="+mn-cs"/>
              </a:rPr>
              <a:t> fair catalogue in 1971</a:t>
            </a:r>
            <a:r>
              <a:rPr lang="en-US" sz="1200" b="0" i="0" kern="1200" baseline="0" dirty="0" smtClean="0">
                <a:solidFill>
                  <a:schemeClr val="tx1"/>
                </a:solidFill>
                <a:effectLst/>
                <a:latin typeface="+mn-lt"/>
                <a:ea typeface="+mn-ea"/>
                <a:cs typeface="+mn-cs"/>
              </a:rPr>
              <a:t> – no takers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Produced an unlimited edition of gold ingots stamped with the museum's emblem, an eagle, a symbol associated with power and victory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ingots were sold to raise money for the museum, at a price calculated by doubling the market value of gold, the surcharge representing the bar's value as art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Wry</a:t>
            </a:r>
            <a:r>
              <a:rPr lang="en-US" sz="1200" b="0" i="0" kern="1200" baseline="0" dirty="0" smtClean="0">
                <a:solidFill>
                  <a:schemeClr val="tx1"/>
                </a:solidFill>
                <a:effectLst/>
                <a:latin typeface="+mn-lt"/>
                <a:ea typeface="+mn-ea"/>
                <a:cs typeface="+mn-cs"/>
              </a:rPr>
              <a:t> comment on the arbitrarily inflated value of an object once it is deemed “art”</a:t>
            </a:r>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28</a:t>
            </a:fld>
            <a:endParaRPr lang="en-US"/>
          </a:p>
        </p:txBody>
      </p:sp>
    </p:spTree>
    <p:extLst>
      <p:ext uri="{BB962C8B-B14F-4D97-AF65-F5344CB8AC3E}">
        <p14:creationId xmlns:p14="http://schemas.microsoft.com/office/powerpoint/2010/main" val="2441032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Daniel</a:t>
            </a:r>
            <a:r>
              <a:rPr lang="en-US" sz="1200" b="1" kern="1200" baseline="0" dirty="0" smtClean="0">
                <a:solidFill>
                  <a:schemeClr val="tx1"/>
                </a:solidFill>
                <a:effectLst/>
                <a:latin typeface="+mn-lt"/>
                <a:ea typeface="+mn-ea"/>
                <a:cs typeface="+mn-cs"/>
              </a:rPr>
              <a:t> Buren (1938-    )</a:t>
            </a:r>
          </a:p>
          <a:p>
            <a:endParaRPr lang="en-US" sz="1200" b="1"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u="sng" kern="1200" baseline="0" dirty="0" smtClean="0">
                <a:solidFill>
                  <a:schemeClr val="tx1"/>
                </a:solidFill>
                <a:effectLst/>
                <a:latin typeface="+mn-lt"/>
                <a:ea typeface="+mn-ea"/>
                <a:cs typeface="+mn-cs"/>
              </a:rPr>
              <a:t>Institutional Critique</a:t>
            </a:r>
            <a:r>
              <a:rPr lang="en-US" sz="1200" b="0" u="none"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and </a:t>
            </a:r>
            <a:r>
              <a:rPr lang="en-US" sz="1200" b="0" u="sng" kern="1200" baseline="0" dirty="0" smtClean="0">
                <a:solidFill>
                  <a:schemeClr val="tx1"/>
                </a:solidFill>
                <a:effectLst/>
                <a:latin typeface="+mn-lt"/>
                <a:ea typeface="+mn-ea"/>
                <a:cs typeface="+mn-cs"/>
              </a:rPr>
              <a:t>Conceptual Art</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Can stripes be art? Why not? </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Challenges conventions of display</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Working within a set system – minimize choices for maximum</a:t>
            </a:r>
          </a:p>
          <a:p>
            <a:pPr marL="628650" lvl="1" indent="-171450">
              <a:buFont typeface="Arial" panose="020B0604020202020204" pitchFamily="34" charset="0"/>
              <a:buChar char="•"/>
            </a:pPr>
            <a:endParaRPr lang="en-US" sz="1200"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Mid-1960s:</a:t>
            </a:r>
            <a:r>
              <a:rPr lang="en-US" sz="1200" b="0" i="0" kern="1200" baseline="0" dirty="0" smtClean="0">
                <a:solidFill>
                  <a:schemeClr val="tx1"/>
                </a:solidFill>
                <a:effectLst/>
                <a:latin typeface="+mn-lt"/>
                <a:ea typeface="+mn-ea"/>
                <a:cs typeface="+mn-cs"/>
              </a:rPr>
              <a:t> J</a:t>
            </a:r>
            <a:r>
              <a:rPr lang="en-US" sz="1200" b="0" i="0" kern="1200" dirty="0" smtClean="0">
                <a:solidFill>
                  <a:schemeClr val="tx1"/>
                </a:solidFill>
                <a:effectLst/>
                <a:latin typeface="+mn-lt"/>
                <a:ea typeface="+mn-ea"/>
                <a:cs typeface="+mn-cs"/>
              </a:rPr>
              <a:t>oined with artists Olivier </a:t>
            </a:r>
            <a:r>
              <a:rPr lang="en-US" sz="1200" b="0" i="0" kern="1200" dirty="0" err="1" smtClean="0">
                <a:solidFill>
                  <a:schemeClr val="tx1"/>
                </a:solidFill>
                <a:effectLst/>
                <a:latin typeface="+mn-lt"/>
                <a:ea typeface="+mn-ea"/>
                <a:cs typeface="+mn-cs"/>
              </a:rPr>
              <a:t>Mosset</a:t>
            </a:r>
            <a:r>
              <a:rPr lang="en-US" sz="1200" b="0" i="0" kern="1200" dirty="0" smtClean="0">
                <a:solidFill>
                  <a:schemeClr val="tx1"/>
                </a:solidFill>
                <a:effectLst/>
                <a:latin typeface="+mn-lt"/>
                <a:ea typeface="+mn-ea"/>
                <a:cs typeface="+mn-cs"/>
              </a:rPr>
              <a:t>, Michel </a:t>
            </a:r>
            <a:r>
              <a:rPr lang="en-US" sz="1200" b="0" i="0" kern="1200" dirty="0" err="1" smtClean="0">
                <a:solidFill>
                  <a:schemeClr val="tx1"/>
                </a:solidFill>
                <a:effectLst/>
                <a:latin typeface="+mn-lt"/>
                <a:ea typeface="+mn-ea"/>
                <a:cs typeface="+mn-cs"/>
              </a:rPr>
              <a:t>Parmentier</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Niele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Toroni</a:t>
            </a:r>
            <a:r>
              <a:rPr lang="en-US" sz="1200" b="0" i="0" kern="1200" dirty="0" smtClean="0">
                <a:solidFill>
                  <a:schemeClr val="tx1"/>
                </a:solidFill>
                <a:effectLst/>
                <a:latin typeface="+mn-lt"/>
                <a:ea typeface="+mn-ea"/>
                <a:cs typeface="+mn-cs"/>
              </a:rPr>
              <a:t> to form the group </a:t>
            </a:r>
            <a:r>
              <a:rPr lang="en-US" sz="1200" b="1" i="0" kern="1200" dirty="0" smtClean="0">
                <a:solidFill>
                  <a:schemeClr val="tx1"/>
                </a:solidFill>
                <a:effectLst/>
                <a:latin typeface="+mn-lt"/>
                <a:ea typeface="+mn-ea"/>
                <a:cs typeface="+mn-cs"/>
              </a:rPr>
              <a:t>BMPT</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Seeking to make canvases that would exist solely as visual and material fact, each of BMPT's members selected a single, reductive motif</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Employed in all of that individual's works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For Buren, this motif was a pattern, </a:t>
            </a:r>
            <a:r>
              <a:rPr lang="en-US" sz="1200" b="1" i="0" kern="1200" dirty="0" smtClean="0">
                <a:solidFill>
                  <a:schemeClr val="tx1"/>
                </a:solidFill>
                <a:effectLst/>
                <a:latin typeface="+mn-lt"/>
                <a:ea typeface="+mn-ea"/>
                <a:cs typeface="+mn-cs"/>
              </a:rPr>
              <a:t>based on awning fabric</a:t>
            </a:r>
            <a:r>
              <a:rPr lang="en-US" sz="1200" b="0" i="0" kern="1200" dirty="0" smtClean="0">
                <a:solidFill>
                  <a:schemeClr val="tx1"/>
                </a:solidFill>
                <a:effectLst/>
                <a:latin typeface="+mn-lt"/>
                <a:ea typeface="+mn-ea"/>
                <a:cs typeface="+mn-cs"/>
              </a:rPr>
              <a:t>, of alternating vertical stripes (each exactly 8.7 centimeters wide) of white and a single color</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He has used it in his art ever since</a:t>
            </a:r>
            <a:endParaRPr lang="en-US" dirty="0" smtClean="0"/>
          </a:p>
          <a:p>
            <a:pPr marL="457200" lvl="1" indent="0">
              <a:buFont typeface="Arial" panose="020B0604020202020204" pitchFamily="34" charset="0"/>
              <a:buNone/>
            </a:pPr>
            <a:r>
              <a:rPr lang="en-US" sz="1200" b="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Daniel Buren, Sandwich Men, Paris, 1968</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Parisian sandwich men carrying</a:t>
            </a:r>
            <a:r>
              <a:rPr lang="en-US" baseline="0" dirty="0" smtClean="0"/>
              <a:t> placards of equal stripes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Stuck on all types of surfaces (walls, fences, display signs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“Every act is a political act and, whether one is conscious of it or not, the presentation of one's work is no exception.”</a:t>
            </a:r>
          </a:p>
          <a:p>
            <a:pPr marL="171450" indent="-171450">
              <a:buFont typeface="Arial" panose="020B0604020202020204" pitchFamily="34" charset="0"/>
              <a:buChar char="•"/>
            </a:pP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E7745-0D29-4D4E-B37E-C5554E0DA81D}" type="slidenum">
              <a:rPr lang="en-US" smtClean="0"/>
              <a:t>29</a:t>
            </a:fld>
            <a:endParaRPr lang="en-US"/>
          </a:p>
        </p:txBody>
      </p:sp>
    </p:spTree>
    <p:extLst>
      <p:ext uri="{BB962C8B-B14F-4D97-AF65-F5344CB8AC3E}">
        <p14:creationId xmlns:p14="http://schemas.microsoft.com/office/powerpoint/2010/main" val="2531584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Dick Higgins (1938-98)</a:t>
            </a:r>
          </a:p>
          <a:p>
            <a:endParaRPr lang="en-US" b="1" dirty="0" smtClean="0"/>
          </a:p>
          <a:p>
            <a:pPr marL="171450" indent="-171450">
              <a:buFont typeface="Arial" panose="020B0604020202020204" pitchFamily="34" charset="0"/>
              <a:buChar char="•"/>
            </a:pPr>
            <a:r>
              <a:rPr lang="en-US" b="0" dirty="0" smtClean="0"/>
              <a:t>Co-founder of Fluxus</a:t>
            </a:r>
          </a:p>
          <a:p>
            <a:pPr marL="171450" indent="-171450">
              <a:buFont typeface="Arial" panose="020B0604020202020204" pitchFamily="34" charset="0"/>
              <a:buChar char="•"/>
            </a:pPr>
            <a:r>
              <a:rPr lang="en-US" b="0" dirty="0" smtClean="0"/>
              <a:t>Dada had</a:t>
            </a:r>
            <a:r>
              <a:rPr lang="en-US" b="0" baseline="0" dirty="0" smtClean="0"/>
              <a:t> a sense of a movement to change what art was</a:t>
            </a:r>
          </a:p>
          <a:p>
            <a:pPr marL="628650" lvl="1" indent="-171450">
              <a:buFont typeface="Arial" panose="020B0604020202020204" pitchFamily="34" charset="0"/>
              <a:buChar char="•"/>
            </a:pPr>
            <a:r>
              <a:rPr lang="en-US" b="0" baseline="0" dirty="0" smtClean="0"/>
              <a:t>Fluxus came along by accident (more a group people than a movement)</a:t>
            </a:r>
          </a:p>
          <a:p>
            <a:pPr marL="628650" lvl="1" indent="-171450">
              <a:buFont typeface="Arial" panose="020B0604020202020204" pitchFamily="34" charset="0"/>
              <a:buChar char="•"/>
            </a:pPr>
            <a:r>
              <a:rPr lang="en-US" b="0" baseline="0" dirty="0" smtClean="0"/>
              <a:t>An outgrowth of happenings and intermedia arts </a:t>
            </a:r>
            <a:r>
              <a:rPr lang="en-US" b="1" baseline="0" dirty="0" smtClean="0"/>
              <a:t>already happening</a:t>
            </a:r>
          </a:p>
          <a:p>
            <a:pPr marL="1085850" lvl="2" indent="-171450">
              <a:buFont typeface="Arial" panose="020B0604020202020204" pitchFamily="34" charset="0"/>
              <a:buChar char="•"/>
            </a:pPr>
            <a:r>
              <a:rPr lang="en-US" b="1" baseline="0" dirty="0" smtClean="0"/>
              <a:t>Term Fluxus applied to work already being made</a:t>
            </a:r>
          </a:p>
          <a:p>
            <a:pPr marL="1085850" lvl="2" indent="-171450">
              <a:buFont typeface="Arial" panose="020B0604020202020204" pitchFamily="34" charset="0"/>
              <a:buChar char="•"/>
            </a:pPr>
            <a:endParaRPr lang="en-US" b="1" baseline="0" dirty="0" smtClean="0"/>
          </a:p>
          <a:p>
            <a:pPr marL="1085850" lvl="2" indent="-171450">
              <a:buFont typeface="Arial" panose="020B0604020202020204" pitchFamily="34" charset="0"/>
              <a:buChar char="•"/>
            </a:pPr>
            <a:r>
              <a:rPr lang="en-US" b="0" baseline="0" dirty="0" smtClean="0"/>
              <a:t>Studies composition with Cage at the New School</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1960:</a:t>
            </a:r>
            <a:r>
              <a:rPr lang="en-US" sz="1200" b="0" i="0" kern="1200" baseline="0" dirty="0" smtClean="0">
                <a:solidFill>
                  <a:schemeClr val="tx1"/>
                </a:solidFill>
                <a:effectLst/>
                <a:latin typeface="+mn-lt"/>
                <a:ea typeface="+mn-ea"/>
                <a:cs typeface="+mn-cs"/>
              </a:rPr>
              <a:t> Marries</a:t>
            </a:r>
            <a:r>
              <a:rPr lang="en-US" sz="1200" b="0" i="0" kern="1200" dirty="0" smtClean="0">
                <a:solidFill>
                  <a:schemeClr val="tx1"/>
                </a:solidFill>
                <a:effectLst/>
                <a:latin typeface="+mn-lt"/>
                <a:ea typeface="+mn-ea"/>
                <a:cs typeface="+mn-cs"/>
              </a:rPr>
              <a:t> fellow artist </a:t>
            </a:r>
            <a:r>
              <a:rPr lang="en-US" sz="1200" b="0" i="0" u="none" strike="noStrike" kern="1200" dirty="0" smtClean="0">
                <a:solidFill>
                  <a:schemeClr val="tx1"/>
                </a:solidFill>
                <a:effectLst/>
                <a:latin typeface="+mn-lt"/>
                <a:ea typeface="+mn-ea"/>
                <a:cs typeface="+mn-cs"/>
              </a:rPr>
              <a:t>Alison</a:t>
            </a:r>
            <a:r>
              <a:rPr lang="en-US" sz="1200" b="0" i="0" u="none" strike="noStrike" kern="1200" baseline="0" dirty="0" smtClean="0">
                <a:solidFill>
                  <a:schemeClr val="tx1"/>
                </a:solidFill>
                <a:effectLst/>
                <a:latin typeface="+mn-lt"/>
                <a:ea typeface="+mn-ea"/>
                <a:cs typeface="+mn-cs"/>
              </a:rPr>
              <a:t> Knowles</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1962: They</a:t>
            </a:r>
            <a:r>
              <a:rPr lang="en-US" sz="1200" b="0" i="0" kern="1200" baseline="0" dirty="0" smtClean="0">
                <a:solidFill>
                  <a:schemeClr val="tx1"/>
                </a:solidFill>
                <a:effectLst/>
                <a:latin typeface="+mn-lt"/>
                <a:ea typeface="+mn-ea"/>
                <a:cs typeface="+mn-cs"/>
              </a:rPr>
              <a:t> b</a:t>
            </a:r>
            <a:r>
              <a:rPr lang="en-US" sz="1200" b="0" i="0" kern="1200" dirty="0" smtClean="0">
                <a:solidFill>
                  <a:schemeClr val="tx1"/>
                </a:solidFill>
                <a:effectLst/>
                <a:latin typeface="+mn-lt"/>
                <a:ea typeface="+mn-ea"/>
                <a:cs typeface="+mn-cs"/>
              </a:rPr>
              <a:t>oth participate in Wiesbaden </a:t>
            </a:r>
            <a:r>
              <a:rPr lang="en-US" sz="1200" b="0" i="1" kern="1200" dirty="0" smtClean="0">
                <a:solidFill>
                  <a:schemeClr val="tx1"/>
                </a:solidFill>
                <a:effectLst/>
                <a:latin typeface="+mn-lt"/>
                <a:ea typeface="+mn-ea"/>
                <a:cs typeface="+mn-cs"/>
              </a:rPr>
              <a:t>Fluxus</a:t>
            </a:r>
            <a:r>
              <a:rPr lang="en-US" sz="1200" b="0" i="0" kern="1200" dirty="0" smtClean="0">
                <a:solidFill>
                  <a:schemeClr val="tx1"/>
                </a:solidFill>
                <a:effectLst/>
                <a:latin typeface="+mn-lt"/>
                <a:ea typeface="+mn-ea"/>
                <a:cs typeface="+mn-cs"/>
              </a:rPr>
              <a:t> festival </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1963: Founds Something Else Press – published</a:t>
            </a:r>
            <a:r>
              <a:rPr lang="en-US" sz="1200" b="0" i="0" kern="1200" baseline="0" dirty="0" smtClean="0">
                <a:solidFill>
                  <a:schemeClr val="tx1"/>
                </a:solidFill>
                <a:effectLst/>
                <a:latin typeface="+mn-lt"/>
                <a:ea typeface="+mn-ea"/>
                <a:cs typeface="+mn-cs"/>
              </a:rPr>
              <a:t> many important texts (Stein, McLuhan, Cage, Oldenburg, Brecht, and others</a:t>
            </a:r>
          </a:p>
          <a:p>
            <a:pPr marL="1085850" lvl="2"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An intermedia pioneer</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1965: Coins the term</a:t>
            </a:r>
            <a:r>
              <a:rPr lang="en-US" sz="1200" b="0" i="0" kern="1200" baseline="0" dirty="0" smtClean="0">
                <a:solidFill>
                  <a:schemeClr val="tx1"/>
                </a:solidFill>
                <a:effectLst/>
                <a:latin typeface="+mn-lt"/>
                <a:ea typeface="+mn-ea"/>
                <a:cs typeface="+mn-cs"/>
              </a:rPr>
              <a:t> “intermedia” to describe what was happening in the arts in the 60s (in an essay by that name)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 was an early proponent and user of computers as a tool for art making, dating back to the mid-1960s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He</a:t>
            </a:r>
            <a:r>
              <a:rPr lang="en-US" sz="1200" b="0" i="0" kern="1200" baseline="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Knowles created the first computer generated literary texts (chance!)</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Danger Music scores</a:t>
            </a:r>
          </a:p>
          <a:p>
            <a:pPr marL="628650" lvl="1" indent="-171450">
              <a:buFont typeface="Arial" panose="020B0604020202020204" pitchFamily="34" charset="0"/>
              <a:buChar char="•"/>
            </a:pPr>
            <a:r>
              <a:rPr lang="en-US" b="0" dirty="0" smtClean="0"/>
              <a:t>A series of 43 short text scores</a:t>
            </a:r>
          </a:p>
          <a:p>
            <a:pPr marL="628650" lvl="1" indent="-171450">
              <a:buFont typeface="Arial" panose="020B0604020202020204" pitchFamily="34" charset="0"/>
              <a:buChar char="•"/>
            </a:pPr>
            <a:r>
              <a:rPr lang="en-US" b="0" dirty="0" smtClean="0"/>
              <a:t>All explore the element of danger (for</a:t>
            </a:r>
            <a:r>
              <a:rPr lang="en-US" b="0" baseline="0" dirty="0" smtClean="0"/>
              <a:t> the artist, the performer, or members of the public)</a:t>
            </a:r>
          </a:p>
          <a:p>
            <a:pPr marL="628650" lvl="1" indent="-171450">
              <a:buFont typeface="Arial" panose="020B0604020202020204" pitchFamily="34" charset="0"/>
              <a:buChar char="•"/>
            </a:pPr>
            <a:endParaRPr lang="en-US" b="0" baseline="0"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Dick Higgins, Danger Music Number Seventeen, 1962</a:t>
            </a:r>
          </a:p>
          <a:p>
            <a:pPr marL="628650" lvl="1" indent="-171450">
              <a:buFont typeface="Arial" panose="020B0604020202020204" pitchFamily="34" charset="0"/>
              <a:buChar char="•"/>
            </a:pPr>
            <a:r>
              <a:rPr lang="en-US" b="0" dirty="0" smtClean="0"/>
              <a:t>Seeks to see how much expression he can fit into a minimal unit</a:t>
            </a:r>
          </a:p>
          <a:p>
            <a:pPr marL="628650" lvl="1" indent="-171450">
              <a:buFont typeface="Arial" panose="020B0604020202020204" pitchFamily="34" charset="0"/>
              <a:buChar char="•"/>
            </a:pPr>
            <a:r>
              <a:rPr lang="en-US" b="0" dirty="0" smtClean="0"/>
              <a:t>One of his favorite works to perform</a:t>
            </a:r>
          </a:p>
          <a:p>
            <a:pPr marL="628650" lvl="1" indent="-171450">
              <a:buFont typeface="Arial" panose="020B0604020202020204" pitchFamily="34" charset="0"/>
              <a:buChar char="•"/>
            </a:pPr>
            <a:r>
              <a:rPr lang="en-US" b="0" dirty="0" smtClean="0"/>
              <a:t>Once performed at a friend’s party and was then asked to leave!</a:t>
            </a:r>
          </a:p>
          <a:p>
            <a:pPr marL="457200" lvl="1" indent="0">
              <a:buFont typeface="Arial" panose="020B0604020202020204" pitchFamily="34" charset="0"/>
              <a:buNone/>
            </a:pPr>
            <a:endParaRPr lang="en-US" b="0" dirty="0" smtClean="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438E7745-0D29-4D4E-B37E-C5554E0DA81D}" type="slidenum">
              <a:rPr lang="en-US" smtClean="0"/>
              <a:t>3</a:t>
            </a:fld>
            <a:endParaRPr lang="en-US"/>
          </a:p>
        </p:txBody>
      </p:sp>
    </p:spTree>
    <p:extLst>
      <p:ext uri="{BB962C8B-B14F-4D97-AF65-F5344CB8AC3E}">
        <p14:creationId xmlns:p14="http://schemas.microsoft.com/office/powerpoint/2010/main" val="2858866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Best known for his use of contrasting stripes as a visual tool that reveals the specific features and dimensions of a site</a:t>
            </a:r>
          </a:p>
          <a:p>
            <a:pPr marL="628650" lvl="1" indent="-171450">
              <a:buFont typeface="Arial" panose="020B0604020202020204" pitchFamily="34" charset="0"/>
              <a:buChar char="•"/>
            </a:pPr>
            <a:r>
              <a:rPr lang="en-US" dirty="0" smtClean="0"/>
              <a:t>Site</a:t>
            </a:r>
            <a:r>
              <a:rPr lang="en-US" baseline="0" dirty="0" smtClean="0"/>
              <a:t> specific!</a:t>
            </a:r>
          </a:p>
          <a:p>
            <a:pPr marL="628650" lvl="1" indent="-171450">
              <a:buFont typeface="Arial" panose="020B0604020202020204" pitchFamily="34" charset="0"/>
              <a:buChar char="•"/>
            </a:pPr>
            <a:r>
              <a:rPr lang="en-US" baseline="0" dirty="0" smtClean="0"/>
              <a:t>Sees himself as an artist who “lives and works in situ”</a:t>
            </a:r>
          </a:p>
          <a:p>
            <a:pPr marL="171450" indent="-171450">
              <a:buFont typeface="Arial" panose="020B0604020202020204" pitchFamily="34" charset="0"/>
              <a:buChar char="•"/>
            </a:pPr>
            <a:r>
              <a:rPr lang="en-US" baseline="0" dirty="0" smtClean="0"/>
              <a:t>Often temporary</a:t>
            </a:r>
          </a:p>
          <a:p>
            <a:pPr marL="171450" indent="-171450">
              <a:buFont typeface="Arial" panose="020B0604020202020204" pitchFamily="34" charset="0"/>
              <a:buChar char="•"/>
            </a:pPr>
            <a:r>
              <a:rPr lang="en-US" dirty="0" smtClean="0"/>
              <a:t>Often transforms the environment for which the</a:t>
            </a:r>
            <a:r>
              <a:rPr lang="en-US" baseline="0" dirty="0" smtClean="0"/>
              <a:t> piece is</a:t>
            </a:r>
            <a:r>
              <a:rPr lang="en-US" dirty="0" smtClean="0"/>
              <a:t> specifically designed</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He alters the perception and context of one’s surroundings by:</a:t>
            </a:r>
          </a:p>
          <a:p>
            <a:pPr marL="628650" lvl="1" indent="-171450">
              <a:buFont typeface="Arial" panose="020B0604020202020204" pitchFamily="34" charset="0"/>
              <a:buChar char="•"/>
            </a:pPr>
            <a:r>
              <a:rPr lang="en-US" dirty="0" smtClean="0"/>
              <a:t>Modifying the navigation of space</a:t>
            </a:r>
          </a:p>
          <a:p>
            <a:pPr marL="628650" lvl="1" indent="-171450">
              <a:buFont typeface="Arial" panose="020B0604020202020204" pitchFamily="34" charset="0"/>
              <a:buChar char="•"/>
            </a:pPr>
            <a:r>
              <a:rPr lang="en-US" dirty="0" smtClean="0"/>
              <a:t>Enhancing lighting</a:t>
            </a:r>
          </a:p>
          <a:p>
            <a:pPr marL="628650" lvl="1" indent="-171450">
              <a:buFont typeface="Arial" panose="020B0604020202020204" pitchFamily="34" charset="0"/>
              <a:buChar char="•"/>
            </a:pPr>
            <a:r>
              <a:rPr lang="en-US" dirty="0" smtClean="0"/>
              <a:t>Obstructing viewpoints</a:t>
            </a:r>
          </a:p>
          <a:p>
            <a:pPr marL="628650" lvl="1" indent="-171450">
              <a:buFont typeface="Arial" panose="020B0604020202020204" pitchFamily="34" charset="0"/>
              <a:buChar char="•"/>
            </a:pPr>
            <a:r>
              <a:rPr lang="en-US" dirty="0" smtClean="0"/>
              <a:t>Highlighting certain architectural features</a:t>
            </a:r>
          </a:p>
          <a:p>
            <a:pPr marL="628650" lvl="1" indent="-171450">
              <a:buFont typeface="Arial" panose="020B0604020202020204" pitchFamily="34" charset="0"/>
              <a:buChar char="•"/>
            </a:pPr>
            <a:endParaRPr lang="en-US" dirty="0" smtClean="0"/>
          </a:p>
          <a:p>
            <a:pPr marL="628650" lvl="1" indent="-171450">
              <a:buFont typeface="Arial" panose="020B0604020202020204" pitchFamily="34" charset="0"/>
              <a:buChar char="•"/>
            </a:pPr>
            <a:r>
              <a:rPr lang="en-US" dirty="0" smtClean="0"/>
              <a:t>Buren installs his in the architecture of both public and private </a:t>
            </a:r>
          </a:p>
          <a:p>
            <a:pPr marL="628650" lvl="1" indent="-171450">
              <a:buFont typeface="Arial" panose="020B0604020202020204" pitchFamily="34" charset="0"/>
              <a:buChar char="•"/>
            </a:pPr>
            <a:r>
              <a:rPr lang="en-US" dirty="0" smtClean="0"/>
              <a:t>Subway platforms to prestigious museums</a:t>
            </a:r>
          </a:p>
          <a:p>
            <a:endParaRPr lang="en-US" dirty="0" smtClean="0"/>
          </a:p>
          <a:p>
            <a:r>
              <a:rPr lang="en-US" b="1" dirty="0" smtClean="0"/>
              <a:t>Situated work</a:t>
            </a:r>
            <a:r>
              <a:rPr lang="en-US" b="0" dirty="0" smtClean="0"/>
              <a:t>:</a:t>
            </a:r>
            <a:r>
              <a:rPr lang="en-US" b="1" dirty="0" smtClean="0"/>
              <a:t> </a:t>
            </a:r>
            <a:r>
              <a:rPr lang="en-US" dirty="0" smtClean="0"/>
              <a:t>“a work for the most part inspired by a particular location, but made with the intention that the very same elements of the original work can be reinstalled in different sites following a series of rules, changing each time in response to the given place. In turn, the site is changed by the work.”</a:t>
            </a:r>
          </a:p>
          <a:p>
            <a:endParaRPr lang="en-US" dirty="0" smtClean="0"/>
          </a:p>
        </p:txBody>
      </p:sp>
      <p:sp>
        <p:nvSpPr>
          <p:cNvPr id="4" name="Slide Number Placeholder 3"/>
          <p:cNvSpPr>
            <a:spLocks noGrp="1"/>
          </p:cNvSpPr>
          <p:nvPr>
            <p:ph type="sldNum" sz="quarter" idx="10"/>
          </p:nvPr>
        </p:nvSpPr>
        <p:spPr/>
        <p:txBody>
          <a:bodyPr/>
          <a:lstStyle/>
          <a:p>
            <a:fld id="{438E7745-0D29-4D4E-B37E-C5554E0DA81D}" type="slidenum">
              <a:rPr lang="en-US" smtClean="0"/>
              <a:t>30</a:t>
            </a:fld>
            <a:endParaRPr lang="en-US"/>
          </a:p>
        </p:txBody>
      </p:sp>
    </p:spTree>
    <p:extLst>
      <p:ext uri="{BB962C8B-B14F-4D97-AF65-F5344CB8AC3E}">
        <p14:creationId xmlns:p14="http://schemas.microsoft.com/office/powerpoint/2010/main" val="180056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By the 1970s: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Buren making art that drew attention away from the object and toward the daily operations and physical spaces of museums and galleries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Challenges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their supposed neutrality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 began to use his signature stripes—in the form of pre-printed fabric or paper—to frame and pierce the facades and interiors of these institutions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Puts the focus on their architecture and, by extension, the network of social, cultural and economic forces affecting the perceived esthetic and monetary value of the objects therein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Daniel Buren, Sculpture Painting, 1971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Other artists in this exhibition at the Guggenheim</a:t>
            </a:r>
            <a:r>
              <a:rPr lang="en-US" b="0" baseline="0" dirty="0" smtClean="0"/>
              <a:t> protested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Took away sightlines and overpowered everyone’s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It was removed prior to the opening</a:t>
            </a:r>
            <a:endParaRPr lang="en-US" b="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Daniel Buren, Photo-souvenir: Around the Corner, 2000–05</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and</a:t>
            </a:r>
            <a:r>
              <a:rPr lang="en-US" b="1" dirty="0" smtClean="0"/>
              <a:t> The Rose Window, 2005</a:t>
            </a:r>
          </a:p>
          <a:p>
            <a:endParaRPr lang="en-US" dirty="0" smtClean="0"/>
          </a:p>
          <a:p>
            <a:pPr marL="171450" indent="-171450">
              <a:buFont typeface="Arial" panose="020B0604020202020204" pitchFamily="34" charset="0"/>
              <a:buChar char="•"/>
            </a:pPr>
            <a:r>
              <a:rPr lang="en-US" i="1" dirty="0" smtClean="0"/>
              <a:t>The Eye of the Storm</a:t>
            </a:r>
            <a:r>
              <a:rPr lang="en-US" i="0" dirty="0" smtClean="0"/>
              <a:t>, a r</a:t>
            </a:r>
            <a:r>
              <a:rPr lang="en-US" dirty="0" smtClean="0"/>
              <a:t>etrospective of Buren’s work</a:t>
            </a:r>
          </a:p>
          <a:p>
            <a:pPr marL="628650" lvl="1" indent="-171450">
              <a:buFont typeface="Arial" panose="020B0604020202020204" pitchFamily="34" charset="0"/>
              <a:buChar char="•"/>
            </a:pPr>
            <a:r>
              <a:rPr lang="en-US" dirty="0" smtClean="0"/>
              <a:t>Refers to the controversy from 1971</a:t>
            </a:r>
          </a:p>
          <a:p>
            <a:pPr marL="171450" indent="-171450">
              <a:buFont typeface="Arial" panose="020B0604020202020204" pitchFamily="34" charset="0"/>
              <a:buChar char="•"/>
            </a:pPr>
            <a:r>
              <a:rPr lang="en-US" dirty="0" smtClean="0"/>
              <a:t>Placed colored gels over portions of</a:t>
            </a:r>
            <a:r>
              <a:rPr lang="en-US" baseline="0" dirty="0" smtClean="0"/>
              <a:t> the famous oculus</a:t>
            </a:r>
          </a:p>
          <a:p>
            <a:pPr marL="171450" indent="-171450">
              <a:buFont typeface="Arial" panose="020B0604020202020204" pitchFamily="34" charset="0"/>
              <a:buChar char="•"/>
            </a:pPr>
            <a:r>
              <a:rPr lang="en-US" baseline="0" dirty="0" smtClean="0"/>
              <a:t>Mirrored column creates a pattern of lines with the architecture</a:t>
            </a: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31</a:t>
            </a:fld>
            <a:endParaRPr lang="en-US"/>
          </a:p>
        </p:txBody>
      </p:sp>
    </p:spTree>
    <p:extLst>
      <p:ext uri="{BB962C8B-B14F-4D97-AF65-F5344CB8AC3E}">
        <p14:creationId xmlns:p14="http://schemas.microsoft.com/office/powerpoint/2010/main" val="3928983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Hans Haacke (1936-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Born Cologne, Germany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 member of Zero (an international group of artists</a:t>
            </a:r>
            <a:r>
              <a:rPr lang="en-US" sz="1200" b="0" i="0" kern="1200" baseline="0" dirty="0" smtClean="0">
                <a:solidFill>
                  <a:schemeClr val="tx1"/>
                </a:solidFill>
                <a:effectLst/>
                <a:latin typeface="+mn-lt"/>
                <a:ea typeface="+mn-ea"/>
                <a:cs typeface="+mn-cs"/>
              </a:rPr>
              <a:t> active in late 50s)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Aimed</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re-harmonize man and nature and to restore art's metaphysical dimension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Sought to organize the pictorial surface without using traditional devices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Used</a:t>
            </a:r>
            <a:r>
              <a:rPr lang="en-US" sz="1200" b="0" i="0" kern="1200" baseline="0" dirty="0" smtClean="0">
                <a:solidFill>
                  <a:schemeClr val="tx1"/>
                </a:solidFill>
                <a:effectLst/>
                <a:latin typeface="+mn-lt"/>
                <a:ea typeface="+mn-ea"/>
                <a:cs typeface="+mn-cs"/>
              </a:rPr>
              <a:t> non-traditional materials such as fire and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Work focuses on systems and processes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Hans Haacke, Condensation Cube, 1963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A micro-environment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1961-62: Studies on a Fulbright Grant in US – Pennsylvania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Late-60s: Beings to work in real-time systems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Work takes on a critical, sociopolitical</a:t>
            </a:r>
            <a:r>
              <a:rPr lang="en-US" sz="1200" b="0" kern="1200" baseline="0" dirty="0" smtClean="0">
                <a:solidFill>
                  <a:schemeClr val="tx1"/>
                </a:solidFill>
                <a:effectLst/>
                <a:latin typeface="+mn-lt"/>
                <a:ea typeface="+mn-ea"/>
                <a:cs typeface="+mn-cs"/>
              </a:rPr>
              <a:t> tone</a:t>
            </a:r>
            <a:endParaRPr lang="en-US" sz="1200" b="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438E7745-0D29-4D4E-B37E-C5554E0DA81D}" type="slidenum">
              <a:rPr lang="en-US" smtClean="0"/>
              <a:t>32</a:t>
            </a:fld>
            <a:endParaRPr lang="en-US"/>
          </a:p>
        </p:txBody>
      </p:sp>
    </p:spTree>
    <p:extLst>
      <p:ext uri="{BB962C8B-B14F-4D97-AF65-F5344CB8AC3E}">
        <p14:creationId xmlns:p14="http://schemas.microsoft.com/office/powerpoint/2010/main" val="2928535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Hans Haacke,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MoMA Poll,</a:t>
            </a:r>
            <a:r>
              <a:rPr lang="en-US" sz="1200" b="1" kern="1200" baseline="0" dirty="0" smtClean="0">
                <a:solidFill>
                  <a:schemeClr val="tx1"/>
                </a:solidFill>
                <a:effectLst/>
                <a:latin typeface="+mn-lt"/>
                <a:ea typeface="+mn-ea"/>
                <a:cs typeface="+mn-cs"/>
              </a:rPr>
              <a:t> 1970</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Part of </a:t>
            </a:r>
            <a:r>
              <a:rPr lang="en-US" sz="1200" i="1" kern="1200" dirty="0" smtClean="0">
                <a:solidFill>
                  <a:schemeClr val="tx1"/>
                </a:solidFill>
                <a:effectLst/>
                <a:latin typeface="+mn-lt"/>
                <a:ea typeface="+mn-ea"/>
                <a:cs typeface="+mn-cs"/>
              </a:rPr>
              <a:t>Information,</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exhibition MoMA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claimed to be the first conceptual art exhibition mounted by a U.S. museum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Haacke posited this SYSTEM as art: a query, a response algorithm, and its visual feedback</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 early</a:t>
            </a:r>
            <a:r>
              <a:rPr lang="en-US" sz="1200" kern="1200" baseline="0" dirty="0" smtClean="0">
                <a:solidFill>
                  <a:schemeClr val="tx1"/>
                </a:solidFill>
                <a:effectLst/>
                <a:latin typeface="+mn-lt"/>
                <a:ea typeface="+mn-ea"/>
                <a:cs typeface="+mn-cs"/>
              </a:rPr>
              <a:t> example of institutional critique</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Question:</a:t>
            </a:r>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Would the fact that Governor Rockefeller has not denounced President Nixon's Indochina policy be a reason for you not to vote for him in November ?</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Answer:</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If 'yes'</a:t>
            </a:r>
            <a:br>
              <a:rPr lang="en-US" sz="1200" b="1" i="1" kern="1200" dirty="0" smtClean="0">
                <a:solidFill>
                  <a:schemeClr val="tx1"/>
                </a:solidFill>
                <a:effectLst/>
                <a:latin typeface="+mn-lt"/>
                <a:ea typeface="+mn-ea"/>
                <a:cs typeface="+mn-cs"/>
              </a:rPr>
            </a:br>
            <a:r>
              <a:rPr lang="en-US" sz="1200" b="1" i="1" kern="1200" dirty="0" smtClean="0">
                <a:solidFill>
                  <a:schemeClr val="tx1"/>
                </a:solidFill>
                <a:effectLst/>
                <a:latin typeface="+mn-lt"/>
                <a:ea typeface="+mn-ea"/>
                <a:cs typeface="+mn-cs"/>
              </a:rPr>
              <a:t>please cast your ballot into the left box</a:t>
            </a:r>
            <a:br>
              <a:rPr lang="en-US" sz="1200" b="1" i="1" kern="1200" dirty="0" smtClean="0">
                <a:solidFill>
                  <a:schemeClr val="tx1"/>
                </a:solidFill>
                <a:effectLst/>
                <a:latin typeface="+mn-lt"/>
                <a:ea typeface="+mn-ea"/>
                <a:cs typeface="+mn-cs"/>
              </a:rPr>
            </a:br>
            <a:r>
              <a:rPr lang="en-US" sz="1200" b="1" i="1" kern="1200" dirty="0" smtClean="0">
                <a:solidFill>
                  <a:schemeClr val="tx1"/>
                </a:solidFill>
                <a:effectLst/>
                <a:latin typeface="+mn-lt"/>
                <a:ea typeface="+mn-ea"/>
                <a:cs typeface="+mn-cs"/>
              </a:rPr>
              <a:t>If 'no'</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i="1" kern="1200" dirty="0" smtClean="0">
                <a:solidFill>
                  <a:schemeClr val="tx1"/>
                </a:solidFill>
                <a:effectLst/>
                <a:latin typeface="+mn-lt"/>
                <a:ea typeface="+mn-ea"/>
                <a:cs typeface="+mn-cs"/>
              </a:rPr>
              <a:t>into the right box.</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Ballots' were dropped into either of two Plexiglas ballot boxes (visitors chose "yes" twice as often as "no“)</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Kept the specific question a secret until the night before the show opened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New York Governor Nelson Rockefeller was a member of the board of trustees of MOMA and planning a run for the U.S. Presidency at the time</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Haacke (in an interview in 2004): “Two months before the opening of "Information," four students at Kent State University had been shot dead by the Ohio National Guard during nationwide protests. We saw a glaring conflict between the politics of museum trustees and our own liberal-left attitudes.”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Brings</a:t>
            </a:r>
            <a:r>
              <a:rPr lang="en-US" sz="1200" kern="1200" baseline="0" dirty="0" smtClean="0">
                <a:solidFill>
                  <a:schemeClr val="tx1"/>
                </a:solidFill>
                <a:effectLst/>
                <a:latin typeface="+mn-lt"/>
                <a:ea typeface="+mn-ea"/>
                <a:cs typeface="+mn-cs"/>
              </a:rPr>
              <a:t> attention to the often-invisible interests running and institution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 do the politics of the trustees influence the curatorial programming?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are the connections between the institutions of art and the politicians, corporate connections, and overall power-mongers of the city? </a:t>
            </a: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was almost 30 years before he was invited back to MoMA</a:t>
            </a:r>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33</a:t>
            </a:fld>
            <a:endParaRPr lang="en-US"/>
          </a:p>
        </p:txBody>
      </p:sp>
    </p:spTree>
    <p:extLst>
      <p:ext uri="{BB962C8B-B14F-4D97-AF65-F5344CB8AC3E}">
        <p14:creationId xmlns:p14="http://schemas.microsoft.com/office/powerpoint/2010/main" val="79511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Hans Haacke, Shapolsky et al. Manhattan Real Estate Holdings, a Real-Time Social System, as of May 1, 1971, 1971 </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Politics becomes art, overtly!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It has always been political, to varying degrees (think of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a:t>
            </a: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Controversial documentary</a:t>
            </a:r>
            <a:r>
              <a:rPr lang="en-US" sz="1200" kern="1200" baseline="0" dirty="0" smtClean="0">
                <a:solidFill>
                  <a:schemeClr val="tx1"/>
                </a:solidFill>
                <a:effectLst/>
                <a:latin typeface="+mn-lt"/>
                <a:ea typeface="+mn-ea"/>
                <a:cs typeface="+mn-cs"/>
              </a:rPr>
              <a:t> installation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Harry Shapolsky, the key figure, who is well protected by influential friends, is guilty of an assortment of fraudulent practices of which the judicial system has been exceedingly forgiving</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searing indictment of Manhattan slumlord, Harry Shapolsky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Shapolsky had attracted Haacke's attention because he was the landlord who owned more </a:t>
            </a:r>
            <a:r>
              <a:rPr lang="en-US" sz="1200" b="1" kern="1200" dirty="0" smtClean="0">
                <a:solidFill>
                  <a:schemeClr val="tx1"/>
                </a:solidFill>
                <a:effectLst/>
                <a:latin typeface="+mn-lt"/>
                <a:ea typeface="+mn-ea"/>
                <a:cs typeface="+mn-cs"/>
              </a:rPr>
              <a:t>slum properties </a:t>
            </a:r>
            <a:r>
              <a:rPr lang="en-US" sz="1200" kern="1200" dirty="0" smtClean="0">
                <a:solidFill>
                  <a:schemeClr val="tx1"/>
                </a:solidFill>
                <a:effectLst/>
                <a:latin typeface="+mn-lt"/>
                <a:ea typeface="+mn-ea"/>
                <a:cs typeface="+mn-cs"/>
              </a:rPr>
              <a:t>than any other landowner in New York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Haacke's research—all culled from public records—reveals how Shapolsky's business worked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Different properties were held under different company names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INSTALLATION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142 photographs</a:t>
            </a:r>
            <a:r>
              <a:rPr lang="en-US" sz="1200" kern="1200" baseline="0" dirty="0" smtClean="0">
                <a:solidFill>
                  <a:schemeClr val="tx1"/>
                </a:solidFill>
                <a:effectLst/>
                <a:latin typeface="+mn-lt"/>
                <a:ea typeface="+mn-ea"/>
                <a:cs typeface="+mn-cs"/>
              </a:rPr>
              <a:t> of facades of NY tenement buildings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Accompanied by typewritten data sheets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 biting indictment of the monopoly of one family of wealthy proprietors over NY slums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Maps of Harlem and the Lower East Side</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Due to be displayed in an exhibition at the Guggenheim entitled </a:t>
            </a:r>
            <a:r>
              <a:rPr lang="en-US" sz="1200" b="0" i="1" kern="1200" dirty="0" smtClean="0">
                <a:solidFill>
                  <a:schemeClr val="tx1"/>
                </a:solidFill>
                <a:effectLst/>
                <a:latin typeface="+mn-lt"/>
                <a:ea typeface="+mn-ea"/>
                <a:cs typeface="+mn-cs"/>
              </a:rPr>
              <a:t>Hans Haacke: Systems</a:t>
            </a:r>
            <a:endParaRPr lang="en-US"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work was deemed ‘inappropriate’ by the museum’s management, and the Guggenheim decided to close down the exhibition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curator, who defended the work, was fired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Artists occupied the premises in protest against this censorship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piece becomes famous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Following the abrupt cancellation of his exhibition and the trouble it had caused with the museum, Haacke turned to other galleries</a:t>
            </a:r>
            <a:r>
              <a:rPr lang="en-US" sz="1200" b="0" i="0" kern="1200" baseline="0" dirty="0" smtClean="0">
                <a:solidFill>
                  <a:schemeClr val="tx1"/>
                </a:solidFill>
                <a:effectLst/>
                <a:latin typeface="+mn-lt"/>
                <a:ea typeface="+mn-ea"/>
                <a:cs typeface="+mn-cs"/>
              </a:rPr>
              <a:t> and to</a:t>
            </a:r>
            <a:r>
              <a:rPr lang="en-US" sz="1200" b="0" i="0" kern="1200" dirty="0" smtClean="0">
                <a:solidFill>
                  <a:schemeClr val="tx1"/>
                </a:solidFill>
                <a:effectLst/>
                <a:latin typeface="+mn-lt"/>
                <a:ea typeface="+mn-ea"/>
                <a:cs typeface="+mn-cs"/>
              </a:rPr>
              <a:t> Europe </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His</a:t>
            </a:r>
            <a:r>
              <a:rPr lang="en-US" sz="1200" b="0" i="0" kern="1200" baseline="0" dirty="0" smtClean="0">
                <a:solidFill>
                  <a:schemeClr val="tx1"/>
                </a:solidFill>
                <a:effectLst/>
                <a:latin typeface="+mn-lt"/>
                <a:ea typeface="+mn-ea"/>
                <a:cs typeface="+mn-cs"/>
              </a:rPr>
              <a:t> work was generally accepted there</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1981: Has a solo exhibition at the New Museum,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entitled </a:t>
            </a:r>
            <a:r>
              <a:rPr lang="en-US" sz="1200" b="0" i="1" kern="1200" dirty="0" smtClean="0">
                <a:solidFill>
                  <a:schemeClr val="tx1"/>
                </a:solidFill>
                <a:effectLst/>
                <a:latin typeface="+mn-lt"/>
                <a:ea typeface="+mn-ea"/>
                <a:cs typeface="+mn-cs"/>
              </a:rPr>
              <a:t>Hans Haacke: Unfinished Business</a:t>
            </a:r>
            <a:endParaRPr lang="en-US" sz="1200" i="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38E7745-0D29-4D4E-B37E-C5554E0DA81D}" type="slidenum">
              <a:rPr lang="en-US" smtClean="0"/>
              <a:t>34</a:t>
            </a:fld>
            <a:endParaRPr lang="en-US"/>
          </a:p>
        </p:txBody>
      </p:sp>
    </p:spTree>
    <p:extLst>
      <p:ext uri="{BB962C8B-B14F-4D97-AF65-F5344CB8AC3E}">
        <p14:creationId xmlns:p14="http://schemas.microsoft.com/office/powerpoint/2010/main" val="214894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Hans Haacke, A Breed Apart, 1978</a:t>
            </a:r>
          </a:p>
          <a:p>
            <a:endParaRPr lang="en-US" b="1" dirty="0" smtClean="0"/>
          </a:p>
          <a:p>
            <a:pPr marL="171450" indent="-171450">
              <a:buFont typeface="Arial" panose="020B0604020202020204" pitchFamily="34" charset="0"/>
              <a:buChar char="•"/>
            </a:pPr>
            <a:r>
              <a:rPr lang="en-US" b="0" dirty="0" smtClean="0"/>
              <a:t>Again, exposing systems of power and influence</a:t>
            </a:r>
          </a:p>
          <a:p>
            <a:pPr marL="171450" indent="-171450">
              <a:buFont typeface="Arial" panose="020B0604020202020204" pitchFamily="34" charset="0"/>
              <a:buChar char="•"/>
            </a:pPr>
            <a:r>
              <a:rPr lang="en-US" b="0" dirty="0" smtClean="0"/>
              <a:t>Targets the former car manufacturer British Leyland</a:t>
            </a:r>
          </a:p>
          <a:p>
            <a:pPr marL="171450" indent="-171450">
              <a:buFont typeface="Arial" panose="020B0604020202020204" pitchFamily="34" charset="0"/>
              <a:buChar char="•"/>
            </a:pPr>
            <a:r>
              <a:rPr lang="en-US" b="0" dirty="0" smtClean="0"/>
              <a:t>Leyland send cars to support</a:t>
            </a:r>
            <a:r>
              <a:rPr lang="en-US" b="0" baseline="0" dirty="0" smtClean="0"/>
              <a:t> the South African apartheid regime</a:t>
            </a:r>
          </a:p>
          <a:p>
            <a:pPr marL="171450" indent="-171450">
              <a:buFont typeface="Arial" panose="020B0604020202020204" pitchFamily="34" charset="0"/>
              <a:buChar char="•"/>
            </a:pPr>
            <a:r>
              <a:rPr lang="en-US" b="0" baseline="0" dirty="0" smtClean="0"/>
              <a:t>Haacke highlights that shameful fact publicly</a:t>
            </a:r>
            <a:endParaRPr lang="en-US" b="0" dirty="0" smtClean="0"/>
          </a:p>
          <a:p>
            <a:pPr marL="171450" indent="-171450">
              <a:buFont typeface="Arial" panose="020B0604020202020204" pitchFamily="34" charset="0"/>
              <a:buChar char="•"/>
            </a:pPr>
            <a:r>
              <a:rPr lang="en-US" b="0" dirty="0" smtClean="0"/>
              <a:t>The contrasts between the brutal 'real' world and the glamourized realm of advertising draw out the double standards of British Leyland's involvement with the South African </a:t>
            </a:r>
            <a:r>
              <a:rPr lang="en-US" b="0" smtClean="0"/>
              <a:t>apartheid regime</a:t>
            </a:r>
            <a:endParaRPr lang="en-US" b="0" dirty="0"/>
          </a:p>
        </p:txBody>
      </p:sp>
      <p:sp>
        <p:nvSpPr>
          <p:cNvPr id="4" name="Slide Number Placeholder 3"/>
          <p:cNvSpPr>
            <a:spLocks noGrp="1"/>
          </p:cNvSpPr>
          <p:nvPr>
            <p:ph type="sldNum" sz="quarter" idx="10"/>
          </p:nvPr>
        </p:nvSpPr>
        <p:spPr/>
        <p:txBody>
          <a:bodyPr/>
          <a:lstStyle/>
          <a:p>
            <a:fld id="{438E7745-0D29-4D4E-B37E-C5554E0DA81D}" type="slidenum">
              <a:rPr lang="en-US" smtClean="0"/>
              <a:t>35</a:t>
            </a:fld>
            <a:endParaRPr lang="en-US"/>
          </a:p>
        </p:txBody>
      </p:sp>
    </p:spTree>
    <p:extLst>
      <p:ext uri="{BB962C8B-B14F-4D97-AF65-F5344CB8AC3E}">
        <p14:creationId xmlns:p14="http://schemas.microsoft.com/office/powerpoint/2010/main" val="1329205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Andrea Fraser (1965-   )</a:t>
            </a:r>
          </a:p>
          <a:p>
            <a:pPr lvl="0"/>
            <a:endParaRPr lang="en-US"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New York-based performance artist, mainly known for her work in the area of institutional critique</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Fraser made her name in the late 1980s leading gallery tours as </a:t>
            </a:r>
            <a:r>
              <a:rPr lang="en-US" sz="1200" b="0" i="0" kern="1200" dirty="0" smtClean="0">
                <a:solidFill>
                  <a:schemeClr val="tx1"/>
                </a:solidFill>
                <a:effectLst/>
                <a:latin typeface="+mn-lt"/>
                <a:ea typeface="+mn-ea"/>
                <a:cs typeface="+mn-cs"/>
              </a:rPr>
              <a:t>faux-docent “Jane Castleton”</a:t>
            </a:r>
            <a:endParaRPr lang="en-US"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1998: Fraser stated that she would no longer impersonate museum guides; </a:t>
            </a:r>
            <a:r>
              <a:rPr lang="en-US" sz="1200" b="0" i="0" u="sng" kern="1200" dirty="0" smtClean="0">
                <a:solidFill>
                  <a:schemeClr val="tx1"/>
                </a:solidFill>
                <a:effectLst/>
                <a:latin typeface="+mn-lt"/>
                <a:ea typeface="+mn-ea"/>
                <a:cs typeface="+mn-cs"/>
              </a:rPr>
              <a:t>henceforth she would perform </a:t>
            </a:r>
            <a:r>
              <a:rPr lang="en-US" sz="1200" b="0" i="0" u="sng" kern="1200" dirty="0" smtClean="0">
                <a:solidFill>
                  <a:schemeClr val="tx1"/>
                </a:solidFill>
                <a:effectLst/>
                <a:latin typeface="+mn-lt"/>
                <a:ea typeface="+mn-ea"/>
                <a:cs typeface="+mn-cs"/>
              </a:rPr>
              <a:t>as</a:t>
            </a:r>
            <a:r>
              <a:rPr lang="en-US" sz="1200" b="0" i="0" u="sng" kern="1200" baseline="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rPr>
              <a:t>an </a:t>
            </a:r>
            <a:r>
              <a:rPr lang="en-US" sz="1200" b="0" i="0" u="sng" kern="1200" dirty="0" smtClean="0">
                <a:solidFill>
                  <a:schemeClr val="tx1"/>
                </a:solidFill>
                <a:effectLst/>
                <a:latin typeface="+mn-lt"/>
                <a:ea typeface="+mn-ea"/>
                <a:cs typeface="+mn-cs"/>
              </a:rPr>
              <a:t>artist</a:t>
            </a:r>
          </a:p>
          <a:p>
            <a:pPr marL="171450" lvl="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1995: In </a:t>
            </a:r>
            <a:r>
              <a:rPr lang="en-US" sz="1200" b="0" i="1" kern="1200" dirty="0" err="1" smtClean="0">
                <a:solidFill>
                  <a:schemeClr val="tx1"/>
                </a:solidFill>
                <a:effectLst/>
                <a:latin typeface="+mn-lt"/>
                <a:ea typeface="+mn-ea"/>
                <a:cs typeface="+mn-cs"/>
              </a:rPr>
              <a:t>Kunst</a:t>
            </a:r>
            <a:r>
              <a:rPr lang="en-US" sz="1200" b="0" i="1" kern="1200" dirty="0" smtClean="0">
                <a:solidFill>
                  <a:schemeClr val="tx1"/>
                </a:solidFill>
                <a:effectLst/>
                <a:latin typeface="+mn-lt"/>
                <a:ea typeface="+mn-ea"/>
                <a:cs typeface="+mn-cs"/>
              </a:rPr>
              <a:t> muss </a:t>
            </a:r>
            <a:r>
              <a:rPr lang="en-US" sz="1200" b="0" i="1" kern="1200" dirty="0" err="1" smtClean="0">
                <a:solidFill>
                  <a:schemeClr val="tx1"/>
                </a:solidFill>
                <a:effectLst/>
                <a:latin typeface="+mn-lt"/>
                <a:ea typeface="+mn-ea"/>
                <a:cs typeface="+mn-cs"/>
              </a:rPr>
              <a:t>hängen</a:t>
            </a:r>
            <a:r>
              <a:rPr lang="en-US" sz="1200" b="0" i="1" kern="1200" dirty="0" smtClean="0">
                <a:solidFill>
                  <a:schemeClr val="tx1"/>
                </a:solidFill>
                <a:effectLst/>
                <a:latin typeface="+mn-lt"/>
                <a:ea typeface="+mn-ea"/>
                <a:cs typeface="+mn-cs"/>
              </a:rPr>
              <a:t> (Art Must Hang) </a:t>
            </a:r>
            <a:r>
              <a:rPr lang="en-US" sz="1200" b="0" i="0" kern="1200" dirty="0" smtClean="0">
                <a:solidFill>
                  <a:schemeClr val="tx1"/>
                </a:solidFill>
                <a:effectLst/>
                <a:latin typeface="+mn-lt"/>
                <a:ea typeface="+mn-ea"/>
                <a:cs typeface="+mn-cs"/>
              </a:rPr>
              <a:t>Fraser re-enacts a 1995 speech by a drunk Martin </a:t>
            </a:r>
            <a:r>
              <a:rPr lang="en-US" sz="1200" b="0" i="0" kern="1200" dirty="0" err="1" smtClean="0">
                <a:solidFill>
                  <a:schemeClr val="tx1"/>
                </a:solidFill>
                <a:effectLst/>
                <a:latin typeface="+mn-lt"/>
                <a:ea typeface="+mn-ea"/>
                <a:cs typeface="+mn-cs"/>
              </a:rPr>
              <a:t>Kippenberger</a:t>
            </a:r>
            <a:r>
              <a:rPr lang="en-US" sz="1200" b="0" i="0" kern="1200" dirty="0" smtClean="0">
                <a:solidFill>
                  <a:schemeClr val="tx1"/>
                </a:solidFill>
                <a:effectLst/>
                <a:latin typeface="+mn-lt"/>
                <a:ea typeface="+mn-ea"/>
                <a:cs typeface="+mn-cs"/>
              </a:rPr>
              <a:t>, word by </a:t>
            </a:r>
            <a:r>
              <a:rPr lang="en-US" sz="1200" b="0" i="0" kern="1200" dirty="0" smtClean="0">
                <a:solidFill>
                  <a:schemeClr val="tx1"/>
                </a:solidFill>
                <a:effectLst/>
                <a:latin typeface="+mn-lt"/>
                <a:ea typeface="+mn-ea"/>
                <a:cs typeface="+mn-cs"/>
              </a:rPr>
              <a:t>word (in German), </a:t>
            </a:r>
            <a:r>
              <a:rPr lang="en-US" sz="1200" b="0" i="0" kern="1200" dirty="0" smtClean="0">
                <a:solidFill>
                  <a:schemeClr val="tx1"/>
                </a:solidFill>
                <a:effectLst/>
                <a:latin typeface="+mn-lt"/>
                <a:ea typeface="+mn-ea"/>
                <a:cs typeface="+mn-cs"/>
              </a:rPr>
              <a:t>gesture for </a:t>
            </a:r>
            <a:r>
              <a:rPr lang="en-US" sz="1200" b="0" i="0" kern="1200" dirty="0" smtClean="0">
                <a:solidFill>
                  <a:schemeClr val="tx1"/>
                </a:solidFill>
                <a:effectLst/>
                <a:latin typeface="+mn-lt"/>
                <a:ea typeface="+mn-ea"/>
                <a:cs typeface="+mn-cs"/>
              </a:rPr>
              <a:t>gesture</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Memorized it all (it</a:t>
            </a:r>
            <a:r>
              <a:rPr lang="en-US" sz="1200" b="0" i="0" kern="1200" baseline="0" dirty="0" smtClean="0">
                <a:solidFill>
                  <a:schemeClr val="tx1"/>
                </a:solidFill>
                <a:effectLst/>
                <a:latin typeface="+mn-lt"/>
                <a:ea typeface="+mn-ea"/>
                <a:cs typeface="+mn-cs"/>
              </a:rPr>
              <a:t> took months)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Very much a performance</a:t>
            </a:r>
            <a:endParaRPr lang="en-US"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b="0" i="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kern="1200" dirty="0" smtClean="0">
                <a:solidFill>
                  <a:schemeClr val="tx1"/>
                </a:solidFill>
                <a:effectLst/>
                <a:latin typeface="+mn-lt"/>
                <a:ea typeface="+mn-ea"/>
                <a:cs typeface="+mn-cs"/>
              </a:rPr>
              <a:t>Andrea Fraser,</a:t>
            </a:r>
            <a:r>
              <a:rPr lang="en-US" sz="1200" b="1" i="0" u="none" kern="1200" baseline="0" dirty="0" smtClean="0">
                <a:solidFill>
                  <a:schemeClr val="tx1"/>
                </a:solidFill>
                <a:effectLst/>
                <a:latin typeface="+mn-lt"/>
                <a:ea typeface="+mn-ea"/>
                <a:cs typeface="+mn-cs"/>
              </a:rPr>
              <a:t> </a:t>
            </a:r>
            <a:r>
              <a:rPr lang="en-US" sz="1200" b="1" i="0" u="none" kern="1200" dirty="0" smtClean="0">
                <a:solidFill>
                  <a:schemeClr val="tx1"/>
                </a:solidFill>
                <a:effectLst/>
                <a:latin typeface="+mn-lt"/>
                <a:ea typeface="+mn-ea"/>
                <a:cs typeface="+mn-cs"/>
              </a:rPr>
              <a:t>Museum Highlights</a:t>
            </a:r>
            <a:r>
              <a:rPr lang="en-US" b="1" dirty="0" smtClean="0"/>
              <a:t>: A Gallery Talk, 1989</a:t>
            </a:r>
          </a:p>
          <a:p>
            <a:pPr marL="0" lvl="0" indent="0">
              <a:buFont typeface="Arial" panose="020B0604020202020204" pitchFamily="34" charset="0"/>
              <a:buNone/>
            </a:pPr>
            <a:endParaRPr lang="en-US" sz="1200" b="1" i="0" u="non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1986: Assumes the role of docent “Jane Castleton” at the New Museum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Applies</a:t>
            </a:r>
            <a:r>
              <a:rPr lang="en-US" sz="1200" kern="1200" baseline="0" dirty="0" smtClean="0">
                <a:solidFill>
                  <a:schemeClr val="tx1"/>
                </a:solidFill>
                <a:effectLst/>
                <a:latin typeface="+mn-lt"/>
                <a:ea typeface="+mn-ea"/>
                <a:cs typeface="+mn-cs"/>
              </a:rPr>
              <a:t> “art speak” to </a:t>
            </a:r>
            <a:r>
              <a:rPr lang="en-US" sz="1200" kern="1200" dirty="0" smtClean="0">
                <a:solidFill>
                  <a:schemeClr val="tx1"/>
                </a:solidFill>
                <a:effectLst/>
                <a:latin typeface="+mn-lt"/>
                <a:ea typeface="+mn-ea"/>
                <a:cs typeface="+mn-cs"/>
              </a:rPr>
              <a:t>base things like the restrooms, the cafeteria, and the store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corporate sponsorship and other economic elements (typically</a:t>
            </a:r>
            <a:r>
              <a:rPr lang="en-US" sz="1200" kern="1200" baseline="0" dirty="0" smtClean="0">
                <a:solidFill>
                  <a:schemeClr val="tx1"/>
                </a:solidFill>
                <a:effectLst/>
                <a:latin typeface="+mn-lt"/>
                <a:ea typeface="+mn-ea"/>
                <a:cs typeface="+mn-cs"/>
              </a:rPr>
              <a:t> taboo)</a:t>
            </a:r>
          </a:p>
          <a:p>
            <a:pPr marL="171450" lvl="0" indent="-171450">
              <a:buFont typeface="Arial" panose="020B0604020202020204" pitchFamily="34" charset="0"/>
              <a:buChar char="•"/>
            </a:pPr>
            <a:r>
              <a:rPr lang="en-US" sz="1200" u="sng" kern="1200" baseline="0" dirty="0" smtClean="0">
                <a:solidFill>
                  <a:schemeClr val="tx1"/>
                </a:solidFill>
                <a:effectLst/>
                <a:latin typeface="+mn-lt"/>
                <a:ea typeface="+mn-ea"/>
                <a:cs typeface="+mn-cs"/>
              </a:rPr>
              <a:t>Assumes the </a:t>
            </a:r>
            <a:r>
              <a:rPr lang="en-US" sz="1200" u="sng" kern="1200" baseline="0" dirty="0" smtClean="0">
                <a:solidFill>
                  <a:schemeClr val="tx1"/>
                </a:solidFill>
                <a:effectLst/>
                <a:latin typeface="+mn-lt"/>
                <a:ea typeface="+mn-ea"/>
                <a:cs typeface="+mn-cs"/>
              </a:rPr>
              <a:t>voice of institutional authority</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She had to learn “museum lingo” and take on specific gestures and a posture</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Rarefied, exclusive, and specialized </a:t>
            </a:r>
            <a:r>
              <a:rPr lang="en-US" sz="1200" kern="1200" baseline="0" dirty="0" smtClean="0">
                <a:solidFill>
                  <a:schemeClr val="tx1"/>
                </a:solidFill>
                <a:effectLst/>
                <a:latin typeface="+mn-lt"/>
                <a:ea typeface="+mn-ea"/>
                <a:cs typeface="+mn-cs"/>
              </a:rPr>
              <a:t>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Highlights the ideological function of museum curators, staff,</a:t>
            </a:r>
            <a:r>
              <a:rPr lang="en-US" sz="1200" kern="1200" baseline="0" dirty="0" smtClean="0">
                <a:solidFill>
                  <a:schemeClr val="tx1"/>
                </a:solidFill>
                <a:effectLst/>
                <a:latin typeface="+mn-lt"/>
                <a:ea typeface="+mn-ea"/>
                <a:cs typeface="+mn-cs"/>
              </a:rPr>
              <a:t> and docents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Their job is the social and cultural re-education of the public</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Meaning-makers</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baseline="0" dirty="0" smtClean="0">
                <a:solidFill>
                  <a:schemeClr val="tx1"/>
                </a:solidFill>
                <a:effectLst/>
                <a:latin typeface="+mn-lt"/>
                <a:ea typeface="+mn-ea"/>
                <a:cs typeface="+mn-cs"/>
              </a:rPr>
              <a:t>EXCERPTS</a:t>
            </a:r>
            <a:endParaRPr lang="en-US" sz="1200" b="1"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example, in describing a common water fountain, Fraser proclaims "a work of astonishing economy and monumentality ... it boldly contrasts with the severe and highly stylized productions of this form!"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Upon entering the museum cafeteria: "This room represents the heyday of colonial art in Philadelphia on the eve of the Revolution, and must be regarded as one of the very finest of all American rooms.“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Declares</a:t>
            </a:r>
            <a:r>
              <a:rPr lang="en-US" sz="1200" kern="1200" baseline="0" dirty="0" smtClean="0">
                <a:solidFill>
                  <a:schemeClr val="tx1"/>
                </a:solidFill>
                <a:effectLst/>
                <a:latin typeface="+mn-lt"/>
                <a:ea typeface="+mn-ea"/>
                <a:cs typeface="+mn-cs"/>
              </a:rPr>
              <a:t> that </a:t>
            </a:r>
            <a:r>
              <a:rPr lang="en-US" sz="1200" kern="1200" dirty="0" smtClean="0">
                <a:solidFill>
                  <a:schemeClr val="tx1"/>
                </a:solidFill>
                <a:effectLst/>
                <a:latin typeface="+mn-lt"/>
                <a:ea typeface="+mn-ea"/>
                <a:cs typeface="+mn-cs"/>
              </a:rPr>
              <a:t>one could name the museum gift shop for a gift of $750,000</a:t>
            </a:r>
          </a:p>
          <a:p>
            <a:pPr lvl="0"/>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36</a:t>
            </a:fld>
            <a:endParaRPr lang="en-US"/>
          </a:p>
        </p:txBody>
      </p:sp>
    </p:spTree>
    <p:extLst>
      <p:ext uri="{BB962C8B-B14F-4D97-AF65-F5344CB8AC3E}">
        <p14:creationId xmlns:p14="http://schemas.microsoft.com/office/powerpoint/2010/main" val="2187987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Adrian </a:t>
            </a:r>
            <a:r>
              <a:rPr lang="en-US" b="1" dirty="0" smtClean="0"/>
              <a:t>Piper (1948-</a:t>
            </a:r>
            <a:r>
              <a:rPr lang="en-US" b="1" baseline="0" dirty="0" smtClean="0"/>
              <a:t>   )</a:t>
            </a:r>
          </a:p>
          <a:p>
            <a:endParaRPr lang="en-US" b="1" baseline="0" dirty="0" smtClean="0"/>
          </a:p>
          <a:p>
            <a:pPr marL="171450" indent="-171450">
              <a:buFont typeface="Arial" panose="020B0604020202020204" pitchFamily="34" charset="0"/>
              <a:buChar char="•"/>
            </a:pPr>
            <a:r>
              <a:rPr lang="en-US" b="0" baseline="0" dirty="0" smtClean="0"/>
              <a:t>1969: Studies art, SVA</a:t>
            </a:r>
          </a:p>
          <a:p>
            <a:pPr marL="171450" indent="-171450">
              <a:buFont typeface="Arial" panose="020B0604020202020204" pitchFamily="34" charset="0"/>
              <a:buChar char="•"/>
            </a:pPr>
            <a:r>
              <a:rPr lang="en-US" b="0" baseline="0" dirty="0" smtClean="0"/>
              <a:t>1970-74: BA in Philosophy, City College of NY</a:t>
            </a:r>
          </a:p>
          <a:p>
            <a:pPr marL="171450" indent="-171450">
              <a:buFont typeface="Arial" panose="020B0604020202020204" pitchFamily="34" charset="0"/>
              <a:buChar char="•"/>
            </a:pPr>
            <a:r>
              <a:rPr lang="en-US" b="0" baseline="0" dirty="0" smtClean="0"/>
              <a:t>1977 and 1981: Masters and PhD, Harvard</a:t>
            </a:r>
          </a:p>
          <a:p>
            <a:pPr marL="171450" indent="-171450">
              <a:buFont typeface="Arial" panose="020B0604020202020204" pitchFamily="34" charset="0"/>
              <a:buChar char="•"/>
            </a:pPr>
            <a:r>
              <a:rPr lang="en-US" b="0" baseline="0" dirty="0" smtClean="0"/>
              <a:t>Influenced by Sol LeWitt and Yvonne Rainer</a:t>
            </a:r>
          </a:p>
          <a:p>
            <a:pPr marL="171450" indent="-171450">
              <a:buFont typeface="Arial" panose="020B0604020202020204" pitchFamily="34" charset="0"/>
              <a:buChar char="•"/>
            </a:pPr>
            <a:r>
              <a:rPr lang="en-US" b="0" baseline="0" dirty="0" smtClean="0"/>
              <a:t>1969: Works at Seth Siegelaub Gallery (conceptual hub!)</a:t>
            </a:r>
          </a:p>
          <a:p>
            <a:pPr marL="171450" indent="-171450">
              <a:buFont typeface="Arial" panose="020B0604020202020204" pitchFamily="34" charset="0"/>
              <a:buChar char="•"/>
            </a:pPr>
            <a:r>
              <a:rPr lang="en-US" b="0" baseline="0" dirty="0" smtClean="0"/>
              <a:t>1971: Has work in MoMA’s </a:t>
            </a:r>
            <a:r>
              <a:rPr lang="en-US" b="0" i="1" baseline="0" dirty="0" smtClean="0"/>
              <a:t>Information</a:t>
            </a:r>
            <a:r>
              <a:rPr lang="en-US" b="0" i="0" baseline="0" dirty="0" smtClean="0"/>
              <a:t>, which included work by Hans Haacke and other conceptual and IC artists</a:t>
            </a:r>
            <a:endParaRPr lang="en-US" b="0" dirty="0" smtClean="0"/>
          </a:p>
          <a:p>
            <a:endParaRPr lang="en-US" b="1" dirty="0" smtClean="0"/>
          </a:p>
          <a:p>
            <a:r>
              <a:rPr lang="en-US" b="0" dirty="0" smtClean="0"/>
              <a:t>---Feminism</a:t>
            </a:r>
            <a:r>
              <a:rPr lang="en-US" b="0" dirty="0" smtClean="0"/>
              <a:t>, Identity Politics, Institutional</a:t>
            </a:r>
            <a:r>
              <a:rPr lang="en-US" b="0" baseline="0" dirty="0" smtClean="0"/>
              <a:t> </a:t>
            </a:r>
            <a:r>
              <a:rPr lang="en-US" b="0" baseline="0" dirty="0" smtClean="0"/>
              <a:t>Critique---</a:t>
            </a:r>
            <a:endParaRPr lang="en-US" b="0" baseline="0" dirty="0" smtClean="0"/>
          </a:p>
          <a:p>
            <a:endParaRPr lang="en-US" b="0" baseline="0" dirty="0" smtClean="0"/>
          </a:p>
          <a:p>
            <a:pPr marL="171450" indent="-171450">
              <a:buFont typeface="Arial" panose="020B0604020202020204" pitchFamily="34" charset="0"/>
              <a:buChar char="•"/>
            </a:pPr>
            <a:r>
              <a:rPr lang="en-US" b="0" baseline="0" dirty="0" smtClean="0"/>
              <a:t>Operates in two different </a:t>
            </a:r>
            <a:r>
              <a:rPr lang="en-US" b="0" baseline="0" dirty="0" smtClean="0"/>
              <a:t>fields</a:t>
            </a:r>
          </a:p>
          <a:p>
            <a:pPr marL="628650" lvl="1" indent="-171450">
              <a:buFont typeface="Arial" panose="020B0604020202020204" pitchFamily="34" charset="0"/>
              <a:buChar char="•"/>
            </a:pPr>
            <a:r>
              <a:rPr lang="en-US" b="0" baseline="0" dirty="0" smtClean="0"/>
              <a:t>Art </a:t>
            </a:r>
            <a:r>
              <a:rPr lang="en-US" b="0" baseline="0" dirty="0" smtClean="0"/>
              <a:t>and </a:t>
            </a:r>
            <a:r>
              <a:rPr lang="en-US" b="0" baseline="0" dirty="0" smtClean="0"/>
              <a:t>psychology (PhD)</a:t>
            </a:r>
          </a:p>
          <a:p>
            <a:pPr marL="171450" indent="-171450">
              <a:buFont typeface="Arial" panose="020B0604020202020204" pitchFamily="34" charset="0"/>
              <a:buChar char="•"/>
            </a:pPr>
            <a:r>
              <a:rPr lang="en-US" b="0" baseline="0" dirty="0" smtClean="0"/>
              <a:t>Known </a:t>
            </a:r>
            <a:r>
              <a:rPr lang="en-US" b="0" baseline="0" dirty="0" smtClean="0"/>
              <a:t>primarily for performance-based </a:t>
            </a:r>
            <a:r>
              <a:rPr lang="en-US" b="0" baseline="0" dirty="0" smtClean="0"/>
              <a:t>work</a:t>
            </a:r>
          </a:p>
          <a:p>
            <a:pPr marL="628650" lvl="1" indent="-171450">
              <a:buFont typeface="Arial" panose="020B0604020202020204" pitchFamily="34" charset="0"/>
              <a:buChar char="•"/>
            </a:pPr>
            <a:r>
              <a:rPr lang="en-US" b="0" baseline="0" dirty="0" smtClean="0"/>
              <a:t>Had </a:t>
            </a:r>
            <a:r>
              <a:rPr lang="en-US" b="0" baseline="0" dirty="0" smtClean="0"/>
              <a:t>been doing conceptual work with maps, charts, and so forth for some </a:t>
            </a:r>
            <a:r>
              <a:rPr lang="en-US" b="0" baseline="0" dirty="0" smtClean="0"/>
              <a:t>time</a:t>
            </a:r>
          </a:p>
          <a:p>
            <a:pPr marL="628650" lvl="1" indent="-171450">
              <a:buFont typeface="Arial" panose="020B0604020202020204" pitchFamily="34" charset="0"/>
              <a:buChar char="•"/>
            </a:pPr>
            <a:r>
              <a:rPr lang="en-US" b="0" baseline="0" dirty="0" smtClean="0"/>
              <a:t>Involved </a:t>
            </a:r>
            <a:r>
              <a:rPr lang="en-US" b="0" baseline="0" dirty="0" smtClean="0"/>
              <a:t>with the metaphysics of space and </a:t>
            </a:r>
            <a:r>
              <a:rPr lang="en-US" b="0" baseline="0" dirty="0" smtClean="0"/>
              <a:t>time</a:t>
            </a:r>
          </a:p>
          <a:p>
            <a:pPr marL="628650" lvl="1" indent="-171450">
              <a:buFont typeface="Arial" panose="020B0604020202020204" pitchFamily="34" charset="0"/>
              <a:buChar char="•"/>
            </a:pPr>
            <a:r>
              <a:rPr lang="en-US" b="0" baseline="0" dirty="0" smtClean="0"/>
              <a:t>Interested in how </a:t>
            </a:r>
            <a:r>
              <a:rPr lang="en-US" b="0" baseline="0" dirty="0" smtClean="0"/>
              <a:t>perception </a:t>
            </a:r>
            <a:r>
              <a:rPr lang="en-US" b="0" baseline="0" dirty="0" smtClean="0"/>
              <a:t>changes</a:t>
            </a:r>
          </a:p>
          <a:p>
            <a:pPr marL="628650" lvl="1" indent="-171450">
              <a:buFont typeface="Arial" panose="020B0604020202020204" pitchFamily="34" charset="0"/>
              <a:buChar char="•"/>
            </a:pPr>
            <a:r>
              <a:rPr lang="en-US" b="0" baseline="0" dirty="0" smtClean="0"/>
              <a:t>She </a:t>
            </a:r>
            <a:r>
              <a:rPr lang="en-US" b="0" baseline="0" dirty="0" smtClean="0"/>
              <a:t>had been doing documentations of her passage through </a:t>
            </a:r>
            <a:r>
              <a:rPr lang="en-US" b="0" baseline="0" dirty="0" smtClean="0"/>
              <a:t>space</a:t>
            </a:r>
          </a:p>
          <a:p>
            <a:pPr marL="628650" lvl="1" indent="-171450">
              <a:buFont typeface="Arial" panose="020B0604020202020204" pitchFamily="34" charset="0"/>
              <a:buChar char="•"/>
            </a:pPr>
            <a:r>
              <a:rPr lang="en-US" b="0" baseline="0" dirty="0" smtClean="0"/>
              <a:t>Generates </a:t>
            </a:r>
            <a:r>
              <a:rPr lang="en-US" b="0" baseline="0" dirty="0" smtClean="0"/>
              <a:t>documentation and metaphysical </a:t>
            </a:r>
            <a:r>
              <a:rPr lang="en-US" b="0" baseline="0" dirty="0" smtClean="0"/>
              <a:t>questions</a:t>
            </a:r>
          </a:p>
          <a:p>
            <a:pPr marL="628650" lvl="1" indent="-171450">
              <a:buFont typeface="Arial" panose="020B0604020202020204" pitchFamily="34" charset="0"/>
              <a:buChar char="•"/>
            </a:pPr>
            <a:r>
              <a:rPr lang="en-US" b="0" baseline="0" dirty="0" smtClean="0"/>
              <a:t>Performance </a:t>
            </a:r>
            <a:r>
              <a:rPr lang="en-US" b="0" baseline="0" dirty="0" smtClean="0"/>
              <a:t>was the next logical step</a:t>
            </a:r>
          </a:p>
          <a:p>
            <a:endParaRPr lang="en-US" b="0" baseline="0" dirty="0" smtClean="0"/>
          </a:p>
          <a:p>
            <a:pPr marL="171450" indent="-171450">
              <a:buFont typeface="Arial" panose="020B0604020202020204" pitchFamily="34" charset="0"/>
              <a:buChar char="•"/>
            </a:pPr>
            <a:r>
              <a:rPr lang="en-US" b="0" baseline="0" dirty="0" smtClean="0"/>
              <a:t>1970</a:t>
            </a:r>
            <a:r>
              <a:rPr lang="en-US" b="0" baseline="0" dirty="0" smtClean="0"/>
              <a:t>: Kent State killings / Nixon invades </a:t>
            </a:r>
            <a:r>
              <a:rPr lang="en-US" b="0" baseline="0" dirty="0" smtClean="0"/>
              <a:t>Cambodia</a:t>
            </a:r>
          </a:p>
          <a:p>
            <a:pPr marL="171450" indent="-171450">
              <a:buFont typeface="Arial" panose="020B0604020202020204" pitchFamily="34" charset="0"/>
              <a:buChar char="•"/>
            </a:pPr>
            <a:r>
              <a:rPr lang="en-US" b="0" baseline="0" dirty="0" smtClean="0"/>
              <a:t>Had just </a:t>
            </a:r>
            <a:r>
              <a:rPr lang="en-US" b="0" baseline="0" dirty="0" smtClean="0"/>
              <a:t>started studying philosophy at City College, </a:t>
            </a:r>
            <a:r>
              <a:rPr lang="en-US" b="0" baseline="0" dirty="0" smtClean="0"/>
              <a:t>NY</a:t>
            </a:r>
          </a:p>
          <a:p>
            <a:pPr marL="171450" indent="-171450">
              <a:buFont typeface="Arial" panose="020B0604020202020204" pitchFamily="34" charset="0"/>
              <a:buChar char="•"/>
            </a:pPr>
            <a:r>
              <a:rPr lang="en-US" b="0" baseline="0" dirty="0" smtClean="0"/>
              <a:t>It was shut down temporarily, </a:t>
            </a:r>
            <a:r>
              <a:rPr lang="en-US" b="0" baseline="0" dirty="0" smtClean="0"/>
              <a:t>black students shut it </a:t>
            </a:r>
            <a:r>
              <a:rPr lang="en-US" b="0" baseline="0" dirty="0" smtClean="0"/>
              <a:t>down to protest lack of open admissions</a:t>
            </a:r>
          </a:p>
          <a:p>
            <a:pPr marL="171450" indent="-171450">
              <a:buFont typeface="Arial" panose="020B0604020202020204" pitchFamily="34" charset="0"/>
              <a:buChar char="•"/>
            </a:pPr>
            <a:r>
              <a:rPr lang="en-US" b="0" baseline="0" dirty="0" smtClean="0"/>
              <a:t>Gained </a:t>
            </a:r>
            <a:r>
              <a:rPr lang="en-US" b="0" baseline="0" dirty="0" smtClean="0"/>
              <a:t>a sense of the immediacy of these issues in her </a:t>
            </a:r>
            <a:r>
              <a:rPr lang="en-US" b="0" baseline="0" dirty="0" smtClean="0"/>
              <a:t>life</a:t>
            </a:r>
          </a:p>
          <a:p>
            <a:pPr marL="171450" indent="-171450">
              <a:buFont typeface="Arial" panose="020B0604020202020204" pitchFamily="34" charset="0"/>
              <a:buChar char="•"/>
            </a:pPr>
            <a:r>
              <a:rPr lang="en-US" b="0" baseline="0" dirty="0" smtClean="0"/>
              <a:t>Needed </a:t>
            </a:r>
            <a:r>
              <a:rPr lang="en-US" b="0" baseline="0" dirty="0" smtClean="0"/>
              <a:t>to express her current </a:t>
            </a:r>
            <a:r>
              <a:rPr lang="en-US" b="0" baseline="0" dirty="0" smtClean="0"/>
              <a:t>concerns</a:t>
            </a:r>
          </a:p>
          <a:p>
            <a:pPr marL="171450" indent="-171450">
              <a:buFont typeface="Arial" panose="020B0604020202020204" pitchFamily="34" charset="0"/>
              <a:buChar char="•"/>
            </a:pPr>
            <a:r>
              <a:rPr lang="en-US" b="0" baseline="0" dirty="0" smtClean="0"/>
              <a:t>Moves </a:t>
            </a:r>
            <a:r>
              <a:rPr lang="en-US" b="0" baseline="0" dirty="0" smtClean="0"/>
              <a:t>out into the </a:t>
            </a:r>
            <a:r>
              <a:rPr lang="en-US" b="0" baseline="0" dirty="0" smtClean="0"/>
              <a:t>world</a:t>
            </a:r>
          </a:p>
          <a:p>
            <a:pPr marL="628650" lvl="1" indent="-171450">
              <a:buFont typeface="Arial" panose="020B0604020202020204" pitchFamily="34" charset="0"/>
              <a:buChar char="•"/>
            </a:pPr>
            <a:r>
              <a:rPr lang="en-US" b="0" baseline="0" dirty="0" smtClean="0"/>
              <a:t>More </a:t>
            </a:r>
            <a:r>
              <a:rPr lang="en-US" b="0" baseline="0" dirty="0" smtClean="0"/>
              <a:t>concrete and confrontational in her interactions with others through her work</a:t>
            </a:r>
          </a:p>
          <a:p>
            <a:endParaRPr lang="en-US" b="0" baseline="0" dirty="0" smtClean="0"/>
          </a:p>
          <a:p>
            <a:pPr marL="171450" indent="-171450">
              <a:buFont typeface="Arial" panose="020B0604020202020204" pitchFamily="34" charset="0"/>
              <a:buChar char="•"/>
            </a:pPr>
            <a:r>
              <a:rPr lang="en-US" b="0" dirty="0" smtClean="0"/>
              <a:t>Performance art and conceptual art were</a:t>
            </a:r>
            <a:r>
              <a:rPr lang="en-US" b="0" baseline="0" dirty="0" smtClean="0"/>
              <a:t> two sides of the same coin</a:t>
            </a:r>
          </a:p>
          <a:p>
            <a:pPr marL="171450" indent="-171450">
              <a:buFont typeface="Arial" panose="020B0604020202020204" pitchFamily="34" charset="0"/>
              <a:buChar char="•"/>
            </a:pPr>
            <a:r>
              <a:rPr lang="en-US" b="0" baseline="0" dirty="0" smtClean="0"/>
              <a:t>Both rejected the aestheticized art object</a:t>
            </a:r>
          </a:p>
          <a:p>
            <a:pPr marL="171450" indent="-171450">
              <a:buFont typeface="Arial" panose="020B0604020202020204" pitchFamily="34" charset="0"/>
              <a:buChar char="•"/>
            </a:pPr>
            <a:r>
              <a:rPr lang="en-US" b="0" baseline="0" dirty="0" smtClean="0"/>
              <a:t>Critique the meaning of art</a:t>
            </a:r>
          </a:p>
          <a:p>
            <a:pPr marL="171450" indent="-171450">
              <a:buFont typeface="Arial" panose="020B0604020202020204" pitchFamily="34" charset="0"/>
              <a:buChar char="•"/>
            </a:pPr>
            <a:r>
              <a:rPr lang="en-US" b="0" baseline="0" dirty="0" smtClean="0"/>
              <a:t>Unsettling street performances </a:t>
            </a:r>
            <a:endParaRPr lang="en-US" b="0" baseline="0" dirty="0" smtClean="0"/>
          </a:p>
          <a:p>
            <a:pPr marL="171450" indent="-171450">
              <a:buFont typeface="Arial" panose="020B0604020202020204" pitchFamily="34" charset="0"/>
              <a:buChar char="•"/>
            </a:pPr>
            <a:r>
              <a:rPr lang="en-US" b="0" baseline="0" dirty="0" smtClean="0"/>
              <a:t>Rhetoric </a:t>
            </a:r>
            <a:r>
              <a:rPr lang="en-US" b="0" baseline="0" dirty="0" smtClean="0"/>
              <a:t>around race, gender, and how we encounter prejudice in daily </a:t>
            </a:r>
            <a:r>
              <a:rPr lang="en-US" b="0" baseline="0" dirty="0" smtClean="0"/>
              <a:t>life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b="1"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b="1" dirty="0" smtClean="0"/>
              <a:t>Adrian Piper, "Catalysis III," 1970</a:t>
            </a:r>
            <a:endParaRPr lang="en-US" b="1" dirty="0" smtClean="0"/>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Staged a number of public performances on the subway and city streets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Forced a confrontation between viewers and </a:t>
            </a:r>
            <a:r>
              <a:rPr lang="en-US" sz="1200" b="1" i="0" kern="1200" dirty="0" smtClean="0">
                <a:solidFill>
                  <a:schemeClr val="tx1"/>
                </a:solidFill>
                <a:effectLst/>
                <a:latin typeface="+mn-lt"/>
                <a:ea typeface="+mn-ea"/>
                <a:cs typeface="+mn-cs"/>
              </a:rPr>
              <a:t>the artist’s body in various abject states</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Rode the subway and Empire State Building elevator with a towel shoved in her mouth</a:t>
            </a:r>
            <a:endParaRPr lang="en-US" sz="1200" b="0" i="0" kern="1200" baseline="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Doused herself in a mixture of vinegar, eggs, milk, and cod liver oil and then spending a week moving around New York's subway and bookstores</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Walked through the streets of New York and went shopping at Macy’s with “Wet Paint” painted on her clothing, among other experiments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These actions </a:t>
            </a:r>
            <a:r>
              <a:rPr lang="en-US" sz="1200" b="0" i="1" kern="1200" dirty="0" smtClean="0">
                <a:solidFill>
                  <a:schemeClr val="tx1"/>
                </a:solidFill>
                <a:effectLst/>
                <a:latin typeface="+mn-lt"/>
                <a:ea typeface="+mn-ea"/>
                <a:cs typeface="+mn-cs"/>
              </a:rPr>
              <a:t>exaggerate and make explicit unconscious operations already in play </a:t>
            </a:r>
            <a:r>
              <a:rPr lang="en-US" sz="1200" b="0" i="0" kern="1200" dirty="0" smtClean="0">
                <a:solidFill>
                  <a:schemeClr val="tx1"/>
                </a:solidFill>
                <a:effectLst/>
                <a:latin typeface="+mn-lt"/>
                <a:ea typeface="+mn-ea"/>
                <a:cs typeface="+mn-cs"/>
              </a:rPr>
              <a:t>in the here-and-now on the part of both the artist and the public in the moment of performance</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Attention is directed to Piper’s process of self-presentation as an object</a:t>
            </a:r>
          </a:p>
          <a:p>
            <a:pPr marL="1085850" lvl="2" indent="-171450">
              <a:buFont typeface="Arial" panose="020B0604020202020204" pitchFamily="34" charset="0"/>
              <a:buChar char="•"/>
            </a:pPr>
            <a:r>
              <a:rPr lang="en-US" sz="1200" b="0" i="0" kern="1200" dirty="0" smtClean="0">
                <a:solidFill>
                  <a:schemeClr val="tx1"/>
                </a:solidFill>
                <a:effectLst/>
                <a:latin typeface="+mn-lt"/>
                <a:ea typeface="+mn-ea"/>
                <a:cs typeface="+mn-cs"/>
              </a:rPr>
              <a:t>Also</a:t>
            </a:r>
            <a:r>
              <a:rPr lang="en-US" sz="1200" b="0" i="0" kern="1200" baseline="0" dirty="0" smtClean="0">
                <a:solidFill>
                  <a:schemeClr val="tx1"/>
                </a:solidFill>
                <a:effectLst/>
                <a:latin typeface="+mn-lt"/>
                <a:ea typeface="+mn-ea"/>
                <a:cs typeface="+mn-cs"/>
              </a:rPr>
              <a:t> on the </a:t>
            </a:r>
            <a:r>
              <a:rPr lang="en-US" sz="1200" b="0" i="0" kern="1200" dirty="0" smtClean="0">
                <a:solidFill>
                  <a:schemeClr val="tx1"/>
                </a:solidFill>
                <a:effectLst/>
                <a:latin typeface="+mn-lt"/>
                <a:ea typeface="+mn-ea"/>
                <a:cs typeface="+mn-cs"/>
              </a:rPr>
              <a:t>viewing public’s confusion, disgust, and fear at the scene of ambiguity, ‘racial’ and otherwise</a:t>
            </a: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438E7745-0D29-4D4E-B37E-C5554E0DA81D}" type="slidenum">
              <a:rPr lang="en-US" smtClean="0"/>
              <a:t>37</a:t>
            </a:fld>
            <a:endParaRPr lang="en-US"/>
          </a:p>
        </p:txBody>
      </p:sp>
    </p:spTree>
    <p:extLst>
      <p:ext uri="{BB962C8B-B14F-4D97-AF65-F5344CB8AC3E}">
        <p14:creationId xmlns:p14="http://schemas.microsoft.com/office/powerpoint/2010/main" val="2621909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Adrian Piper, Self-Portrait Exaggerating My Negroid Features, 1981</a:t>
            </a:r>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38</a:t>
            </a:fld>
            <a:endParaRPr lang="en-US"/>
          </a:p>
        </p:txBody>
      </p:sp>
    </p:spTree>
    <p:extLst>
      <p:ext uri="{BB962C8B-B14F-4D97-AF65-F5344CB8AC3E}">
        <p14:creationId xmlns:p14="http://schemas.microsoft.com/office/powerpoint/2010/main" val="1149211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Adrian Piper, "My Calling (Card) #1," 1989</a:t>
            </a:r>
          </a:p>
          <a:p>
            <a:endParaRPr lang="en-US" b="1"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1986-1990</a:t>
            </a:r>
            <a:r>
              <a:rPr lang="en-US" sz="1200" b="0" i="1"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1" kern="1200" dirty="0" smtClean="0">
                <a:solidFill>
                  <a:schemeClr val="tx1"/>
                </a:solidFill>
                <a:effectLst/>
                <a:latin typeface="+mn-lt"/>
                <a:ea typeface="+mn-ea"/>
                <a:cs typeface="+mn-cs"/>
              </a:rPr>
              <a:t>Calling Card</a:t>
            </a:r>
            <a:r>
              <a:rPr lang="en-US" sz="1200" b="0" i="0" kern="1200" dirty="0" smtClean="0">
                <a:solidFill>
                  <a:schemeClr val="tx1"/>
                </a:solidFill>
                <a:effectLst/>
                <a:latin typeface="+mn-lt"/>
                <a:ea typeface="+mn-ea"/>
                <a:cs typeface="+mn-cs"/>
              </a:rPr>
              <a:t> performances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Piper</a:t>
            </a:r>
            <a:r>
              <a:rPr lang="en-US" sz="1200" b="0" i="0" kern="1200" baseline="0" dirty="0" smtClean="0">
                <a:solidFill>
                  <a:schemeClr val="tx1"/>
                </a:solidFill>
                <a:effectLst/>
                <a:latin typeface="+mn-lt"/>
                <a:ea typeface="+mn-ea"/>
                <a:cs typeface="+mn-cs"/>
              </a:rPr>
              <a:t> handed</a:t>
            </a:r>
            <a:r>
              <a:rPr lang="en-US" sz="1200" b="0" i="0" kern="1200" dirty="0" smtClean="0">
                <a:solidFill>
                  <a:schemeClr val="tx1"/>
                </a:solidFill>
                <a:effectLst/>
                <a:latin typeface="+mn-lt"/>
                <a:ea typeface="+mn-ea"/>
                <a:cs typeface="+mn-cs"/>
              </a:rPr>
              <a:t> this card to people she encountered in everyday life who made racist comments in front of her at dinners and cocktail parties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One part guerilla performance, one part social intervention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series e</a:t>
            </a:r>
            <a:r>
              <a:rPr lang="en-US" sz="1200" b="0" i="0" kern="1200" dirty="0" smtClean="0">
                <a:solidFill>
                  <a:schemeClr val="tx1"/>
                </a:solidFill>
                <a:effectLst/>
                <a:latin typeface="+mn-lt"/>
                <a:ea typeface="+mn-ea"/>
                <a:cs typeface="+mn-cs"/>
              </a:rPr>
              <a:t>xtends the practice of her 1970’s </a:t>
            </a:r>
            <a:r>
              <a:rPr lang="en-US" sz="1200" b="0" i="1" kern="1200" dirty="0" smtClean="0">
                <a:solidFill>
                  <a:schemeClr val="tx1"/>
                </a:solidFill>
                <a:effectLst/>
                <a:latin typeface="+mn-lt"/>
                <a:ea typeface="+mn-ea"/>
                <a:cs typeface="+mn-cs"/>
              </a:rPr>
              <a:t>Catalysis</a:t>
            </a:r>
            <a:r>
              <a:rPr lang="en-US" sz="1200" b="0" i="0" kern="1200" dirty="0" smtClean="0">
                <a:solidFill>
                  <a:schemeClr val="tx1"/>
                </a:solidFill>
                <a:effectLst/>
                <a:latin typeface="+mn-lt"/>
                <a:ea typeface="+mn-ea"/>
                <a:cs typeface="+mn-cs"/>
              </a:rPr>
              <a:t> works into an even more direct and intimate confrontation with social and interpersonal encounters at the scene of ‘racial’ recognition and its lapses</a:t>
            </a:r>
          </a:p>
        </p:txBody>
      </p:sp>
      <p:sp>
        <p:nvSpPr>
          <p:cNvPr id="4" name="Slide Number Placeholder 3"/>
          <p:cNvSpPr>
            <a:spLocks noGrp="1"/>
          </p:cNvSpPr>
          <p:nvPr>
            <p:ph type="sldNum" sz="quarter" idx="10"/>
          </p:nvPr>
        </p:nvSpPr>
        <p:spPr/>
        <p:txBody>
          <a:bodyPr/>
          <a:lstStyle/>
          <a:p>
            <a:fld id="{438E7745-0D29-4D4E-B37E-C5554E0DA81D}" type="slidenum">
              <a:rPr lang="en-US" smtClean="0"/>
              <a:t>39</a:t>
            </a:fld>
            <a:endParaRPr lang="en-US"/>
          </a:p>
        </p:txBody>
      </p:sp>
    </p:spTree>
    <p:extLst>
      <p:ext uri="{BB962C8B-B14F-4D97-AF65-F5344CB8AC3E}">
        <p14:creationId xmlns:p14="http://schemas.microsoft.com/office/powerpoint/2010/main" val="291241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George Brecht</a:t>
            </a:r>
          </a:p>
          <a:p>
            <a:endParaRPr lang="en-US" b="1" dirty="0" smtClean="0"/>
          </a:p>
          <a:p>
            <a:pPr marL="171450" indent="-171450">
              <a:buFont typeface="Arial"/>
              <a:buChar char="•"/>
            </a:pPr>
            <a:r>
              <a:rPr lang="en-US" dirty="0" smtClean="0"/>
              <a:t>Another co-founder of Fluxus</a:t>
            </a:r>
          </a:p>
          <a:p>
            <a:pPr marL="171450" indent="-171450">
              <a:buFont typeface="Arial"/>
              <a:buChar char="•"/>
            </a:pPr>
            <a:r>
              <a:rPr lang="en-US" dirty="0" smtClean="0"/>
              <a:t>1957: Begins</a:t>
            </a:r>
            <a:r>
              <a:rPr lang="en-US" baseline="0" dirty="0" smtClean="0"/>
              <a:t> attending Cage’s Experimental Music Composition classes at the New School for Social Research</a:t>
            </a:r>
          </a:p>
          <a:p>
            <a:pPr marL="628650" lvl="1" indent="-171450">
              <a:buFont typeface="Arial"/>
              <a:buChar char="•"/>
            </a:pPr>
            <a:r>
              <a:rPr lang="en-US" sz="1200" b="1" i="0" kern="1200" dirty="0" smtClean="0">
                <a:solidFill>
                  <a:schemeClr val="tx1"/>
                </a:solidFill>
                <a:effectLst/>
                <a:latin typeface="+mn-lt"/>
                <a:ea typeface="+mn-ea"/>
                <a:cs typeface="+mn-cs"/>
              </a:rPr>
              <a:t>The "event</a:t>
            </a:r>
            <a:r>
              <a:rPr lang="en-US" sz="1200" b="1" i="0" kern="1200" baseline="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 a Minimalist performance form where you have a simple instruction like "dripping" or "polishing“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was invented in that class by George Brecht</a:t>
            </a:r>
          </a:p>
          <a:p>
            <a:pPr marL="171450" indent="-171450">
              <a:buFont typeface="Arial"/>
              <a:buChar char="•"/>
            </a:pPr>
            <a:r>
              <a:rPr lang="en-US" baseline="0" dirty="0" smtClean="0"/>
              <a:t>Cage prompts students to use chance and games as a method of creating art</a:t>
            </a:r>
          </a:p>
          <a:p>
            <a:pPr marL="171450" indent="-171450">
              <a:buFont typeface="Arial"/>
              <a:buChar char="•"/>
            </a:pPr>
            <a:r>
              <a:rPr lang="en-US" baseline="0" dirty="0" smtClean="0"/>
              <a:t>Other artists in this class are Kaprow and Dick Higgins</a:t>
            </a:r>
          </a:p>
          <a:p>
            <a:pPr marL="171450" indent="-171450">
              <a:buFont typeface="Arial"/>
              <a:buChar char="•"/>
            </a:pPr>
            <a:r>
              <a:rPr lang="en-US" baseline="0" dirty="0" smtClean="0"/>
              <a:t>Interestingly, some early Pop artists dropped in (Oldenburg and Segal)</a:t>
            </a:r>
          </a:p>
          <a:p>
            <a:pPr marL="171450" indent="-171450">
              <a:buFont typeface="Arial"/>
              <a:buChar char="•"/>
            </a:pPr>
            <a:endParaRPr lang="en-US" baseline="0" dirty="0" smtClean="0"/>
          </a:p>
          <a:p>
            <a:pPr marL="171450" indent="-171450">
              <a:buFont typeface="Arial"/>
              <a:buChar char="•"/>
            </a:pPr>
            <a:r>
              <a:rPr lang="en-US" baseline="0" dirty="0" smtClean="0"/>
              <a:t>Began with writing event scores similar to Kaprow’s </a:t>
            </a:r>
          </a:p>
          <a:p>
            <a:pPr marL="628650" lvl="1" indent="-171450">
              <a:buFont typeface="Arial"/>
              <a:buChar char="•"/>
            </a:pPr>
            <a:r>
              <a:rPr lang="en-US" baseline="0" dirty="0" smtClean="0"/>
              <a:t>Too didactic for him</a:t>
            </a:r>
          </a:p>
          <a:p>
            <a:pPr marL="628650" lvl="1" indent="-171450">
              <a:buFont typeface="Arial"/>
              <a:buChar char="•"/>
            </a:pPr>
            <a:r>
              <a:rPr lang="en-US" baseline="0" dirty="0" smtClean="0"/>
              <a:t>Too controlling</a:t>
            </a:r>
          </a:p>
          <a:p>
            <a:pPr marL="171450" indent="-171450">
              <a:buFont typeface="Arial"/>
              <a:buChar char="•"/>
            </a:pPr>
            <a:r>
              <a:rPr lang="en-US" baseline="0" dirty="0" smtClean="0"/>
              <a:t>Cage suggested Brecht radically simplify the scores</a:t>
            </a:r>
          </a:p>
          <a:p>
            <a:pPr marL="628650" lvl="1" indent="-171450">
              <a:buFont typeface="Arial"/>
              <a:buChar char="•"/>
            </a:pPr>
            <a:r>
              <a:rPr lang="en-US" baseline="0" dirty="0" smtClean="0"/>
              <a:t>Allows room for new interpretations with each performance</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George Brecht’s Drip Music, performed by George Maciunas, Amsterdam, 1963</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“For a single</a:t>
            </a:r>
            <a:r>
              <a:rPr lang="en-US" b="1" baseline="0" dirty="0" smtClean="0"/>
              <a:t> or multiple performance. A source of dripping water and an empty vessel are arranged so that the water falls into the vessel. Second version: Dripping” G. Brecht (1959-62)</a:t>
            </a:r>
            <a:endParaRPr lang="en-US" b="1" dirty="0" smtClean="0"/>
          </a:p>
          <a:p>
            <a:pPr marL="457200" lvl="1" indent="0">
              <a:buFont typeface="Arial"/>
              <a:buNone/>
            </a:pPr>
            <a:endParaRPr lang="en-US" baseline="0" dirty="0" smtClean="0"/>
          </a:p>
          <a:p>
            <a:pPr marL="628650" lvl="1" indent="-171450">
              <a:buFont typeface="Arial"/>
              <a:buChar char="•"/>
            </a:pPr>
            <a:r>
              <a:rPr lang="en-US" baseline="0" dirty="0" smtClean="0"/>
              <a:t>Very influenced by Duchamp and the readymade!</a:t>
            </a:r>
          </a:p>
          <a:p>
            <a:pPr marL="628650" lvl="1" indent="-171450">
              <a:buFont typeface="Arial"/>
              <a:buChar char="•"/>
            </a:pPr>
            <a:r>
              <a:rPr lang="en-US" baseline="0" dirty="0" smtClean="0"/>
              <a:t>Prompts us to pay attention to the mundane, “readymade” situations in our daily lives</a:t>
            </a:r>
          </a:p>
          <a:p>
            <a:pPr marL="628650" lvl="1" indent="-171450">
              <a:buFont typeface="Arial"/>
              <a:buChar char="•"/>
            </a:pPr>
            <a:r>
              <a:rPr lang="en-US" baseline="0" dirty="0" smtClean="0"/>
              <a:t>Shifts our perception!</a:t>
            </a:r>
          </a:p>
          <a:p>
            <a:pPr marL="628650" lvl="1" indent="-171450">
              <a:buFont typeface="Arial"/>
              <a:buChar char="•"/>
            </a:pPr>
            <a:endParaRPr lang="en-US" baseline="0" dirty="0" smtClean="0"/>
          </a:p>
          <a:p>
            <a:pPr marL="628650" lvl="1" indent="-171450">
              <a:buFont typeface="Arial"/>
              <a:buChar char="•"/>
            </a:pPr>
            <a:endParaRPr lang="en-US" b="1" u="sng" baseline="0" dirty="0" smtClean="0"/>
          </a:p>
          <a:p>
            <a:pPr marL="457200" lvl="1" indent="0">
              <a:buFont typeface="Arial"/>
              <a:buNone/>
            </a:pPr>
            <a:r>
              <a:rPr lang="en-US" b="1" u="sng" baseline="0" dirty="0" smtClean="0"/>
              <a:t>Yam</a:t>
            </a:r>
          </a:p>
          <a:p>
            <a:pPr marL="628650" lvl="1" indent="-171450">
              <a:buFont typeface="Arial"/>
              <a:buChar char="•"/>
            </a:pPr>
            <a:r>
              <a:rPr lang="en-US" b="0" u="none" baseline="0" dirty="0" smtClean="0"/>
              <a:t>1962: A term created as an umbrella for “all manner of immaterial, experimental, and yet unclassified forms of expression.”</a:t>
            </a:r>
          </a:p>
          <a:p>
            <a:pPr marL="628650" lvl="1" indent="-171450">
              <a:buFont typeface="Arial"/>
              <a:buChar char="•"/>
            </a:pPr>
            <a:r>
              <a:rPr lang="en-US" b="0" u="none" baseline="0" dirty="0" smtClean="0"/>
              <a:t>Aims to create a platform for non-purchasable art</a:t>
            </a:r>
          </a:p>
          <a:p>
            <a:pPr marL="628650" lvl="1" indent="-171450">
              <a:buFont typeface="Arial"/>
              <a:buChar char="•"/>
            </a:pPr>
            <a:r>
              <a:rPr lang="en-US" b="0" u="none" baseline="0" dirty="0" smtClean="0"/>
              <a:t>Early works consist of mailing to friends event cards stamped with the word “Yam” </a:t>
            </a:r>
          </a:p>
          <a:p>
            <a:pPr marL="628650" lvl="1" indent="-171450">
              <a:buFont typeface="Arial"/>
              <a:buChar char="•"/>
            </a:pPr>
            <a:endParaRPr lang="en-US" b="0" u="none" baseline="0" dirty="0" smtClean="0"/>
          </a:p>
          <a:p>
            <a:pPr marL="457200" lvl="1" indent="0">
              <a:buFont typeface="Arial"/>
              <a:buNone/>
            </a:pPr>
            <a:r>
              <a:rPr lang="en-US" b="1" u="none" baseline="0" dirty="0" smtClean="0"/>
              <a:t>Yam Festival</a:t>
            </a:r>
          </a:p>
          <a:p>
            <a:pPr marL="628650" lvl="1" indent="-171450">
              <a:buFont typeface="Arial"/>
              <a:buChar char="•"/>
            </a:pPr>
            <a:endParaRPr lang="en-US" b="0" u="none" baseline="0" dirty="0" smtClean="0"/>
          </a:p>
          <a:p>
            <a:pPr marL="628650" lvl="1" indent="-171450">
              <a:buFont typeface="Arial"/>
              <a:buChar char="•"/>
            </a:pPr>
            <a:r>
              <a:rPr lang="en-US" b="0" u="none" baseline="0" dirty="0" smtClean="0"/>
              <a:t>May 1963: Held on a farm in NJ </a:t>
            </a:r>
          </a:p>
          <a:p>
            <a:pPr marL="628650" lvl="1" indent="-171450">
              <a:buFont typeface="Arial"/>
              <a:buChar char="•"/>
            </a:pPr>
            <a:r>
              <a:rPr lang="en-US" b="0" u="none" baseline="0" dirty="0" smtClean="0"/>
              <a:t>Consisted of happenings and actions by Higgins, Kaprow, Knowles, and others</a:t>
            </a:r>
          </a:p>
          <a:p>
            <a:pPr marL="628650" lvl="1" indent="-171450">
              <a:buFont typeface="Arial"/>
              <a:buChar char="•"/>
            </a:pPr>
            <a:r>
              <a:rPr lang="en-US" b="0" u="none" baseline="0" dirty="0" smtClean="0"/>
              <a:t>Aimed to go around the gallery system</a:t>
            </a:r>
          </a:p>
          <a:p>
            <a:pPr marL="628650" lvl="1" indent="-171450">
              <a:buFont typeface="Arial"/>
              <a:buChar char="•"/>
            </a:pPr>
            <a:r>
              <a:rPr lang="en-US" b="0" u="none" baseline="0" dirty="0" smtClean="0"/>
              <a:t>Gave artists and “receivers” freedom!</a:t>
            </a:r>
          </a:p>
          <a:p>
            <a:pPr marL="628650" lvl="1" indent="-171450">
              <a:buFont typeface="Arial"/>
              <a:buChar char="•"/>
            </a:pPr>
            <a:r>
              <a:rPr lang="en-US" b="0" u="none" baseline="0" dirty="0" smtClean="0"/>
              <a:t>Wants to make an art that cannot be bought or sold</a:t>
            </a:r>
          </a:p>
          <a:p>
            <a:pPr marL="628650" lvl="1" indent="-171450">
              <a:buFont typeface="Arial"/>
              <a:buChar char="•"/>
            </a:pPr>
            <a:endParaRPr lang="en-US" b="0" u="none" baseline="0" dirty="0" smtClean="0"/>
          </a:p>
          <a:p>
            <a:pPr marL="628650" lvl="1" indent="-171450">
              <a:buFont typeface="Arial"/>
              <a:buChar char="•"/>
            </a:pPr>
            <a:r>
              <a:rPr lang="en-US" b="0" u="none" baseline="0" dirty="0" smtClean="0"/>
              <a:t>Paralleled George Maciunas’ </a:t>
            </a:r>
            <a:r>
              <a:rPr lang="en-US" b="0" i="1" u="none" baseline="0" dirty="0" smtClean="0"/>
              <a:t>Fluxfests</a:t>
            </a:r>
            <a:r>
              <a:rPr lang="en-US" b="0" u="none" baseline="0" dirty="0" smtClean="0"/>
              <a:t> in Europe</a:t>
            </a:r>
          </a:p>
          <a:p>
            <a:pPr marL="628650" lvl="1" indent="-171450">
              <a:buFont typeface="Arial"/>
              <a:buChar char="•"/>
            </a:pPr>
            <a:r>
              <a:rPr lang="en-US" b="0" u="none" baseline="0" dirty="0" smtClean="0"/>
              <a:t>Featured many of the same artists</a:t>
            </a:r>
          </a:p>
          <a:p>
            <a:pPr marL="628650" lvl="1" indent="-171450">
              <a:buFont typeface="Arial"/>
              <a:buChar char="•"/>
            </a:pPr>
            <a:endParaRPr lang="en-US" b="0" u="none" baseline="0" dirty="0" smtClean="0"/>
          </a:p>
          <a:p>
            <a:pPr marL="628650" lvl="1" indent="-171450">
              <a:buFont typeface="Arial"/>
              <a:buChar char="•"/>
            </a:pPr>
            <a:endParaRPr lang="en-US" b="0" u="none" baseline="0" dirty="0" smtClean="0"/>
          </a:p>
          <a:p>
            <a:pPr marL="457200" lvl="1" indent="0">
              <a:buFont typeface="Arial"/>
              <a:buNone/>
            </a:pPr>
            <a:endParaRPr lang="en-US" baseline="0" dirty="0" smtClean="0"/>
          </a:p>
          <a:p>
            <a:pPr marL="628650" lvl="1"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4</a:t>
            </a:fld>
            <a:endParaRPr lang="en-US"/>
          </a:p>
        </p:txBody>
      </p:sp>
    </p:spTree>
    <p:extLst>
      <p:ext uri="{BB962C8B-B14F-4D97-AF65-F5344CB8AC3E}">
        <p14:creationId xmlns:p14="http://schemas.microsoft.com/office/powerpoint/2010/main" val="2507979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Commentary of imbalanced gender relations</a:t>
            </a:r>
          </a:p>
          <a:p>
            <a:pPr marL="171450" indent="-171450">
              <a:buFont typeface="Arial" panose="020B0604020202020204" pitchFamily="34" charset="0"/>
              <a:buChar char="•"/>
            </a:pPr>
            <a:r>
              <a:rPr lang="en-US" dirty="0" smtClean="0"/>
              <a:t>Male assumptions of female availability</a:t>
            </a:r>
          </a:p>
          <a:p>
            <a:pPr marL="171450" indent="-171450">
              <a:buFont typeface="Arial" panose="020B0604020202020204" pitchFamily="34" charset="0"/>
              <a:buChar char="•"/>
            </a:pPr>
            <a:r>
              <a:rPr lang="en-US" dirty="0" smtClean="0"/>
              <a:t>Lack</a:t>
            </a:r>
            <a:r>
              <a:rPr lang="en-US" baseline="0" dirty="0" smtClean="0"/>
              <a:t> of female agency in society as a whole</a:t>
            </a: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40</a:t>
            </a:fld>
            <a:endParaRPr lang="en-US"/>
          </a:p>
        </p:txBody>
      </p:sp>
    </p:spTree>
    <p:extLst>
      <p:ext uri="{BB962C8B-B14F-4D97-AF65-F5344CB8AC3E}">
        <p14:creationId xmlns:p14="http://schemas.microsoft.com/office/powerpoint/2010/main" val="983910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Adrian Piper, Thwarted Projects, Dashed Hopes, A Moment of Embarrassment, 2012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Calling</a:t>
            </a:r>
            <a:r>
              <a:rPr lang="en-US" b="0" baseline="0" dirty="0" smtClean="0"/>
              <a:t> attention to the construction of racial difference</a:t>
            </a:r>
            <a:endParaRPr lang="en-US" b="0" dirty="0" smtClean="0"/>
          </a:p>
          <a:p>
            <a:pPr marL="171450" indent="-171450">
              <a:buFont typeface="Arial" panose="020B0604020202020204" pitchFamily="34" charset="0"/>
              <a:buChar char="•"/>
            </a:pPr>
            <a:r>
              <a:rPr lang="en-US" sz="1200" b="0" i="1" kern="1200" dirty="0" smtClean="0">
                <a:solidFill>
                  <a:schemeClr val="tx1"/>
                </a:solidFill>
                <a:effectLst/>
                <a:latin typeface="+mn-lt"/>
                <a:ea typeface="+mn-ea"/>
                <a:cs typeface="+mn-cs"/>
              </a:rPr>
              <a:t>From</a:t>
            </a:r>
            <a:r>
              <a:rPr lang="en-US" sz="1200" b="0" i="1" kern="1200" baseline="0" dirty="0" smtClean="0">
                <a:solidFill>
                  <a:schemeClr val="tx1"/>
                </a:solidFill>
                <a:effectLst/>
                <a:latin typeface="+mn-lt"/>
                <a:ea typeface="+mn-ea"/>
                <a:cs typeface="+mn-cs"/>
              </a:rPr>
              <a:t> her website: </a:t>
            </a:r>
            <a:r>
              <a:rPr lang="en-US" sz="1200" b="0" i="0" kern="1200" dirty="0" smtClean="0">
                <a:solidFill>
                  <a:schemeClr val="tx1"/>
                </a:solidFill>
                <a:effectLst/>
                <a:latin typeface="+mn-lt"/>
                <a:ea typeface="+mn-ea"/>
                <a:cs typeface="+mn-cs"/>
              </a:rPr>
              <a:t>Adrian Piper has decided to retire from being black. In the future, for professional utility, you may wish to refer to her as The Artist Formerly Known as African-American</a:t>
            </a:r>
            <a:endParaRPr lang="en-US" sz="1200" b="0" i="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There is an Adrian Piper Research</a:t>
            </a:r>
            <a:r>
              <a:rPr lang="en-US" sz="1200" b="0" i="0" kern="1200" baseline="0" dirty="0" smtClean="0">
                <a:solidFill>
                  <a:schemeClr val="tx1"/>
                </a:solidFill>
                <a:effectLst/>
                <a:latin typeface="+mn-lt"/>
                <a:ea typeface="+mn-ea"/>
                <a:cs typeface="+mn-cs"/>
              </a:rPr>
              <a:t> Association Foundation (APRA)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APRA Foundation Berlin was established in order to protect, preserve and offer public access to APRA, for the benefit of those students, scholars, curators, collectors, writers, and members of the general public who have a constructive curiosity or scholarly or professional interest in Piper's work and life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APRA is maintained as a document of Piper's activities in her three chosen areas of specialization: art, philosophy and yoga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APRA Foundation Berlin supports research that exemplifies, models, analyzes, and/or theorizes the creative multi-disciplinary expressions of the self encouraged by globalization and cross-cultural journeying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An artist and a tenured professor in philosophy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1991:</a:t>
            </a:r>
            <a:r>
              <a:rPr lang="en-US" sz="1200" b="0" i="0" kern="1200" baseline="0" dirty="0" smtClean="0">
                <a:solidFill>
                  <a:schemeClr val="tx1"/>
                </a:solidFill>
                <a:effectLst/>
                <a:latin typeface="+mn-lt"/>
                <a:ea typeface="+mn-ea"/>
                <a:cs typeface="+mn-cs"/>
              </a:rPr>
              <a:t> B</a:t>
            </a:r>
            <a:r>
              <a:rPr lang="en-US" sz="1200" b="0" i="0" kern="1200" dirty="0" smtClean="0">
                <a:solidFill>
                  <a:schemeClr val="tx1"/>
                </a:solidFill>
                <a:effectLst/>
                <a:latin typeface="+mn-lt"/>
                <a:ea typeface="+mn-ea"/>
                <a:cs typeface="+mn-cs"/>
              </a:rPr>
              <a:t>ecame the first female </a:t>
            </a:r>
            <a:r>
              <a:rPr lang="en-US" sz="1200" b="0" i="0" u="none" strike="noStrike" kern="1200" dirty="0" smtClean="0">
                <a:solidFill>
                  <a:schemeClr val="tx1"/>
                </a:solidFill>
                <a:effectLst/>
                <a:latin typeface="+mn-lt"/>
                <a:ea typeface="+mn-ea"/>
                <a:cs typeface="+mn-cs"/>
              </a:rPr>
              <a:t>black </a:t>
            </a:r>
            <a:r>
              <a:rPr lang="en-US" sz="1200" b="0" i="0" kern="1200" dirty="0" smtClean="0">
                <a:solidFill>
                  <a:schemeClr val="tx1"/>
                </a:solidFill>
                <a:effectLst/>
                <a:latin typeface="+mn-lt"/>
                <a:ea typeface="+mn-ea"/>
                <a:cs typeface="+mn-cs"/>
              </a:rPr>
              <a:t>philosophy professor to receive </a:t>
            </a:r>
            <a:r>
              <a:rPr lang="en-US" sz="1200" b="0" i="0" u="none" strike="noStrike" kern="1200" dirty="0" smtClean="0">
                <a:solidFill>
                  <a:schemeClr val="tx1"/>
                </a:solidFill>
                <a:effectLst/>
                <a:latin typeface="+mn-lt"/>
                <a:ea typeface="+mn-ea"/>
                <a:cs typeface="+mn-cs"/>
              </a:rPr>
              <a:t>academic tenure</a:t>
            </a:r>
            <a:r>
              <a:rPr lang="en-US" sz="1200" b="0" i="0" kern="1200" dirty="0" smtClean="0">
                <a:solidFill>
                  <a:schemeClr val="tx1"/>
                </a:solidFill>
                <a:effectLst/>
                <a:latin typeface="+mn-lt"/>
                <a:ea typeface="+mn-ea"/>
                <a:cs typeface="+mn-cs"/>
              </a:rPr>
              <a:t> in the United States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her writings, Piper talks through her logical process which eventually led to the instantiation of the </a:t>
            </a:r>
            <a:r>
              <a:rPr lang="en-US" sz="1200" b="0" i="1" kern="1200" dirty="0" smtClean="0">
                <a:solidFill>
                  <a:schemeClr val="tx1"/>
                </a:solidFill>
                <a:effectLst/>
                <a:latin typeface="+mn-lt"/>
                <a:ea typeface="+mn-ea"/>
                <a:cs typeface="+mn-cs"/>
              </a:rPr>
              <a:t>Calling Card</a:t>
            </a:r>
            <a:r>
              <a:rPr lang="en-US" sz="1200" b="0" i="0" kern="1200" dirty="0" smtClean="0">
                <a:solidFill>
                  <a:schemeClr val="tx1"/>
                </a:solidFill>
                <a:effectLst/>
                <a:latin typeface="+mn-lt"/>
                <a:ea typeface="+mn-ea"/>
                <a:cs typeface="+mn-cs"/>
              </a:rPr>
              <a:t> performances; she recounts the extreme discomfort she experienced in various other ways of handling the recognition/non-recognition of her blackness. The indexical present instantiated by her work seemed to act as a catalyst for social mindfulness, awareness of the here-and-now of interpersonal relations.</a:t>
            </a:r>
            <a:endParaRPr lang="en-US" b="1"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41</a:t>
            </a:fld>
            <a:endParaRPr lang="en-US"/>
          </a:p>
        </p:txBody>
      </p:sp>
    </p:spTree>
    <p:extLst>
      <p:ext uri="{BB962C8B-B14F-4D97-AF65-F5344CB8AC3E}">
        <p14:creationId xmlns:p14="http://schemas.microsoft.com/office/powerpoint/2010/main" val="350842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Fred </a:t>
            </a:r>
            <a:r>
              <a:rPr lang="en-US" sz="1200" b="1" kern="1200" dirty="0" smtClean="0">
                <a:solidFill>
                  <a:schemeClr val="tx1"/>
                </a:solidFill>
                <a:effectLst/>
                <a:latin typeface="+mn-lt"/>
                <a:ea typeface="+mn-ea"/>
                <a:cs typeface="+mn-cs"/>
              </a:rPr>
              <a:t>Wilson (1954-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Grew up in a suburb of New York City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Only</a:t>
            </a:r>
            <a:r>
              <a:rPr lang="en-US" sz="1200" b="0" kern="1200" baseline="0" dirty="0" smtClean="0">
                <a:solidFill>
                  <a:schemeClr val="tx1"/>
                </a:solidFill>
                <a:effectLst/>
                <a:latin typeface="+mn-lt"/>
                <a:ea typeface="+mn-ea"/>
                <a:cs typeface="+mn-cs"/>
              </a:rPr>
              <a:t> black kid in his school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Shunned, with no real connection to the black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A very multi-cultural family – feels familiar with all ethnicities, though he realizes this is not always reciprocated by others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No longer has a strong desire to make things with his hands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Instead, he creates arrangements of objects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smtClean="0">
                <a:solidFill>
                  <a:schemeClr val="tx1"/>
                </a:solidFill>
                <a:effectLst/>
                <a:latin typeface="+mn-lt"/>
                <a:ea typeface="+mn-ea"/>
                <a:cs typeface="+mn-cs"/>
              </a:rPr>
              <a:t>“I get everything that satisfies my soul from bringing together objects that are in the world, manipulating them, working with spatial arrangements, and having things presented in the way I want to see them.”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Asks:</a:t>
            </a:r>
            <a:r>
              <a:rPr lang="en-US" sz="1200" b="0" i="0" kern="1200" baseline="0" dirty="0" smtClean="0">
                <a:solidFill>
                  <a:schemeClr val="tx1"/>
                </a:solidFill>
                <a:effectLst/>
                <a:latin typeface="+mn-lt"/>
                <a:ea typeface="+mn-ea"/>
                <a:cs typeface="+mn-cs"/>
              </a:rPr>
              <a:t> What is blackness? What is me and what is a societal construct?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Fundamentally interested in ethnic identity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How are identities constructed?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Who / what promotes them?</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Wilson creates new exhibition contexts for the display of art and artifacts found in museum collections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Wall labels, sound, lighting, and non-traditional pairings of objects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His installations lead viewers to recognize that changes in context create changes in meaning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While appropriating curatorial methods and strategies, Wilson maintains his subjective view of the museum environment and the works he presents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He questions (and forces the viewer to question) how curators shape interpretations of historical truth, artistic value, and the language of display—and what kinds of biases our cultural institutions express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Fred Wilson, Mining the Museum, 1992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An intervention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Wilson transformed the Maryland Historical Society’s collection to highlight the history of slavery in America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See 18th</a:t>
            </a:r>
            <a:r>
              <a:rPr lang="en-US" sz="1200" b="0" i="0" kern="1200" baseline="0" dirty="0" smtClean="0">
                <a:solidFill>
                  <a:schemeClr val="tx1"/>
                </a:solidFill>
                <a:effectLst/>
                <a:latin typeface="+mn-lt"/>
                <a:ea typeface="+mn-ea"/>
                <a:cs typeface="+mn-cs"/>
              </a:rPr>
              <a:t> and 19th</a:t>
            </a:r>
            <a:r>
              <a:rPr lang="en-US" sz="1200" b="0" i="0" kern="1200" dirty="0" smtClean="0">
                <a:solidFill>
                  <a:schemeClr val="tx1"/>
                </a:solidFill>
                <a:effectLst/>
                <a:latin typeface="+mn-lt"/>
                <a:ea typeface="+mn-ea"/>
                <a:cs typeface="+mn-cs"/>
              </a:rPr>
              <a:t> century metalwork alongside slave shackles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What do these objects convey?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Why</a:t>
            </a:r>
            <a:r>
              <a:rPr lang="en-US" sz="1200" b="0" i="0" kern="1200" baseline="0" dirty="0" smtClean="0">
                <a:solidFill>
                  <a:schemeClr val="tx1"/>
                </a:solidFill>
                <a:effectLst/>
                <a:latin typeface="+mn-lt"/>
                <a:ea typeface="+mn-ea"/>
                <a:cs typeface="+mn-cs"/>
              </a:rPr>
              <a:t> is one history privileged via display and one negated via neglect?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Interested in invisible processes in museums (see Andrea Fraser)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Who legitimizes objects and why?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kern="1200" baseline="0" dirty="0" smtClean="0">
                <a:solidFill>
                  <a:schemeClr val="tx1"/>
                </a:solidFill>
                <a:effectLst/>
                <a:latin typeface="+mn-lt"/>
                <a:ea typeface="+mn-ea"/>
                <a:cs typeface="+mn-cs"/>
              </a:rPr>
              <a:t>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Meets museum staff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Investigates the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Considers the city and its history</a:t>
            </a:r>
            <a:r>
              <a:rPr lang="en-US" sz="1200" b="0" i="0" kern="1200" baseline="0" dirty="0" smtClean="0">
                <a:solidFill>
                  <a:schemeClr val="tx1"/>
                </a:solidFill>
                <a:effectLst/>
                <a:latin typeface="+mn-lt"/>
                <a:ea typeface="+mn-ea"/>
                <a:cs typeface="+mn-cs"/>
              </a:rPr>
              <a:t> and location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Sees the museum as a palette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Creates a meta-narrative about museums and display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Uses display techniques (light, color, spatial relationships) to critique the notion of a museum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What meaning is created and put forth with a museum installation?</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E7745-0D29-4D4E-B37E-C5554E0DA81D}" type="slidenum">
              <a:rPr lang="en-US" smtClean="0"/>
              <a:t>42</a:t>
            </a:fld>
            <a:endParaRPr lang="en-US"/>
          </a:p>
        </p:txBody>
      </p:sp>
    </p:spTree>
    <p:extLst>
      <p:ext uri="{BB962C8B-B14F-4D97-AF65-F5344CB8AC3E}">
        <p14:creationId xmlns:p14="http://schemas.microsoft.com/office/powerpoint/2010/main" val="1790179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Fred Wilson, Mine/Yours, 1995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Objects have an emotional and physical power (they have memories)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Juxtaposing</a:t>
            </a:r>
            <a:r>
              <a:rPr lang="en-US" b="0" baseline="0" dirty="0" smtClean="0"/>
              <a:t> objects can create new ideas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Collects and is given tchotchkes based on historical,</a:t>
            </a:r>
            <a:r>
              <a:rPr lang="en-US" b="0" baseline="0" dirty="0" smtClean="0"/>
              <a:t> denigrating stereotypes of African-Americans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“Black collectibles”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Wants them out of his life, so uses them in his work</a:t>
            </a:r>
            <a:endParaRPr lang="en-US" b="0" dirty="0" smtClean="0"/>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Juxtaposes photography and ceramic memorabilia</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Photo depicts a black family early in the twentieth century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arrangement of figurines on the right closely mirrors the content of the photograph, providing each character with its three-dimensional counterpart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However, the quality of the two family portraits could not be more different</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Left: a proud group of related individuals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Right: a mocking provocation</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Inspired by racist conceptions of African Americans during slavery</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A cartoonish saltshaker and decorative porcelain doll—all of which were once popular collectibles—translate into a discriminatory insult</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Exaggerated features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Racist stereotypes</a:t>
            </a:r>
          </a:p>
          <a:p>
            <a:pPr marL="628650" lvl="1"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A sacred family document becomes a belittling farce</a:t>
            </a:r>
          </a:p>
        </p:txBody>
      </p:sp>
      <p:sp>
        <p:nvSpPr>
          <p:cNvPr id="4" name="Slide Number Placeholder 3"/>
          <p:cNvSpPr>
            <a:spLocks noGrp="1"/>
          </p:cNvSpPr>
          <p:nvPr>
            <p:ph type="sldNum" sz="quarter" idx="10"/>
          </p:nvPr>
        </p:nvSpPr>
        <p:spPr/>
        <p:txBody>
          <a:bodyPr/>
          <a:lstStyle/>
          <a:p>
            <a:fld id="{438E7745-0D29-4D4E-B37E-C5554E0DA81D}" type="slidenum">
              <a:rPr lang="en-US" smtClean="0"/>
              <a:t>43</a:t>
            </a:fld>
            <a:endParaRPr lang="en-US"/>
          </a:p>
        </p:txBody>
      </p:sp>
    </p:spTree>
    <p:extLst>
      <p:ext uri="{BB962C8B-B14F-4D97-AF65-F5344CB8AC3E}">
        <p14:creationId xmlns:p14="http://schemas.microsoft.com/office/powerpoint/2010/main" val="2526736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Judy </a:t>
            </a:r>
            <a:r>
              <a:rPr lang="en-US" b="1" baseline="0" dirty="0" smtClean="0"/>
              <a:t>Chicago (1939-   )</a:t>
            </a:r>
            <a:endParaRPr lang="en-US" b="1" dirty="0" smtClean="0"/>
          </a:p>
          <a:p>
            <a:endParaRPr lang="en-US" dirty="0" smtClean="0"/>
          </a:p>
          <a:p>
            <a:pPr marL="171450" indent="-171450">
              <a:buFont typeface="Arial"/>
              <a:buChar char="•"/>
            </a:pPr>
            <a:r>
              <a:rPr lang="en-US" baseline="0" dirty="0" smtClean="0"/>
              <a:t>Challenges the institution </a:t>
            </a:r>
            <a:r>
              <a:rPr lang="en-US" baseline="0" dirty="0" smtClean="0"/>
              <a:t>of male-dominated art history</a:t>
            </a:r>
            <a:endParaRPr lang="en-US" dirty="0" smtClean="0"/>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Born Judith Cohen in Chicago, July 20, 1939</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She assumed the surname of her hometown in 1969 to assert her independence from the patrilineal convention which gives a woman the surname of a father or husband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daughter of political activists, her father was a union organizer, and her mother was a professional in a time when women working outside of the home were rare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Studied at the Art Institute of California and later at the University of California at Los Angeles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1960s: First gains recognition as Judith </a:t>
            </a:r>
            <a:r>
              <a:rPr lang="en-US" sz="1200" b="0" i="0" kern="1200" dirty="0" err="1" smtClean="0">
                <a:solidFill>
                  <a:schemeClr val="tx1"/>
                </a:solidFill>
                <a:effectLst/>
                <a:latin typeface="+mn-lt"/>
                <a:ea typeface="+mn-ea"/>
                <a:cs typeface="+mn-cs"/>
              </a:rPr>
              <a:t>Gerowitz</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Creates</a:t>
            </a:r>
            <a:r>
              <a:rPr lang="en-US" sz="1200" b="0" i="0" kern="1200" baseline="0" dirty="0" smtClean="0">
                <a:solidFill>
                  <a:schemeClr val="tx1"/>
                </a:solidFill>
                <a:effectLst/>
                <a:latin typeface="+mn-lt"/>
                <a:ea typeface="+mn-ea"/>
                <a:cs typeface="+mn-cs"/>
              </a:rPr>
              <a:t> large, </a:t>
            </a:r>
            <a:r>
              <a:rPr lang="en-US" sz="1200" b="0" i="0" kern="1200" dirty="0" smtClean="0">
                <a:solidFill>
                  <a:schemeClr val="tx1"/>
                </a:solidFill>
                <a:effectLst/>
                <a:latin typeface="+mn-lt"/>
                <a:ea typeface="+mn-ea"/>
                <a:cs typeface="+mn-cs"/>
              </a:rPr>
              <a:t>highly crafted sculptures of simple geometric forms in a “minimalist” style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Uses</a:t>
            </a:r>
            <a:r>
              <a:rPr lang="en-US" sz="1200" b="0" i="0" kern="1200" baseline="0" dirty="0" smtClean="0">
                <a:solidFill>
                  <a:schemeClr val="tx1"/>
                </a:solidFill>
                <a:effectLst/>
                <a:latin typeface="+mn-lt"/>
                <a:ea typeface="+mn-ea"/>
                <a:cs typeface="+mn-cs"/>
              </a:rPr>
              <a:t> a </a:t>
            </a:r>
            <a:r>
              <a:rPr lang="en-US" sz="1200" b="0" i="0" kern="1200" dirty="0" smtClean="0">
                <a:solidFill>
                  <a:schemeClr val="tx1"/>
                </a:solidFill>
                <a:effectLst/>
                <a:latin typeface="+mn-lt"/>
                <a:ea typeface="+mn-ea"/>
                <a:cs typeface="+mn-cs"/>
              </a:rPr>
              <a:t>variety of materials: painting on porcelain, airbrush painting on automobile hoods, and using fireworks to make drawings in the air</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Early-1970s: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Focuses on feminist themes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Uses the motif of a flower or butterfly to symbolize a woman's sexuality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Incorporates conversational language written directly on the artwork</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addition to her artwork, Chicago taught college art classes, established the first feminist art programs and galleries, and began </a:t>
            </a:r>
            <a:r>
              <a:rPr lang="en-US" sz="1200" b="0" i="1" kern="1200" dirty="0" err="1" smtClean="0">
                <a:solidFill>
                  <a:schemeClr val="tx1"/>
                </a:solidFill>
                <a:effectLst/>
                <a:latin typeface="+mn-lt"/>
                <a:ea typeface="+mn-ea"/>
                <a:cs typeface="+mn-cs"/>
              </a:rPr>
              <a:t>Womenspace</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an all-female art collective</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Chicago is best known for three ambitious projects— </a:t>
            </a:r>
            <a:r>
              <a:rPr lang="en-US" sz="1200" b="0" i="1" kern="1200" dirty="0" smtClean="0">
                <a:solidFill>
                  <a:schemeClr val="tx1"/>
                </a:solidFill>
                <a:effectLst/>
                <a:latin typeface="+mn-lt"/>
                <a:ea typeface="+mn-ea"/>
                <a:cs typeface="+mn-cs"/>
              </a:rPr>
              <a:t>The Dinner Party,</a:t>
            </a:r>
            <a:r>
              <a:rPr lang="en-US" sz="1200" b="0" i="0" kern="1200" dirty="0" smtClean="0">
                <a:solidFill>
                  <a:schemeClr val="tx1"/>
                </a:solidFill>
                <a:effectLst/>
                <a:latin typeface="+mn-lt"/>
                <a:ea typeface="+mn-ea"/>
                <a:cs typeface="+mn-cs"/>
              </a:rPr>
              <a:t> completed in 1979, </a:t>
            </a:r>
            <a:r>
              <a:rPr lang="en-US" sz="1200" b="0" i="1" kern="1200" dirty="0" smtClean="0">
                <a:solidFill>
                  <a:schemeClr val="tx1"/>
                </a:solidFill>
                <a:effectLst/>
                <a:latin typeface="+mn-lt"/>
                <a:ea typeface="+mn-ea"/>
                <a:cs typeface="+mn-cs"/>
              </a:rPr>
              <a:t>The Birth Project,</a:t>
            </a:r>
            <a:r>
              <a:rPr lang="en-US" sz="1200" b="0" i="0" kern="1200" dirty="0" smtClean="0">
                <a:solidFill>
                  <a:schemeClr val="tx1"/>
                </a:solidFill>
                <a:effectLst/>
                <a:latin typeface="+mn-lt"/>
                <a:ea typeface="+mn-ea"/>
                <a:cs typeface="+mn-cs"/>
              </a:rPr>
              <a:t> completed in 1985, and </a:t>
            </a:r>
            <a:r>
              <a:rPr lang="en-US" sz="1200" b="0" i="1" kern="1200" dirty="0" smtClean="0">
                <a:solidFill>
                  <a:schemeClr val="tx1"/>
                </a:solidFill>
                <a:effectLst/>
                <a:latin typeface="+mn-lt"/>
                <a:ea typeface="+mn-ea"/>
                <a:cs typeface="+mn-cs"/>
              </a:rPr>
              <a:t>The Holocaust Project,</a:t>
            </a:r>
            <a:r>
              <a:rPr lang="en-US" sz="1200" b="0" i="0" kern="1200" dirty="0" smtClean="0">
                <a:solidFill>
                  <a:schemeClr val="tx1"/>
                </a:solidFill>
                <a:effectLst/>
                <a:latin typeface="+mn-lt"/>
                <a:ea typeface="+mn-ea"/>
                <a:cs typeface="+mn-cs"/>
              </a:rPr>
              <a:t> completed in 1993</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We</a:t>
            </a:r>
            <a:r>
              <a:rPr lang="en-US" sz="1200" b="0" i="0" kern="1200" baseline="0" dirty="0" smtClean="0">
                <a:solidFill>
                  <a:schemeClr val="tx1"/>
                </a:solidFill>
                <a:effectLst/>
                <a:latin typeface="+mn-lt"/>
                <a:ea typeface="+mn-ea"/>
                <a:cs typeface="+mn-cs"/>
              </a:rPr>
              <a:t> will look at The Dinner Party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Judy Chicago, The Dinner Party, 1979</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An icon of 1970s feminist art</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Embodies her </a:t>
            </a:r>
            <a:r>
              <a:rPr lang="en-US" sz="1200" b="0" i="0" kern="1200" dirty="0" smtClean="0">
                <a:solidFill>
                  <a:schemeClr val="tx1"/>
                </a:solidFill>
                <a:effectLst/>
                <a:latin typeface="+mn-lt"/>
                <a:ea typeface="+mn-ea"/>
                <a:cs typeface="+mn-cs"/>
              </a:rPr>
              <a:t>conviction that women have been left out of the telling of history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Chicago worked with teams of women artists and craftspeople in materials traditionally associated with women: quilting, needlework, china painting, and tapestry</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Took two years of work with a crew of 400 people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three-sided table forming a triangle along which were 39 place settings with plate, goblet, and embroidered cloth</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Each setting symbolizes an illustrious woman from history or mythology ranging from a primordial goddess to the American painter Georgia O'Keeffe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On the floor inside the triangular table were the names of 999 more women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Each place setting contains symbols of that particular woman, often derived from a flower-motif suggesting a vagina</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Opened</a:t>
            </a:r>
            <a:r>
              <a:rPr lang="en-US" sz="1200" b="0" i="0" kern="1200" baseline="0" dirty="0" smtClean="0">
                <a:solidFill>
                  <a:schemeClr val="tx1"/>
                </a:solidFill>
                <a:effectLst/>
                <a:latin typeface="+mn-lt"/>
                <a:ea typeface="+mn-ea"/>
                <a:cs typeface="+mn-cs"/>
              </a:rPr>
              <a:t> at SF MoMA and toured the country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Met controversy and mixed critical response wherever it went, being variously described as visionary and Utopian or as obscene and overly didactic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Several museums withdrew offers to show the work in spite of record attendance rates, and Chicago drew criticism for perceived careerism and exploitation of her numerous volunteers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Now</a:t>
            </a:r>
            <a:r>
              <a:rPr lang="en-US" sz="1200" b="0" i="0" kern="1200" baseline="0" dirty="0" smtClean="0">
                <a:solidFill>
                  <a:schemeClr val="tx1"/>
                </a:solidFill>
                <a:effectLst/>
                <a:latin typeface="+mn-lt"/>
                <a:ea typeface="+mn-ea"/>
                <a:cs typeface="+mn-cs"/>
              </a:rPr>
              <a:t> owned by the Brooklyn Museum of Art, </a:t>
            </a:r>
            <a:r>
              <a:rPr lang="en-US" sz="1200" b="1" i="0" kern="1200" dirty="0" smtClean="0">
                <a:solidFill>
                  <a:schemeClr val="tx1"/>
                </a:solidFill>
                <a:effectLst/>
                <a:latin typeface="+mn-lt"/>
                <a:ea typeface="+mn-ea"/>
                <a:cs typeface="+mn-cs"/>
              </a:rPr>
              <a:t>Long-Term Installation,</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Elizabeth A. Sackler Center for Feminist Art</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This permanent installation is enhanced by rotating Herstory Gallery exhibitions relating to the 1,038 women honored at </a:t>
            </a:r>
            <a:r>
              <a:rPr lang="en-US" sz="1200" b="0" i="0" kern="1200" smtClean="0">
                <a:solidFill>
                  <a:schemeClr val="tx1"/>
                </a:solidFill>
                <a:effectLst/>
                <a:latin typeface="+mn-lt"/>
                <a:ea typeface="+mn-ea"/>
                <a:cs typeface="+mn-cs"/>
              </a:rPr>
              <a:t>the table</a:t>
            </a:r>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44</a:t>
            </a:fld>
            <a:endParaRPr lang="en-US"/>
          </a:p>
        </p:txBody>
      </p:sp>
    </p:spTree>
    <p:extLst>
      <p:ext uri="{BB962C8B-B14F-4D97-AF65-F5344CB8AC3E}">
        <p14:creationId xmlns:p14="http://schemas.microsoft.com/office/powerpoint/2010/main" val="1608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US" sz="1200" b="1" i="0" u="none" kern="1200" dirty="0" smtClean="0">
                <a:solidFill>
                  <a:schemeClr val="tx1"/>
                </a:solidFill>
                <a:effectLst/>
                <a:latin typeface="+mn-lt"/>
                <a:ea typeface="+mn-ea"/>
                <a:cs typeface="+mn-cs"/>
              </a:rPr>
              <a:t>Fluxfests</a:t>
            </a:r>
            <a:r>
              <a:rPr lang="en-US" sz="1200" b="0" i="0" u="none" kern="1200" dirty="0" smtClean="0">
                <a:solidFill>
                  <a:schemeClr val="tx1"/>
                </a:solidFill>
                <a:effectLst/>
                <a:latin typeface="+mn-lt"/>
                <a:ea typeface="+mn-ea"/>
                <a:cs typeface="+mn-cs"/>
              </a:rPr>
              <a:t> (European arm of the movement)</a:t>
            </a:r>
          </a:p>
          <a:p>
            <a:pPr marL="0" indent="0" fontAlgn="base">
              <a:buFont typeface="Arial" panose="020B0604020202020204" pitchFamily="34" charset="0"/>
              <a:buNone/>
            </a:pPr>
            <a:endParaRPr lang="en-US" sz="1200" b="0" i="0" u="none" kern="1200" dirty="0" smtClean="0">
              <a:solidFill>
                <a:schemeClr val="tx1"/>
              </a:solidFill>
              <a:effectLst/>
              <a:latin typeface="+mn-lt"/>
              <a:ea typeface="+mn-ea"/>
              <a:cs typeface="+mn-cs"/>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These</a:t>
            </a:r>
            <a:r>
              <a:rPr lang="en-US" sz="1200" b="0" i="0" kern="1200" baseline="0" dirty="0" smtClean="0">
                <a:solidFill>
                  <a:schemeClr val="tx1"/>
                </a:solidFill>
                <a:effectLst/>
                <a:latin typeface="+mn-lt"/>
                <a:ea typeface="+mn-ea"/>
                <a:cs typeface="+mn-cs"/>
              </a:rPr>
              <a:t> Fluxconcerts took place across Europe in the early 60s – </a:t>
            </a:r>
            <a:r>
              <a:rPr lang="en-US" sz="1200" b="1" i="0" kern="1200" baseline="0" dirty="0" smtClean="0">
                <a:solidFill>
                  <a:schemeClr val="tx1"/>
                </a:solidFill>
                <a:effectLst/>
                <a:latin typeface="+mn-lt"/>
                <a:ea typeface="+mn-ea"/>
                <a:cs typeface="+mn-cs"/>
              </a:rPr>
              <a:t>instigated by George Maciunas</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1961: Maciunas first engaged with this group of artists from Cage’s class</a:t>
            </a:r>
            <a:r>
              <a:rPr lang="en-US" sz="1200" b="0" i="0" kern="1200" baseline="0" dirty="0" smtClean="0">
                <a:solidFill>
                  <a:schemeClr val="tx1"/>
                </a:solidFill>
                <a:effectLst/>
                <a:latin typeface="+mn-lt"/>
                <a:ea typeface="+mn-ea"/>
                <a:cs typeface="+mn-cs"/>
              </a:rPr>
              <a:t>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Through </a:t>
            </a:r>
            <a:r>
              <a:rPr lang="en-US" sz="1200" b="0" i="0" kern="1200" dirty="0" smtClean="0">
                <a:solidFill>
                  <a:schemeClr val="tx1"/>
                </a:solidFill>
                <a:effectLst/>
                <a:latin typeface="+mn-lt"/>
                <a:ea typeface="+mn-ea"/>
                <a:cs typeface="+mn-cs"/>
              </a:rPr>
              <a:t>his gallery, AG, on the Upper East Side of Manhattan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later invented the </a:t>
            </a:r>
            <a:r>
              <a:rPr lang="en-US" sz="1200" b="1" i="0" kern="1200" dirty="0" smtClean="0">
                <a:solidFill>
                  <a:schemeClr val="tx1"/>
                </a:solidFill>
                <a:effectLst/>
                <a:latin typeface="+mn-lt"/>
                <a:ea typeface="+mn-ea"/>
                <a:cs typeface="+mn-cs"/>
              </a:rPr>
              <a:t>Fluxus Kit</a:t>
            </a:r>
            <a:r>
              <a:rPr lang="en-US" sz="1200" b="0" i="0" kern="1200" dirty="0" smtClean="0">
                <a:solidFill>
                  <a:schemeClr val="tx1"/>
                </a:solidFill>
                <a:effectLst/>
                <a:latin typeface="+mn-lt"/>
                <a:ea typeface="+mn-ea"/>
                <a:cs typeface="+mn-cs"/>
              </a:rPr>
              <a:t>, objects for handling and using, a materialization of the event</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He also gave concerts to La Monte Young and many key figures in the avant-garde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Began publishing Fluxus scores and objects</a:t>
            </a: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1" i="0" kern="1200" baseline="0" dirty="0" smtClean="0">
              <a:solidFill>
                <a:schemeClr val="tx1"/>
              </a:solidFill>
              <a:effectLst/>
              <a:latin typeface="+mn-lt"/>
              <a:ea typeface="+mn-ea"/>
              <a:cs typeface="+mn-cs"/>
            </a:endParaRPr>
          </a:p>
          <a:p>
            <a:pPr marL="171450" indent="-171450" fontAlgn="base">
              <a:buFont typeface="Arial"/>
              <a:buChar char="•"/>
            </a:pPr>
            <a:r>
              <a:rPr lang="en-US" sz="1200" b="0" i="0" kern="1200" dirty="0" smtClean="0">
                <a:solidFill>
                  <a:schemeClr val="tx1"/>
                </a:solidFill>
                <a:effectLst/>
                <a:latin typeface="+mn-lt"/>
                <a:ea typeface="+mn-ea"/>
                <a:cs typeface="+mn-cs"/>
              </a:rPr>
              <a:t>Stationed</a:t>
            </a:r>
            <a:r>
              <a:rPr lang="en-US" sz="1200" b="0" i="0" kern="1200" baseline="0" dirty="0" smtClean="0">
                <a:solidFill>
                  <a:schemeClr val="tx1"/>
                </a:solidFill>
                <a:effectLst/>
                <a:latin typeface="+mn-lt"/>
                <a:ea typeface="+mn-ea"/>
                <a:cs typeface="+mn-cs"/>
              </a:rPr>
              <a:t> in Germany with US Army</a:t>
            </a:r>
          </a:p>
          <a:p>
            <a:pPr marL="171450" indent="-171450" fontAlgn="base">
              <a:buFont typeface="Arial"/>
              <a:buChar char="•"/>
            </a:pPr>
            <a:r>
              <a:rPr lang="en-US" sz="1200" b="0" i="0" kern="1200" baseline="0" dirty="0" smtClean="0">
                <a:solidFill>
                  <a:schemeClr val="tx1"/>
                </a:solidFill>
                <a:effectLst/>
                <a:latin typeface="+mn-lt"/>
                <a:ea typeface="+mn-ea"/>
                <a:cs typeface="+mn-cs"/>
              </a:rPr>
              <a:t>Aware of Yam Festival in NJ</a:t>
            </a: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1" i="0" kern="1200" baseline="0" dirty="0" smtClean="0">
              <a:solidFill>
                <a:schemeClr val="tx1"/>
              </a:solidFill>
              <a:effectLst/>
              <a:latin typeface="+mn-lt"/>
              <a:ea typeface="+mn-ea"/>
              <a:cs typeface="+mn-cs"/>
            </a:endParaRPr>
          </a:p>
          <a:p>
            <a:pPr marL="0" indent="0" fontAlgn="base">
              <a:buFont typeface="Arial" panose="020B0604020202020204" pitchFamily="34" charset="0"/>
              <a:buNone/>
            </a:pPr>
            <a:endParaRPr lang="en-US" sz="1200" b="0" i="0" u="sng"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1962: The first of many Fluxfests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Fluxconcerts)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organized by Maciunas in Wiesbaden, Germany</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Same year as American Yam Fest</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 International Fluxus Festival of the Newest Music consisted of 14 concerts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Presented musical and performance work by Joseph Beuys, George Brecht, John Cage, Alison Knowles,</a:t>
            </a:r>
            <a:r>
              <a:rPr lang="en-US" sz="1200" b="0" i="0" kern="1200" baseline="0" dirty="0" smtClean="0">
                <a:solidFill>
                  <a:schemeClr val="tx1"/>
                </a:solidFill>
                <a:effectLst/>
                <a:latin typeface="+mn-lt"/>
                <a:ea typeface="+mn-ea"/>
                <a:cs typeface="+mn-cs"/>
              </a:rPr>
              <a:t> Nam June</a:t>
            </a:r>
            <a:r>
              <a:rPr lang="en-US" sz="1200" b="0" i="0" kern="1200" dirty="0" smtClean="0">
                <a:solidFill>
                  <a:schemeClr val="tx1"/>
                </a:solidFill>
                <a:effectLst/>
                <a:latin typeface="+mn-lt"/>
                <a:ea typeface="+mn-ea"/>
                <a:cs typeface="+mn-cs"/>
              </a:rPr>
              <a:t> Paik, and others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Artists who did not participate in these concerts were still a part of Fluxus via publications</a:t>
            </a:r>
          </a:p>
          <a:p>
            <a:pPr marL="171450"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 typical Fluxconcert consisted of a rapid series of performances of short events of scored actions and music</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Consisted of physical performances representative of mundane activities (think</a:t>
            </a:r>
            <a:r>
              <a:rPr lang="en-US" sz="1200" b="0" i="0" kern="1200" baseline="0" dirty="0" smtClean="0">
                <a:solidFill>
                  <a:schemeClr val="tx1"/>
                </a:solidFill>
                <a:effectLst/>
                <a:latin typeface="+mn-lt"/>
                <a:ea typeface="+mn-ea"/>
                <a:cs typeface="+mn-cs"/>
              </a:rPr>
              <a:t> Kaprow)</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Or music based on non-musical sound sources (think Cage)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Humorous and concerned with involving the audience</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Aimed</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disrupt the expected conventions of musical and theatrical performance and spectatorship</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Event scores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characterized by reduction, repetition, improvisation and chance</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All</a:t>
            </a:r>
            <a:r>
              <a:rPr lang="en-US" sz="1200" b="0" i="0" kern="1200" baseline="0" dirty="0" smtClean="0">
                <a:solidFill>
                  <a:schemeClr val="tx1"/>
                </a:solidFill>
                <a:effectLst/>
                <a:latin typeface="+mn-lt"/>
                <a:ea typeface="+mn-ea"/>
                <a:cs typeface="+mn-cs"/>
              </a:rPr>
              <a:t> choreographed</a:t>
            </a: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endParaRPr lang="en-US" b="1" dirty="0" smtClean="0"/>
          </a:p>
        </p:txBody>
      </p:sp>
      <p:sp>
        <p:nvSpPr>
          <p:cNvPr id="4" name="Slide Number Placeholder 3"/>
          <p:cNvSpPr>
            <a:spLocks noGrp="1"/>
          </p:cNvSpPr>
          <p:nvPr>
            <p:ph type="sldNum" sz="quarter" idx="10"/>
          </p:nvPr>
        </p:nvSpPr>
        <p:spPr/>
        <p:txBody>
          <a:bodyPr/>
          <a:lstStyle/>
          <a:p>
            <a:fld id="{438E7745-0D29-4D4E-B37E-C5554E0DA81D}" type="slidenum">
              <a:rPr lang="en-US" smtClean="0"/>
              <a:t>5</a:t>
            </a:fld>
            <a:endParaRPr lang="en-US"/>
          </a:p>
        </p:txBody>
      </p:sp>
    </p:spTree>
    <p:extLst>
      <p:ext uri="{BB962C8B-B14F-4D97-AF65-F5344CB8AC3E}">
        <p14:creationId xmlns:p14="http://schemas.microsoft.com/office/powerpoint/2010/main" val="298076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George Maciunas</a:t>
            </a:r>
          </a:p>
          <a:p>
            <a:pPr fontAlgn="base"/>
            <a:endParaRPr lang="en-US" sz="1200" b="0" i="0" kern="1200" dirty="0" smtClean="0">
              <a:solidFill>
                <a:schemeClr val="tx1"/>
              </a:solidFill>
              <a:effectLst/>
              <a:latin typeface="+mn-lt"/>
              <a:ea typeface="+mn-ea"/>
              <a:cs typeface="+mn-cs"/>
            </a:endParaRPr>
          </a:p>
          <a:p>
            <a:pPr marL="171450" indent="-171450" fontAlgn="base">
              <a:buFont typeface="Arial"/>
              <a:buChar char="•"/>
            </a:pPr>
            <a:r>
              <a:rPr lang="en-US" sz="1200" b="0" i="0" kern="1200" baseline="0" dirty="0" smtClean="0">
                <a:solidFill>
                  <a:schemeClr val="tx1"/>
                </a:solidFill>
                <a:effectLst/>
                <a:latin typeface="+mn-lt"/>
                <a:ea typeface="+mn-ea"/>
                <a:cs typeface="+mn-cs"/>
              </a:rPr>
              <a:t>1963: Collects 73 of Brecht’s event-scores and puts them in a box </a:t>
            </a:r>
          </a:p>
          <a:p>
            <a:pPr marL="628650" lvl="1" indent="-171450" fontAlgn="base">
              <a:buFont typeface="Arial"/>
              <a:buChar char="•"/>
            </a:pPr>
            <a:r>
              <a:rPr lang="en-US" sz="1200" b="0" i="0" kern="1200" baseline="0" dirty="0" smtClean="0">
                <a:solidFill>
                  <a:schemeClr val="tx1"/>
                </a:solidFill>
                <a:effectLst/>
                <a:latin typeface="+mn-lt"/>
                <a:ea typeface="+mn-ea"/>
                <a:cs typeface="+mn-cs"/>
              </a:rPr>
              <a:t>A designer, so there is an aesthetic to them</a:t>
            </a:r>
          </a:p>
          <a:p>
            <a:pPr marL="628650" lvl="1" indent="-171450" fontAlgn="base">
              <a:buFont typeface="Arial"/>
              <a:buChar char="•"/>
            </a:pPr>
            <a:r>
              <a:rPr lang="en-US" sz="1200" b="0" i="0" kern="1200" baseline="0" dirty="0" smtClean="0">
                <a:solidFill>
                  <a:schemeClr val="tx1"/>
                </a:solidFill>
                <a:effectLst/>
                <a:latin typeface="+mn-lt"/>
                <a:ea typeface="+mn-ea"/>
                <a:cs typeface="+mn-cs"/>
              </a:rPr>
              <a:t>Simple, inexpensive way to disseminate art</a:t>
            </a:r>
          </a:p>
          <a:p>
            <a:pPr marL="628650" lvl="1" indent="-171450" fontAlgn="base">
              <a:buFont typeface="Arial"/>
              <a:buChar char="•"/>
            </a:pPr>
            <a:r>
              <a:rPr lang="en-US" sz="1200" b="0" i="0" kern="1200" baseline="0" dirty="0" smtClean="0">
                <a:solidFill>
                  <a:schemeClr val="tx1"/>
                </a:solidFill>
                <a:effectLst/>
                <a:latin typeface="+mn-lt"/>
                <a:ea typeface="+mn-ea"/>
                <a:cs typeface="+mn-cs"/>
              </a:rPr>
              <a:t>First Fluxkit</a:t>
            </a:r>
          </a:p>
          <a:p>
            <a:pPr fontAlgn="base"/>
            <a:endParaRPr lang="en-US" sz="1200" b="0" i="0" kern="1200" dirty="0" smtClean="0">
              <a:solidFill>
                <a:schemeClr val="tx1"/>
              </a:solidFill>
              <a:effectLst/>
              <a:latin typeface="+mn-lt"/>
              <a:ea typeface="+mn-ea"/>
              <a:cs typeface="+mn-cs"/>
            </a:endParaRPr>
          </a:p>
          <a:p>
            <a:pPr marL="171450" indent="-171450" fontAlgn="base">
              <a:buFont typeface="Arial"/>
              <a:buChar char="•"/>
            </a:pPr>
            <a:r>
              <a:rPr lang="en-US" sz="1200" b="0" i="0" kern="1200" dirty="0" smtClean="0">
                <a:solidFill>
                  <a:schemeClr val="tx1"/>
                </a:solidFill>
                <a:effectLst/>
                <a:latin typeface="+mn-lt"/>
                <a:ea typeface="+mn-ea"/>
                <a:cs typeface="+mn-cs"/>
              </a:rPr>
              <a:t>Publishing activities:</a:t>
            </a:r>
          </a:p>
          <a:p>
            <a:pPr marL="628650" lvl="1" indent="-171450" fontAlgn="base">
              <a:buFont typeface="Arial"/>
              <a:buChar char="•"/>
            </a:pPr>
            <a:r>
              <a:rPr lang="en-US" sz="1200" b="0" i="0" kern="1200" dirty="0" smtClean="0">
                <a:solidFill>
                  <a:schemeClr val="tx1"/>
                </a:solidFill>
                <a:effectLst/>
                <a:latin typeface="+mn-lt"/>
                <a:ea typeface="+mn-ea"/>
                <a:cs typeface="+mn-cs"/>
              </a:rPr>
              <a:t>Object multiples</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conceived as inexpensive, mass-produced unlimited editions</a:t>
            </a:r>
          </a:p>
          <a:p>
            <a:pPr marL="457200" marR="0" lvl="1" indent="0" algn="l" defTabSz="914400" rtl="0" eaLnBrk="1" fontAlgn="base" latinLnBrk="0" hangingPunct="1">
              <a:lnSpc>
                <a:spcPct val="100000"/>
              </a:lnSpc>
              <a:spcBef>
                <a:spcPts val="0"/>
              </a:spcBef>
              <a:spcAft>
                <a:spcPts val="0"/>
              </a:spcAft>
              <a:buClrTx/>
              <a:buSzTx/>
              <a:buFont typeface="Arial"/>
              <a:buNone/>
              <a:tabLst/>
              <a:defRPr/>
            </a:pPr>
            <a:r>
              <a:rPr lang="en-US" b="1" dirty="0" smtClean="0"/>
              <a:t>Flux Year Box 2, c. 1967</a:t>
            </a:r>
          </a:p>
          <a:p>
            <a:pPr marL="628650" lvl="1" indent="-171450" fontAlgn="base">
              <a:buFont typeface="Arial"/>
              <a:buChar char="•"/>
            </a:pPr>
            <a:endParaRPr lang="en-US" sz="1200" b="0" i="0" kern="1200" dirty="0" smtClean="0">
              <a:solidFill>
                <a:schemeClr val="tx1"/>
              </a:solidFill>
              <a:effectLst/>
              <a:latin typeface="+mn-lt"/>
              <a:ea typeface="+mn-ea"/>
              <a:cs typeface="+mn-cs"/>
            </a:endParaRPr>
          </a:p>
          <a:p>
            <a:pPr marL="628650" lvl="1" indent="-171450" fontAlgn="base">
              <a:buFont typeface="Arial"/>
              <a:buChar char="•"/>
            </a:pPr>
            <a:r>
              <a:rPr lang="en-US" sz="1200" b="0" i="0" kern="1200" dirty="0" smtClean="0">
                <a:solidFill>
                  <a:schemeClr val="tx1"/>
                </a:solidFill>
                <a:effectLst/>
                <a:latin typeface="+mn-lt"/>
                <a:ea typeface="+mn-ea"/>
                <a:cs typeface="+mn-cs"/>
              </a:rPr>
              <a:t>Works made by individual Fluxus artists, sometimes in collaboration with Maciunas, or, most controversially, </a:t>
            </a:r>
            <a:r>
              <a:rPr lang="en-US" sz="1200" b="0" i="0" kern="1200" dirty="0" err="1" smtClean="0">
                <a:solidFill>
                  <a:schemeClr val="tx1"/>
                </a:solidFill>
                <a:effectLst/>
                <a:latin typeface="+mn-lt"/>
                <a:ea typeface="+mn-ea"/>
                <a:cs typeface="+mn-cs"/>
              </a:rPr>
              <a:t>Maciunas’s</a:t>
            </a:r>
            <a:r>
              <a:rPr lang="en-US" sz="1200" b="0" i="0" kern="1200" dirty="0" smtClean="0">
                <a:solidFill>
                  <a:schemeClr val="tx1"/>
                </a:solidFill>
                <a:effectLst/>
                <a:latin typeface="+mn-lt"/>
                <a:ea typeface="+mn-ea"/>
                <a:cs typeface="+mn-cs"/>
              </a:rPr>
              <a:t> own interpretations of an artist’s concept or score</a:t>
            </a:r>
          </a:p>
          <a:p>
            <a:pPr marL="457200" marR="0" lvl="1" indent="0" algn="l" defTabSz="914400" rtl="0" eaLnBrk="1" fontAlgn="base" latinLnBrk="0" hangingPunct="1">
              <a:lnSpc>
                <a:spcPct val="100000"/>
              </a:lnSpc>
              <a:spcBef>
                <a:spcPts val="0"/>
              </a:spcBef>
              <a:spcAft>
                <a:spcPts val="0"/>
              </a:spcAft>
              <a:buClrTx/>
              <a:buSzTx/>
              <a:buFont typeface="Arial"/>
              <a:buNone/>
              <a:tabLst/>
              <a:defRPr/>
            </a:pPr>
            <a:r>
              <a:rPr lang="en-US" b="1" dirty="0" smtClean="0"/>
              <a:t>George Maciunas, Your Name Spelled with Objects: Alison Knowles, 1972</a:t>
            </a:r>
          </a:p>
          <a:p>
            <a:pPr marL="457200" marR="0" lvl="1" indent="0" algn="l" defTabSz="914400" rtl="0" eaLnBrk="1" fontAlgn="base" latinLnBrk="0" hangingPunct="1">
              <a:lnSpc>
                <a:spcPct val="100000"/>
              </a:lnSpc>
              <a:spcBef>
                <a:spcPts val="0"/>
              </a:spcBef>
              <a:spcAft>
                <a:spcPts val="0"/>
              </a:spcAft>
              <a:buClrTx/>
              <a:buSzTx/>
              <a:buFont typeface="Arial"/>
              <a:buNone/>
              <a:tabLst/>
              <a:defRPr/>
            </a:pPr>
            <a:endParaRPr lang="en-US" b="1" dirty="0" smtClean="0"/>
          </a:p>
          <a:p>
            <a:pPr marL="457200" marR="0" lvl="1" indent="0" algn="l" defTabSz="914400" rtl="0" eaLnBrk="1" fontAlgn="base" latinLnBrk="0" hangingPunct="1">
              <a:lnSpc>
                <a:spcPct val="100000"/>
              </a:lnSpc>
              <a:spcBef>
                <a:spcPts val="0"/>
              </a:spcBef>
              <a:spcAft>
                <a:spcPts val="0"/>
              </a:spcAft>
              <a:buClrTx/>
              <a:buSzTx/>
              <a:buFont typeface="Arial"/>
              <a:buNone/>
              <a:tabLst/>
              <a:defRPr/>
            </a:pPr>
            <a:r>
              <a:rPr lang="en-US" b="1" dirty="0" smtClean="0"/>
              <a:t>“Spell your name with these objects. Greetings from George”</a:t>
            </a:r>
          </a:p>
          <a:p>
            <a:pPr marL="457200" marR="0" lvl="1" indent="0" algn="l" defTabSz="914400" rtl="0" eaLnBrk="1" fontAlgn="base" latinLnBrk="0" hangingPunct="1">
              <a:lnSpc>
                <a:spcPct val="100000"/>
              </a:lnSpc>
              <a:spcBef>
                <a:spcPts val="0"/>
              </a:spcBef>
              <a:spcAft>
                <a:spcPts val="0"/>
              </a:spcAft>
              <a:buClrTx/>
              <a:buSzTx/>
              <a:buFont typeface="Arial"/>
              <a:buNone/>
              <a:tabLst/>
              <a:defRPr/>
            </a:pPr>
            <a:endParaRPr lang="en-US" b="1" dirty="0" smtClean="0"/>
          </a:p>
          <a:p>
            <a:pPr marL="628650" lvl="1" indent="-171450" fontAlgn="base">
              <a:buFont typeface="Arial"/>
              <a:buChar char="•"/>
            </a:pPr>
            <a:r>
              <a:rPr lang="en-US" sz="1200" b="0" i="0" kern="1200" dirty="0" smtClean="0">
                <a:solidFill>
                  <a:schemeClr val="tx1"/>
                </a:solidFill>
                <a:effectLst/>
                <a:latin typeface="+mn-lt"/>
                <a:ea typeface="+mn-ea"/>
                <a:cs typeface="+mn-cs"/>
              </a:rPr>
              <a:t>Their purpose was to erode the cultural status of art and to help to eliminate the artist’s ego</a:t>
            </a:r>
          </a:p>
          <a:p>
            <a:pPr marL="628650" lvl="1" indent="-171450" fontAlgn="base">
              <a:buFont typeface="Arial"/>
              <a:buChar char="•"/>
            </a:pPr>
            <a:r>
              <a:rPr lang="en-US" sz="1200" b="0" i="0" kern="1200" dirty="0" smtClean="0">
                <a:solidFill>
                  <a:schemeClr val="tx1"/>
                </a:solidFill>
                <a:effectLst/>
                <a:latin typeface="+mn-lt"/>
                <a:ea typeface="+mn-ea"/>
                <a:cs typeface="+mn-cs"/>
              </a:rPr>
              <a:t>His</a:t>
            </a:r>
            <a:r>
              <a:rPr lang="en-US" sz="1200" b="0" i="0" kern="1200" baseline="0" dirty="0" smtClean="0">
                <a:solidFill>
                  <a:schemeClr val="tx1"/>
                </a:solidFill>
                <a:effectLst/>
                <a:latin typeface="+mn-lt"/>
                <a:ea typeface="+mn-ea"/>
                <a:cs typeface="+mn-cs"/>
              </a:rPr>
              <a:t> ego is present, however…</a:t>
            </a:r>
          </a:p>
          <a:p>
            <a:pPr marL="628650" lvl="1" indent="-171450" fontAlgn="base">
              <a:buFont typeface="Arial"/>
              <a:buChar char="•"/>
            </a:pPr>
            <a:endParaRPr lang="en-US" sz="1200" b="0" i="0" kern="1200" baseline="0" dirty="0" smtClean="0">
              <a:solidFill>
                <a:schemeClr val="tx1"/>
              </a:solidFill>
              <a:effectLst/>
              <a:latin typeface="+mn-lt"/>
              <a:ea typeface="+mn-ea"/>
              <a:cs typeface="+mn-cs"/>
            </a:endParaRPr>
          </a:p>
          <a:p>
            <a:pPr marL="628650" lvl="1" indent="-171450" fontAlgn="base">
              <a:buFont typeface="Arial"/>
              <a:buChar char="•"/>
            </a:pPr>
            <a:r>
              <a:rPr lang="en-US" sz="1200" b="0" i="0" kern="1200" baseline="0" dirty="0" smtClean="0">
                <a:solidFill>
                  <a:schemeClr val="tx1"/>
                </a:solidFill>
                <a:effectLst/>
                <a:latin typeface="+mn-lt"/>
                <a:ea typeface="+mn-ea"/>
                <a:cs typeface="+mn-cs"/>
              </a:rPr>
              <a:t>These kits are highly collectible and fetishized now</a:t>
            </a:r>
          </a:p>
          <a:p>
            <a:pPr marL="628650" lvl="1" indent="-171450" fontAlgn="base">
              <a:buFont typeface="Arial"/>
              <a:buChar char="•"/>
            </a:pPr>
            <a:endParaRPr lang="en-US" sz="1200" b="0" i="0" kern="1200" baseline="0" dirty="0" smtClean="0">
              <a:solidFill>
                <a:schemeClr val="tx1"/>
              </a:solidFill>
              <a:effectLst/>
              <a:latin typeface="+mn-lt"/>
              <a:ea typeface="+mn-ea"/>
              <a:cs typeface="+mn-cs"/>
            </a:endParaRPr>
          </a:p>
          <a:p>
            <a:pPr marL="628650" lvl="1" indent="-171450" fontAlgn="base">
              <a:buFont typeface="Arial"/>
              <a:buChar char="•"/>
            </a:pPr>
            <a:r>
              <a:rPr lang="en-US" sz="1200" b="0" i="0" kern="1200" baseline="0" dirty="0" smtClean="0">
                <a:solidFill>
                  <a:schemeClr val="tx1"/>
                </a:solidFill>
                <a:effectLst/>
                <a:latin typeface="+mn-lt"/>
                <a:ea typeface="+mn-ea"/>
                <a:cs typeface="+mn-cs"/>
              </a:rPr>
              <a:t>Let’s look at a few more Fluxus artists…less of a “movement” and more of a tendency</a:t>
            </a:r>
          </a:p>
          <a:p>
            <a:pPr marL="628650" lvl="1" indent="-171450" fontAlgn="base">
              <a:buFont typeface="Arial"/>
              <a:buChar char="•"/>
            </a:pPr>
            <a:endParaRPr lang="en-US" sz="1200" b="0" i="0" kern="1200" baseline="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6</a:t>
            </a:fld>
            <a:endParaRPr lang="en-US"/>
          </a:p>
        </p:txBody>
      </p:sp>
    </p:spTree>
    <p:extLst>
      <p:ext uri="{BB962C8B-B14F-4D97-AF65-F5344CB8AC3E}">
        <p14:creationId xmlns:p14="http://schemas.microsoft.com/office/powerpoint/2010/main" val="174839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Nam June Paik (1932-2006)</a:t>
            </a:r>
          </a:p>
          <a:p>
            <a:endParaRPr lang="en-US" b="1" dirty="0" smtClean="0"/>
          </a:p>
          <a:p>
            <a:pPr marL="171450" indent="-171450">
              <a:buFont typeface="Arial"/>
              <a:buChar char="•"/>
            </a:pPr>
            <a:r>
              <a:rPr lang="en-US" b="0" dirty="0" smtClean="0"/>
              <a:t>Korean member of</a:t>
            </a:r>
            <a:r>
              <a:rPr lang="en-US" b="0" baseline="0" dirty="0" smtClean="0"/>
              <a:t> the group</a:t>
            </a:r>
          </a:p>
          <a:p>
            <a:pPr marL="171450" indent="-171450">
              <a:buFont typeface="Arial"/>
              <a:buChar char="•"/>
            </a:pPr>
            <a:r>
              <a:rPr lang="en-US" b="0" baseline="0" dirty="0" smtClean="0"/>
              <a:t>Seen as a founder of video art</a:t>
            </a:r>
          </a:p>
          <a:p>
            <a:pPr marL="171450" indent="-171450">
              <a:buFont typeface="Arial"/>
              <a:buChar char="•"/>
            </a:pPr>
            <a:r>
              <a:rPr lang="en-US" b="0" baseline="0" dirty="0" smtClean="0"/>
              <a:t>Trained as a classical pianist</a:t>
            </a:r>
          </a:p>
          <a:p>
            <a:pPr marL="171450" indent="-171450">
              <a:buFont typeface="Arial"/>
              <a:buChar char="•"/>
            </a:pPr>
            <a:r>
              <a:rPr lang="en-US" b="0" baseline="0" dirty="0" smtClean="0"/>
              <a:t>Flees Koran during the Korean War</a:t>
            </a:r>
          </a:p>
          <a:p>
            <a:pPr marL="171450" indent="-171450">
              <a:buFont typeface="Arial"/>
              <a:buChar char="•"/>
            </a:pPr>
            <a:r>
              <a:rPr lang="en-US" b="0" baseline="0" dirty="0" smtClean="0"/>
              <a:t>Lives in Japan</a:t>
            </a:r>
          </a:p>
          <a:p>
            <a:pPr marL="171450" indent="-171450">
              <a:buFont typeface="Arial"/>
              <a:buChar char="•"/>
            </a:pPr>
            <a:r>
              <a:rPr lang="en-US" b="0" baseline="0" dirty="0" smtClean="0"/>
              <a:t>Writes his thesis on composer Arnold Schoenberg</a:t>
            </a:r>
          </a:p>
          <a:p>
            <a:pPr marL="171450" indent="-171450">
              <a:buFont typeface="Arial"/>
              <a:buChar char="•"/>
            </a:pPr>
            <a:r>
              <a:rPr lang="en-US" b="0" baseline="0" dirty="0" smtClean="0"/>
              <a:t>Moves to Germany</a:t>
            </a:r>
          </a:p>
          <a:p>
            <a:pPr marL="171450" indent="-171450">
              <a:buFont typeface="Arial"/>
              <a:buChar char="•"/>
            </a:pPr>
            <a:r>
              <a:rPr lang="en-US" b="0" baseline="0" dirty="0" smtClean="0"/>
              <a:t>Meets Cage </a:t>
            </a:r>
          </a:p>
          <a:p>
            <a:pPr marL="171450" indent="-171450">
              <a:buFont typeface="Arial"/>
              <a:buChar char="•"/>
            </a:pPr>
            <a:r>
              <a:rPr lang="en-US" b="0" baseline="0" dirty="0" smtClean="0"/>
              <a:t>Opens his eyes to the possibilities with sound and conceptual art</a:t>
            </a:r>
          </a:p>
          <a:p>
            <a:pPr marL="171450" indent="-171450">
              <a:buFont typeface="Arial"/>
              <a:buChar char="•"/>
            </a:pPr>
            <a:r>
              <a:rPr lang="en-US" b="0" baseline="0" dirty="0" smtClean="0"/>
              <a:t>Cage suggests he investigate Eastern religious traditions</a:t>
            </a:r>
          </a:p>
          <a:p>
            <a:pPr marL="171450" indent="-171450">
              <a:buFont typeface="Arial"/>
              <a:buChar cha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Nam June Paik, Zen for Head, Wiesbaden, 1962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Connected to the body and to expressionism</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Also</a:t>
            </a:r>
            <a:r>
              <a:rPr lang="en-US" baseline="0" dirty="0" smtClean="0"/>
              <a:t> connected to Gutai and action in artmaking</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References a scroll</a:t>
            </a:r>
            <a:endParaRPr lang="en-US" dirty="0" smtClean="0"/>
          </a:p>
          <a:p>
            <a:endParaRPr lang="en-US" b="1" dirty="0" smtClean="0"/>
          </a:p>
          <a:p>
            <a:pPr marL="171450" indent="-171450">
              <a:buFont typeface="Arial"/>
              <a:buChar char="•"/>
            </a:pPr>
            <a:r>
              <a:rPr lang="en-US" b="0" dirty="0" smtClean="0"/>
              <a:t>Cutting</a:t>
            </a:r>
            <a:r>
              <a:rPr lang="en-US" b="0" baseline="0" dirty="0" smtClean="0"/>
              <a:t> edge in technology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Known for the transformation of video into a</a:t>
            </a:r>
            <a:r>
              <a:rPr lang="en-US" baseline="0" dirty="0" smtClean="0"/>
              <a:t> medium for art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1965: Uses Sony Portapak heavily </a:t>
            </a:r>
          </a:p>
          <a:p>
            <a:pPr marL="171450" indent="-171450">
              <a:buFont typeface="Arial"/>
              <a:buChar char="•"/>
            </a:pPr>
            <a:r>
              <a:rPr lang="en-US" b="0" baseline="0" dirty="0" smtClean="0"/>
              <a:t>Gives him freedom of movement</a:t>
            </a:r>
          </a:p>
          <a:p>
            <a:pPr marL="0" indent="0">
              <a:buFont typeface="Arial"/>
              <a:buNone/>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Nam June Paik, TV-Buddha, 1974</a:t>
            </a:r>
          </a:p>
          <a:p>
            <a:endParaRPr lang="en-US" dirty="0" smtClean="0"/>
          </a:p>
          <a:p>
            <a:pPr marL="171450" indent="-171450">
              <a:buFont typeface="Arial"/>
              <a:buChar char="•"/>
            </a:pPr>
            <a:r>
              <a:rPr lang="en-US" dirty="0" smtClean="0"/>
              <a:t>Closed circuit video installation with a bronze sculpture of a Buddha</a:t>
            </a:r>
          </a:p>
          <a:p>
            <a:pPr marL="171450" indent="-171450">
              <a:buFont typeface="Arial"/>
              <a:buChar char="•"/>
            </a:pPr>
            <a:r>
              <a:rPr lang="en-US" dirty="0" smtClean="0"/>
              <a:t>A television projects the image of the Buddha as he sits looking at the screen</a:t>
            </a:r>
          </a:p>
          <a:p>
            <a:pPr marL="171450" indent="-171450">
              <a:buFont typeface="Arial"/>
              <a:buChar char="•"/>
            </a:pPr>
            <a:r>
              <a:rPr lang="en-US" dirty="0" smtClean="0"/>
              <a:t>Creates</a:t>
            </a:r>
            <a:r>
              <a:rPr lang="en-US" baseline="0" dirty="0" smtClean="0"/>
              <a:t> </a:t>
            </a:r>
            <a:r>
              <a:rPr lang="en-US" dirty="0" smtClean="0"/>
              <a:t>an infinite looping of the image as the Buddha’s gaze is redirected back at him</a:t>
            </a:r>
          </a:p>
          <a:p>
            <a:pPr marL="628650" lvl="1" indent="-171450">
              <a:buFont typeface="Arial"/>
              <a:buChar char="•"/>
            </a:pPr>
            <a:r>
              <a:rPr lang="en-US" dirty="0" smtClean="0"/>
              <a:t>Blends the sacred</a:t>
            </a:r>
            <a:r>
              <a:rPr lang="en-US" baseline="0" dirty="0" smtClean="0"/>
              <a:t> and the profane</a:t>
            </a:r>
            <a:endParaRPr lang="en-US" dirty="0" smtClean="0"/>
          </a:p>
          <a:p>
            <a:pPr marL="171450" indent="-171450">
              <a:buFont typeface="Arial"/>
              <a:buChar char="•"/>
            </a:pPr>
            <a:r>
              <a:rPr lang="en-US" dirty="0" smtClean="0"/>
              <a:t>Self-reflective</a:t>
            </a:r>
          </a:p>
          <a:p>
            <a:pPr marL="171450" indent="-171450">
              <a:buFont typeface="Arial"/>
              <a:buChar char="•"/>
            </a:pPr>
            <a:endParaRPr lang="en-US" dirty="0" smtClean="0"/>
          </a:p>
          <a:p>
            <a:pPr marL="171450" indent="-171450">
              <a:buFont typeface="Arial"/>
              <a:buChar char="•"/>
            </a:pPr>
            <a:r>
              <a:rPr lang="en-US" dirty="0" smtClean="0"/>
              <a:t>Paik was the pioneer of smashing musical instruments onstage</a:t>
            </a:r>
          </a:p>
          <a:p>
            <a:pPr marL="171450" indent="-171450">
              <a:buFont typeface="Arial"/>
              <a:buChar char="•"/>
            </a:pPr>
            <a:r>
              <a:rPr lang="en-US" sz="1200" b="0" i="0" kern="1200" dirty="0" smtClean="0">
                <a:solidFill>
                  <a:schemeClr val="tx1"/>
                </a:solidFill>
                <a:effectLst/>
                <a:latin typeface="+mn-lt"/>
                <a:ea typeface="+mn-ea"/>
                <a:cs typeface="+mn-cs"/>
              </a:rPr>
              <a:t>The Who adopted it first, and then the punk bands</a:t>
            </a:r>
          </a:p>
          <a:p>
            <a:pPr marL="171450" indent="-171450">
              <a:buFont typeface="Arial"/>
              <a:buChar char="•"/>
            </a:pPr>
            <a:r>
              <a:rPr lang="en-US" sz="1200" b="0" i="0" kern="1200" dirty="0" smtClean="0">
                <a:solidFill>
                  <a:schemeClr val="tx1"/>
                </a:solidFill>
                <a:effectLst/>
                <a:latin typeface="+mn-lt"/>
                <a:ea typeface="+mn-ea"/>
                <a:cs typeface="+mn-cs"/>
              </a:rPr>
              <a:t>Punk is HUGE in the 70s</a:t>
            </a:r>
          </a:p>
          <a:p>
            <a:pPr marL="171450" indent="-171450">
              <a:buFont typeface="Arial"/>
              <a:buChar char="•"/>
            </a:pPr>
            <a:r>
              <a:rPr lang="en-US" sz="1200" b="0" i="0" kern="1200" dirty="0" smtClean="0">
                <a:solidFill>
                  <a:schemeClr val="tx1"/>
                </a:solidFill>
                <a:effectLst/>
                <a:latin typeface="+mn-lt"/>
                <a:ea typeface="+mn-ea"/>
                <a:cs typeface="+mn-cs"/>
              </a:rPr>
              <a:t>Now bands do it all the time--in fact, it has become predictable and not very interesting </a:t>
            </a:r>
            <a:endParaRPr lang="en-US" dirty="0" smtClean="0"/>
          </a:p>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438E7745-0D29-4D4E-B37E-C5554E0DA81D}" type="slidenum">
              <a:rPr lang="en-US" smtClean="0"/>
              <a:t>7</a:t>
            </a:fld>
            <a:endParaRPr lang="en-US"/>
          </a:p>
        </p:txBody>
      </p:sp>
    </p:spTree>
    <p:extLst>
      <p:ext uri="{BB962C8B-B14F-4D97-AF65-F5344CB8AC3E}">
        <p14:creationId xmlns:p14="http://schemas.microsoft.com/office/powerpoint/2010/main" val="2169035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Yoko Ono (1933-   )</a:t>
            </a:r>
          </a:p>
          <a:p>
            <a:endParaRPr lang="en-US" b="1" dirty="0" smtClean="0"/>
          </a:p>
          <a:p>
            <a:pPr marL="171450" indent="-171450">
              <a:buFont typeface="Arial"/>
              <a:buChar char="•"/>
            </a:pPr>
            <a:r>
              <a:rPr lang="en-US" b="0" dirty="0" smtClean="0"/>
              <a:t>Japanese, aristocratic family</a:t>
            </a:r>
          </a:p>
          <a:p>
            <a:pPr marL="171450" indent="-171450">
              <a:buFont typeface="Arial"/>
              <a:buChar char="•"/>
            </a:pPr>
            <a:r>
              <a:rPr lang="en-US" b="0" dirty="0" smtClean="0"/>
              <a:t>Classically trained pianist</a:t>
            </a:r>
          </a:p>
          <a:p>
            <a:pPr marL="171450" indent="-171450">
              <a:buFont typeface="Arial"/>
              <a:buChar char="•"/>
            </a:pPr>
            <a:r>
              <a:rPr lang="en-US" b="0" dirty="0" smtClean="0"/>
              <a:t>Moves to art and a Fluxus</a:t>
            </a:r>
            <a:r>
              <a:rPr lang="en-US" b="0" baseline="0" dirty="0" smtClean="0"/>
              <a:t> artist</a:t>
            </a:r>
          </a:p>
          <a:p>
            <a:pPr marL="171450" indent="-171450">
              <a:buFont typeface="Arial"/>
              <a:buChar char="•"/>
            </a:pPr>
            <a:r>
              <a:rPr lang="en-US" b="0" baseline="0" dirty="0" smtClean="0"/>
              <a:t>Not truly tied socially to the Fluxus community</a:t>
            </a:r>
          </a:p>
          <a:p>
            <a:pPr marL="171450" indent="-171450">
              <a:buFont typeface="Arial"/>
              <a:buChar char="•"/>
            </a:pPr>
            <a:r>
              <a:rPr lang="en-US" b="0" dirty="0" smtClean="0"/>
              <a:t>1964: Self-published Grapefruit, a collection of short texts she called “instructions.”</a:t>
            </a:r>
          </a:p>
          <a:p>
            <a:pPr marL="0" indent="0">
              <a:buFont typeface="Arial"/>
              <a:buNone/>
            </a:pPr>
            <a:r>
              <a:rPr lang="en-US" b="1" dirty="0" smtClean="0"/>
              <a:t>Yoko Ono, Secret Piece, 1953</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“Decide on one note that you want to play.</a:t>
            </a:r>
            <a:r>
              <a:rPr lang="en-US" b="1" baseline="0" dirty="0" smtClean="0"/>
              <a:t> Play it with the following accompaniment: The woods from 5 am to 8 am in the summer (or the accompaniment of kids singing at dawn).</a:t>
            </a:r>
            <a:endParaRPr lang="en-US" b="1"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Yoko Ono, Cut Piece, 1964</a:t>
            </a:r>
          </a:p>
          <a:p>
            <a:pPr marL="171450" indent="-171450">
              <a:buFont typeface="Arial"/>
              <a:buChar char="•"/>
            </a:pPr>
            <a:endParaRPr lang="en-US" b="0" baseline="0" dirty="0" smtClean="0"/>
          </a:p>
          <a:p>
            <a:pPr marL="171450" indent="-171450">
              <a:buFont typeface="Arial"/>
              <a:buChar char="•"/>
            </a:pPr>
            <a:r>
              <a:rPr lang="en-US" b="0" baseline="0" dirty="0" smtClean="0"/>
              <a:t>Wearing clothes she treasured, invited the audience to cut them from her body</a:t>
            </a:r>
          </a:p>
          <a:p>
            <a:pPr marL="171450" indent="-171450">
              <a:buFont typeface="Arial"/>
              <a:buChar char="•"/>
            </a:pPr>
            <a:r>
              <a:rPr lang="en-US" b="0" baseline="0" dirty="0" smtClean="0"/>
              <a:t>Exposure and faux-intimacy</a:t>
            </a:r>
          </a:p>
          <a:p>
            <a:pPr marL="171450" indent="-171450">
              <a:buFont typeface="Arial"/>
              <a:buChar char="•"/>
            </a:pPr>
            <a:r>
              <a:rPr lang="en-US" b="0" baseline="0" dirty="0" smtClean="0"/>
              <a:t>Has been re-performed again and again</a:t>
            </a:r>
          </a:p>
          <a:p>
            <a:pPr marL="171450" indent="-171450">
              <a:buFont typeface="Arial"/>
              <a:buChar char="•"/>
            </a:pPr>
            <a:r>
              <a:rPr lang="en-US" b="0" baseline="0" dirty="0" smtClean="0"/>
              <a:t>AUDIENCE PARTICIPATION KEY!</a:t>
            </a:r>
            <a:endParaRPr lang="en-US" b="0" dirty="0" smtClean="0"/>
          </a:p>
          <a:p>
            <a:pPr marL="171450" indent="-171450">
              <a:buFont typeface="Arial"/>
              <a:buChar char="•"/>
            </a:pPr>
            <a:endParaRPr lang="en-US" b="0" dirty="0" smtClean="0"/>
          </a:p>
          <a:p>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8</a:t>
            </a:fld>
            <a:endParaRPr lang="en-US"/>
          </a:p>
        </p:txBody>
      </p:sp>
    </p:spTree>
    <p:extLst>
      <p:ext uri="{BB962C8B-B14F-4D97-AF65-F5344CB8AC3E}">
        <p14:creationId xmlns:p14="http://schemas.microsoft.com/office/powerpoint/2010/main" val="4194394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Alison Knowles (1933-</a:t>
            </a:r>
            <a:r>
              <a:rPr lang="en-US" b="1" baseline="0" dirty="0" smtClean="0"/>
              <a:t>    )</a:t>
            </a:r>
            <a:endParaRPr lang="en-US" b="1" dirty="0" smtClean="0"/>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founding member of Fluxus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Notably the first woman to participate in Fluxus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Studied with Joseph Albers and Adolf Gottlieb</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graduated from Pratt University in 1954</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Began with making paintings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Disappointed</a:t>
            </a:r>
            <a:r>
              <a:rPr lang="en-US" sz="1200" b="0" i="0" kern="1200" baseline="0" dirty="0" smtClean="0">
                <a:solidFill>
                  <a:schemeClr val="tx1"/>
                </a:solidFill>
                <a:effectLst/>
                <a:latin typeface="+mn-lt"/>
                <a:ea typeface="+mn-ea"/>
                <a:cs typeface="+mn-cs"/>
              </a:rPr>
              <a:t> in their reception</a:t>
            </a: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Marries Dick Higgins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Works with him at Something Else Press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Comes to performance art</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Fluxus appealed to her because she could present things live</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Abandons painting and begins to travel with Fluxus artists</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Perform across Europe (with Maciunas)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Fresh way to approach artmaking</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No categories – could do everything!</a:t>
            </a:r>
          </a:p>
          <a:p>
            <a:pPr marL="628650" lvl="1"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Then returns to New York</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Works to this day as a Fluxus artist</a:t>
            </a: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8E7745-0D29-4D4E-B37E-C5554E0DA81D}" type="slidenum">
              <a:rPr lang="en-US" smtClean="0"/>
              <a:t>9</a:t>
            </a:fld>
            <a:endParaRPr lang="en-US"/>
          </a:p>
        </p:txBody>
      </p:sp>
    </p:spTree>
    <p:extLst>
      <p:ext uri="{BB962C8B-B14F-4D97-AF65-F5344CB8AC3E}">
        <p14:creationId xmlns:p14="http://schemas.microsoft.com/office/powerpoint/2010/main" val="208883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95156-E192-4FDD-A226-A9FDD85A4CBC}"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2745545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95156-E192-4FDD-A226-A9FDD85A4CBC}"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316142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95156-E192-4FDD-A226-A9FDD85A4CBC}"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90342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95156-E192-4FDD-A226-A9FDD85A4CBC}"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210477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95156-E192-4FDD-A226-A9FDD85A4CBC}"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161599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95156-E192-4FDD-A226-A9FDD85A4CBC}"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167160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95156-E192-4FDD-A226-A9FDD85A4CBC}"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15522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95156-E192-4FDD-A226-A9FDD85A4CBC}"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406237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95156-E192-4FDD-A226-A9FDD85A4CBC}"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294113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95156-E192-4FDD-A226-A9FDD85A4CBC}"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105064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95156-E192-4FDD-A226-A9FDD85A4CBC}"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5A1A8-A02B-4423-898C-480637ED1EC5}" type="slidenum">
              <a:rPr lang="en-US" smtClean="0"/>
              <a:t>‹#›</a:t>
            </a:fld>
            <a:endParaRPr lang="en-US"/>
          </a:p>
        </p:txBody>
      </p:sp>
    </p:spTree>
    <p:extLst>
      <p:ext uri="{BB962C8B-B14F-4D97-AF65-F5344CB8AC3E}">
        <p14:creationId xmlns:p14="http://schemas.microsoft.com/office/powerpoint/2010/main" val="394067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95156-E192-4FDD-A226-A9FDD85A4CBC}" type="datetimeFigureOut">
              <a:rPr lang="en-US" smtClean="0"/>
              <a:t>12/2/2014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5A1A8-A02B-4423-898C-480637ED1EC5}" type="slidenum">
              <a:rPr lang="en-US" smtClean="0"/>
              <a:t>‹#›</a:t>
            </a:fld>
            <a:endParaRPr lang="en-US"/>
          </a:p>
        </p:txBody>
      </p:sp>
    </p:spTree>
    <p:extLst>
      <p:ext uri="{BB962C8B-B14F-4D97-AF65-F5344CB8AC3E}">
        <p14:creationId xmlns:p14="http://schemas.microsoft.com/office/powerpoint/2010/main" val="726428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Fluxus</a:t>
            </a:r>
            <a:br>
              <a:rPr lang="en-US" b="1" dirty="0" smtClean="0"/>
            </a:br>
            <a:r>
              <a:rPr lang="en-US" b="1" dirty="0" smtClean="0"/>
              <a:t>Performance Art</a:t>
            </a:r>
            <a:br>
              <a:rPr lang="en-US" b="1" dirty="0" smtClean="0"/>
            </a:br>
            <a:r>
              <a:rPr lang="en-US" b="1" dirty="0" smtClean="0"/>
              <a:t>Institutional Critique</a:t>
            </a:r>
            <a:endParaRPr lang="en-US" b="1" dirty="0"/>
          </a:p>
        </p:txBody>
      </p:sp>
    </p:spTree>
    <p:extLst>
      <p:ext uri="{BB962C8B-B14F-4D97-AF65-F5344CB8AC3E}">
        <p14:creationId xmlns:p14="http://schemas.microsoft.com/office/powerpoint/2010/main" val="2819129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351" y="0"/>
            <a:ext cx="6978969" cy="6858000"/>
          </a:xfrm>
          <a:prstGeom prst="rect">
            <a:avLst/>
          </a:prstGeom>
        </p:spPr>
      </p:pic>
      <p:pic>
        <p:nvPicPr>
          <p:cNvPr id="3" name="Picture 2"/>
          <p:cNvPicPr>
            <a:picLocks noChangeAspect="1"/>
          </p:cNvPicPr>
          <p:nvPr/>
        </p:nvPicPr>
        <p:blipFill>
          <a:blip r:embed="rId4"/>
          <a:stretch>
            <a:fillRect/>
          </a:stretch>
        </p:blipFill>
        <p:spPr>
          <a:xfrm>
            <a:off x="7584770" y="218219"/>
            <a:ext cx="4286250" cy="2857500"/>
          </a:xfrm>
          <a:prstGeom prst="rect">
            <a:avLst/>
          </a:prstGeom>
        </p:spPr>
      </p:pic>
      <p:sp>
        <p:nvSpPr>
          <p:cNvPr id="4" name="TextBox 3"/>
          <p:cNvSpPr txBox="1"/>
          <p:nvPr/>
        </p:nvSpPr>
        <p:spPr>
          <a:xfrm>
            <a:off x="7117379" y="6322409"/>
            <a:ext cx="3527340" cy="369332"/>
          </a:xfrm>
          <a:prstGeom prst="rect">
            <a:avLst/>
          </a:prstGeom>
          <a:noFill/>
        </p:spPr>
        <p:txBody>
          <a:bodyPr wrap="none" rtlCol="0">
            <a:spAutoFit/>
          </a:bodyPr>
          <a:lstStyle/>
          <a:p>
            <a:r>
              <a:rPr lang="en-US" dirty="0" smtClean="0"/>
              <a:t>Alison Knowles, Make a Salad, 1962</a:t>
            </a:r>
            <a:endParaRPr lang="en-US" dirty="0"/>
          </a:p>
        </p:txBody>
      </p:sp>
      <p:pic>
        <p:nvPicPr>
          <p:cNvPr id="5" name="Picture 4"/>
          <p:cNvPicPr>
            <a:picLocks noChangeAspect="1"/>
          </p:cNvPicPr>
          <p:nvPr/>
        </p:nvPicPr>
        <p:blipFill>
          <a:blip r:embed="rId5"/>
          <a:stretch>
            <a:fillRect/>
          </a:stretch>
        </p:blipFill>
        <p:spPr>
          <a:xfrm>
            <a:off x="7798478" y="3237967"/>
            <a:ext cx="3812618" cy="3018323"/>
          </a:xfrm>
          <a:prstGeom prst="rect">
            <a:avLst/>
          </a:prstGeom>
        </p:spPr>
      </p:pic>
    </p:spTree>
    <p:extLst>
      <p:ext uri="{BB962C8B-B14F-4D97-AF65-F5344CB8AC3E}">
        <p14:creationId xmlns:p14="http://schemas.microsoft.com/office/powerpoint/2010/main" val="161931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365" y="363111"/>
            <a:ext cx="3355406" cy="646331"/>
          </a:xfrm>
          <a:prstGeom prst="rect">
            <a:avLst/>
          </a:prstGeom>
        </p:spPr>
        <p:txBody>
          <a:bodyPr wrap="none">
            <a:spAutoFit/>
          </a:bodyPr>
          <a:lstStyle/>
          <a:p>
            <a:r>
              <a:rPr lang="en-US" sz="3600" b="1" dirty="0" smtClean="0"/>
              <a:t>Performance Art</a:t>
            </a:r>
          </a:p>
        </p:txBody>
      </p:sp>
      <p:pic>
        <p:nvPicPr>
          <p:cNvPr id="2" name="Picture 1"/>
          <p:cNvPicPr>
            <a:picLocks noChangeAspect="1"/>
          </p:cNvPicPr>
          <p:nvPr/>
        </p:nvPicPr>
        <p:blipFill>
          <a:blip r:embed="rId3"/>
          <a:stretch>
            <a:fillRect/>
          </a:stretch>
        </p:blipFill>
        <p:spPr>
          <a:xfrm>
            <a:off x="1990068" y="1009442"/>
            <a:ext cx="8020050" cy="5465091"/>
          </a:xfrm>
          <a:prstGeom prst="rect">
            <a:avLst/>
          </a:prstGeom>
        </p:spPr>
      </p:pic>
      <p:sp>
        <p:nvSpPr>
          <p:cNvPr id="3" name="Rectangle 2"/>
          <p:cNvSpPr/>
          <p:nvPr/>
        </p:nvSpPr>
        <p:spPr>
          <a:xfrm>
            <a:off x="1877455" y="6433453"/>
            <a:ext cx="9939505" cy="369332"/>
          </a:xfrm>
          <a:prstGeom prst="rect">
            <a:avLst/>
          </a:prstGeom>
        </p:spPr>
        <p:txBody>
          <a:bodyPr wrap="square">
            <a:spAutoFit/>
          </a:bodyPr>
          <a:lstStyle/>
          <a:p>
            <a:r>
              <a:rPr lang="en-US" dirty="0" smtClean="0"/>
              <a:t>Joseph </a:t>
            </a:r>
            <a:r>
              <a:rPr lang="en-US" dirty="0"/>
              <a:t>Beuys I Like America and America Likes Me, </a:t>
            </a:r>
            <a:r>
              <a:rPr lang="en-US" dirty="0" smtClean="0"/>
              <a:t>1974, René </a:t>
            </a:r>
            <a:r>
              <a:rPr lang="en-US" dirty="0"/>
              <a:t>Block Gallery</a:t>
            </a:r>
            <a:r>
              <a:rPr lang="en-US" dirty="0" smtClean="0"/>
              <a:t>, New York</a:t>
            </a:r>
            <a:endParaRPr lang="en-US" dirty="0"/>
          </a:p>
        </p:txBody>
      </p:sp>
    </p:spTree>
    <p:extLst>
      <p:ext uri="{BB962C8B-B14F-4D97-AF65-F5344CB8AC3E}">
        <p14:creationId xmlns:p14="http://schemas.microsoft.com/office/powerpoint/2010/main" val="2211754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04843" y="0"/>
            <a:ext cx="7601313" cy="6037614"/>
          </a:xfrm>
          <a:prstGeom prst="rect">
            <a:avLst/>
          </a:prstGeom>
        </p:spPr>
      </p:pic>
      <p:sp>
        <p:nvSpPr>
          <p:cNvPr id="5" name="TextBox 4"/>
          <p:cNvSpPr txBox="1"/>
          <p:nvPr/>
        </p:nvSpPr>
        <p:spPr>
          <a:xfrm>
            <a:off x="2304687" y="6076950"/>
            <a:ext cx="7277826" cy="923330"/>
          </a:xfrm>
          <a:prstGeom prst="rect">
            <a:avLst/>
          </a:prstGeom>
          <a:noFill/>
        </p:spPr>
        <p:txBody>
          <a:bodyPr wrap="none" rtlCol="0">
            <a:spAutoFit/>
          </a:bodyPr>
          <a:lstStyle/>
          <a:p>
            <a:pPr algn="ctr"/>
            <a:r>
              <a:rPr lang="en-US" dirty="0" smtClean="0"/>
              <a:t>Joseph Beuys, </a:t>
            </a:r>
            <a:r>
              <a:rPr lang="en-US" dirty="0"/>
              <a:t>Schlitten (</a:t>
            </a:r>
            <a:r>
              <a:rPr lang="en-US" dirty="0" smtClean="0"/>
              <a:t>Sled), 1969</a:t>
            </a:r>
            <a:endParaRPr lang="en-US" dirty="0"/>
          </a:p>
          <a:p>
            <a:pPr algn="ctr"/>
            <a:r>
              <a:rPr lang="en-US" dirty="0"/>
              <a:t>Wooden sled, felt, belts, flashlight, fat and rope; sled stamped with oil paint</a:t>
            </a:r>
          </a:p>
          <a:p>
            <a:endParaRPr lang="en-US" dirty="0"/>
          </a:p>
        </p:txBody>
      </p:sp>
    </p:spTree>
    <p:extLst>
      <p:ext uri="{BB962C8B-B14F-4D97-AF65-F5344CB8AC3E}">
        <p14:creationId xmlns:p14="http://schemas.microsoft.com/office/powerpoint/2010/main" val="1236825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5009" y="389890"/>
            <a:ext cx="8342235" cy="5543550"/>
          </a:xfrm>
          <a:prstGeom prst="rect">
            <a:avLst/>
          </a:prstGeom>
        </p:spPr>
      </p:pic>
      <p:sp>
        <p:nvSpPr>
          <p:cNvPr id="5" name="TextBox 4"/>
          <p:cNvSpPr txBox="1"/>
          <p:nvPr/>
        </p:nvSpPr>
        <p:spPr>
          <a:xfrm>
            <a:off x="3261295" y="5933440"/>
            <a:ext cx="5789662" cy="646331"/>
          </a:xfrm>
          <a:prstGeom prst="rect">
            <a:avLst/>
          </a:prstGeom>
          <a:noFill/>
        </p:spPr>
        <p:txBody>
          <a:bodyPr wrap="none" rtlCol="0">
            <a:spAutoFit/>
          </a:bodyPr>
          <a:lstStyle/>
          <a:p>
            <a:pPr algn="ctr"/>
            <a:r>
              <a:rPr lang="en-US" dirty="0" smtClean="0"/>
              <a:t>Joseph Beuys, How to Explain Pictures to a Dead Hare, 1965</a:t>
            </a:r>
          </a:p>
          <a:p>
            <a:pPr algn="ctr"/>
            <a:r>
              <a:rPr lang="en-US" dirty="0" smtClean="0"/>
              <a:t>Solo performance</a:t>
            </a:r>
            <a:endParaRPr lang="en-US" dirty="0"/>
          </a:p>
        </p:txBody>
      </p:sp>
    </p:spTree>
    <p:extLst>
      <p:ext uri="{BB962C8B-B14F-4D97-AF65-F5344CB8AC3E}">
        <p14:creationId xmlns:p14="http://schemas.microsoft.com/office/powerpoint/2010/main" val="112449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7381"/>
            <a:ext cx="7289800" cy="6096000"/>
          </a:xfrm>
          <a:prstGeom prst="rect">
            <a:avLst/>
          </a:prstGeom>
        </p:spPr>
      </p:pic>
      <p:sp>
        <p:nvSpPr>
          <p:cNvPr id="5" name="Rectangle 4"/>
          <p:cNvSpPr/>
          <p:nvPr/>
        </p:nvSpPr>
        <p:spPr>
          <a:xfrm>
            <a:off x="7638694" y="979642"/>
            <a:ext cx="4159867" cy="3046988"/>
          </a:xfrm>
          <a:prstGeom prst="rect">
            <a:avLst/>
          </a:prstGeom>
        </p:spPr>
        <p:txBody>
          <a:bodyPr wrap="square">
            <a:spAutoFit/>
          </a:bodyPr>
          <a:lstStyle/>
          <a:p>
            <a:pPr algn="ctr"/>
            <a:r>
              <a:rPr lang="en-US" sz="3200" dirty="0"/>
              <a:t>“We try not to have ideas, preferring accidents. To create, you must empty yourself of every artistic thought.</a:t>
            </a:r>
            <a:r>
              <a:rPr lang="en-US" sz="3200" dirty="0" smtClean="0"/>
              <a:t>”</a:t>
            </a:r>
            <a:endParaRPr lang="en-US" sz="3200" dirty="0"/>
          </a:p>
        </p:txBody>
      </p:sp>
    </p:spTree>
    <p:extLst>
      <p:ext uri="{BB962C8B-B14F-4D97-AF65-F5344CB8AC3E}">
        <p14:creationId xmlns:p14="http://schemas.microsoft.com/office/powerpoint/2010/main" val="183539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0500" y="622300"/>
            <a:ext cx="9271000" cy="5600700"/>
          </a:xfrm>
          <a:prstGeom prst="rect">
            <a:avLst/>
          </a:prstGeom>
        </p:spPr>
      </p:pic>
      <p:sp>
        <p:nvSpPr>
          <p:cNvPr id="3" name="Rectangle 2"/>
          <p:cNvSpPr/>
          <p:nvPr/>
        </p:nvSpPr>
        <p:spPr>
          <a:xfrm>
            <a:off x="3140032" y="6211669"/>
            <a:ext cx="7627766" cy="369332"/>
          </a:xfrm>
          <a:prstGeom prst="rect">
            <a:avLst/>
          </a:prstGeom>
        </p:spPr>
        <p:txBody>
          <a:bodyPr wrap="square">
            <a:spAutoFit/>
          </a:bodyPr>
          <a:lstStyle/>
          <a:p>
            <a:r>
              <a:rPr lang="en-US" dirty="0"/>
              <a:t>George the Cunt and Gilbert the Shit 1969, A Magazine Sculpture</a:t>
            </a:r>
          </a:p>
        </p:txBody>
      </p:sp>
    </p:spTree>
    <p:extLst>
      <p:ext uri="{BB962C8B-B14F-4D97-AF65-F5344CB8AC3E}">
        <p14:creationId xmlns:p14="http://schemas.microsoft.com/office/powerpoint/2010/main" val="369335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801" y="0"/>
            <a:ext cx="5756856" cy="6858000"/>
          </a:xfrm>
          <a:prstGeom prst="rect">
            <a:avLst/>
          </a:prstGeom>
        </p:spPr>
      </p:pic>
      <p:sp>
        <p:nvSpPr>
          <p:cNvPr id="3" name="Rectangle 2"/>
          <p:cNvSpPr/>
          <p:nvPr/>
        </p:nvSpPr>
        <p:spPr>
          <a:xfrm>
            <a:off x="7521336" y="6152251"/>
            <a:ext cx="3886100" cy="646331"/>
          </a:xfrm>
          <a:prstGeom prst="rect">
            <a:avLst/>
          </a:prstGeom>
        </p:spPr>
        <p:txBody>
          <a:bodyPr wrap="none">
            <a:spAutoFit/>
          </a:bodyPr>
          <a:lstStyle/>
          <a:p>
            <a:r>
              <a:rPr lang="en-US" dirty="0"/>
              <a:t>Gilbert and George, Mental No. 3, </a:t>
            </a:r>
            <a:r>
              <a:rPr lang="en-US" dirty="0" smtClean="0"/>
              <a:t>1976</a:t>
            </a:r>
          </a:p>
          <a:p>
            <a:r>
              <a:rPr lang="en-US" dirty="0" smtClean="0"/>
              <a:t>Collection MAMFW</a:t>
            </a:r>
            <a:endParaRPr lang="en-US" dirty="0"/>
          </a:p>
        </p:txBody>
      </p:sp>
    </p:spTree>
    <p:extLst>
      <p:ext uri="{BB962C8B-B14F-4D97-AF65-F5344CB8AC3E}">
        <p14:creationId xmlns:p14="http://schemas.microsoft.com/office/powerpoint/2010/main" val="14700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8619" y="6157378"/>
            <a:ext cx="8763938" cy="646331"/>
          </a:xfrm>
          <a:prstGeom prst="rect">
            <a:avLst/>
          </a:prstGeom>
          <a:noFill/>
        </p:spPr>
        <p:txBody>
          <a:bodyPr wrap="none" rtlCol="0">
            <a:spAutoFit/>
          </a:bodyPr>
          <a:lstStyle/>
          <a:p>
            <a:pPr algn="ctr"/>
            <a:r>
              <a:rPr lang="en-US" dirty="0" smtClean="0"/>
              <a:t>Bruce Nauman, Walking in an Exaggerated Manner Around the Perimeter of a Square, 1968</a:t>
            </a:r>
          </a:p>
          <a:p>
            <a:pPr algn="ctr"/>
            <a:r>
              <a:rPr lang="en-US" dirty="0" smtClean="0"/>
              <a:t>16 mm film, 10 minutes 30 seconds</a:t>
            </a:r>
            <a:endParaRPr lang="en-US" dirty="0"/>
          </a:p>
        </p:txBody>
      </p:sp>
      <p:pic>
        <p:nvPicPr>
          <p:cNvPr id="4" name="Picture 3"/>
          <p:cNvPicPr>
            <a:picLocks noChangeAspect="1"/>
          </p:cNvPicPr>
          <p:nvPr/>
        </p:nvPicPr>
        <p:blipFill>
          <a:blip r:embed="rId3"/>
          <a:stretch>
            <a:fillRect/>
          </a:stretch>
        </p:blipFill>
        <p:spPr>
          <a:xfrm>
            <a:off x="1895868" y="0"/>
            <a:ext cx="8356547" cy="6169482"/>
          </a:xfrm>
          <a:prstGeom prst="rect">
            <a:avLst/>
          </a:prstGeom>
        </p:spPr>
      </p:pic>
    </p:spTree>
    <p:extLst>
      <p:ext uri="{BB962C8B-B14F-4D97-AF65-F5344CB8AC3E}">
        <p14:creationId xmlns:p14="http://schemas.microsoft.com/office/powerpoint/2010/main" val="577806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8778" y="368092"/>
            <a:ext cx="7470669" cy="5558178"/>
          </a:xfrm>
          <a:prstGeom prst="rect">
            <a:avLst/>
          </a:prstGeom>
        </p:spPr>
      </p:pic>
      <p:sp>
        <p:nvSpPr>
          <p:cNvPr id="3" name="Rectangle 2"/>
          <p:cNvSpPr/>
          <p:nvPr/>
        </p:nvSpPr>
        <p:spPr>
          <a:xfrm>
            <a:off x="4601622" y="5650200"/>
            <a:ext cx="3754924" cy="646331"/>
          </a:xfrm>
          <a:prstGeom prst="rect">
            <a:avLst/>
          </a:prstGeom>
        </p:spPr>
        <p:txBody>
          <a:bodyPr wrap="square">
            <a:spAutoFit/>
          </a:bodyPr>
          <a:lstStyle/>
          <a:p>
            <a:pPr marL="171450" indent="-171450">
              <a:buFont typeface="Arial"/>
              <a:buChar char="•"/>
            </a:pPr>
            <a:endParaRPr lang="en-US" dirty="0"/>
          </a:p>
          <a:p>
            <a:r>
              <a:rPr lang="en-US" dirty="0"/>
              <a:t>Vito Acconci, Trademarks, 1970</a:t>
            </a:r>
          </a:p>
        </p:txBody>
      </p:sp>
    </p:spTree>
    <p:extLst>
      <p:ext uri="{BB962C8B-B14F-4D97-AF65-F5344CB8AC3E}">
        <p14:creationId xmlns:p14="http://schemas.microsoft.com/office/powerpoint/2010/main" val="1658061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39323" cy="5657850"/>
          </a:xfrm>
          <a:prstGeom prst="rect">
            <a:avLst/>
          </a:prstGeom>
        </p:spPr>
      </p:pic>
      <p:sp>
        <p:nvSpPr>
          <p:cNvPr id="3" name="TextBox 2"/>
          <p:cNvSpPr txBox="1"/>
          <p:nvPr/>
        </p:nvSpPr>
        <p:spPr>
          <a:xfrm>
            <a:off x="1657728" y="5731468"/>
            <a:ext cx="4249753" cy="369332"/>
          </a:xfrm>
          <a:prstGeom prst="rect">
            <a:avLst/>
          </a:prstGeom>
          <a:noFill/>
        </p:spPr>
        <p:txBody>
          <a:bodyPr wrap="none" rtlCol="0">
            <a:spAutoFit/>
          </a:bodyPr>
          <a:lstStyle/>
          <a:p>
            <a:r>
              <a:rPr lang="en-US" dirty="0" smtClean="0"/>
              <a:t>Vito Acconci, Seedbed, 1972, New York City</a:t>
            </a:r>
            <a:endParaRPr lang="en-US" dirty="0"/>
          </a:p>
        </p:txBody>
      </p:sp>
      <p:pic>
        <p:nvPicPr>
          <p:cNvPr id="4" name="Picture 3"/>
          <p:cNvPicPr>
            <a:picLocks noChangeAspect="1"/>
          </p:cNvPicPr>
          <p:nvPr/>
        </p:nvPicPr>
        <p:blipFill>
          <a:blip r:embed="rId4"/>
          <a:stretch>
            <a:fillRect/>
          </a:stretch>
        </p:blipFill>
        <p:spPr>
          <a:xfrm>
            <a:off x="8077200" y="4076700"/>
            <a:ext cx="4114800" cy="2781300"/>
          </a:xfrm>
          <a:prstGeom prst="rect">
            <a:avLst/>
          </a:prstGeom>
        </p:spPr>
      </p:pic>
    </p:spTree>
    <p:extLst>
      <p:ext uri="{BB962C8B-B14F-4D97-AF65-F5344CB8AC3E}">
        <p14:creationId xmlns:p14="http://schemas.microsoft.com/office/powerpoint/2010/main" val="21623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454" y="328606"/>
            <a:ext cx="1398460" cy="646331"/>
          </a:xfrm>
          <a:prstGeom prst="rect">
            <a:avLst/>
          </a:prstGeom>
        </p:spPr>
        <p:txBody>
          <a:bodyPr wrap="none">
            <a:spAutoFit/>
          </a:bodyPr>
          <a:lstStyle/>
          <a:p>
            <a:r>
              <a:rPr lang="en-US" sz="3600" b="1" dirty="0" smtClean="0"/>
              <a:t>Fluxus</a:t>
            </a:r>
          </a:p>
        </p:txBody>
      </p:sp>
      <p:pic>
        <p:nvPicPr>
          <p:cNvPr id="2" name="Picture 1"/>
          <p:cNvPicPr>
            <a:picLocks noChangeAspect="1"/>
          </p:cNvPicPr>
          <p:nvPr/>
        </p:nvPicPr>
        <p:blipFill>
          <a:blip r:embed="rId3"/>
          <a:stretch>
            <a:fillRect/>
          </a:stretch>
        </p:blipFill>
        <p:spPr>
          <a:xfrm>
            <a:off x="1661948" y="974937"/>
            <a:ext cx="8981776" cy="5883063"/>
          </a:xfrm>
          <a:prstGeom prst="rect">
            <a:avLst/>
          </a:prstGeom>
        </p:spPr>
      </p:pic>
    </p:spTree>
    <p:extLst>
      <p:ext uri="{BB962C8B-B14F-4D97-AF65-F5344CB8AC3E}">
        <p14:creationId xmlns:p14="http://schemas.microsoft.com/office/powerpoint/2010/main" val="1496461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79222" y="0"/>
            <a:ext cx="5452586" cy="6858000"/>
          </a:xfrm>
          <a:prstGeom prst="rect">
            <a:avLst/>
          </a:prstGeom>
        </p:spPr>
      </p:pic>
      <p:pic>
        <p:nvPicPr>
          <p:cNvPr id="3" name="Picture 2"/>
          <p:cNvPicPr>
            <a:picLocks noChangeAspect="1"/>
          </p:cNvPicPr>
          <p:nvPr/>
        </p:nvPicPr>
        <p:blipFill>
          <a:blip r:embed="rId4"/>
          <a:stretch>
            <a:fillRect/>
          </a:stretch>
        </p:blipFill>
        <p:spPr>
          <a:xfrm>
            <a:off x="0" y="0"/>
            <a:ext cx="5384800" cy="3797300"/>
          </a:xfrm>
          <a:prstGeom prst="rect">
            <a:avLst/>
          </a:prstGeom>
        </p:spPr>
      </p:pic>
      <p:sp>
        <p:nvSpPr>
          <p:cNvPr id="5" name="Rectangle 4"/>
          <p:cNvSpPr/>
          <p:nvPr/>
        </p:nvSpPr>
        <p:spPr>
          <a:xfrm>
            <a:off x="106386" y="3833277"/>
            <a:ext cx="2665551" cy="369332"/>
          </a:xfrm>
          <a:prstGeom prst="rect">
            <a:avLst/>
          </a:prstGeom>
        </p:spPr>
        <p:txBody>
          <a:bodyPr wrap="none">
            <a:spAutoFit/>
          </a:bodyPr>
          <a:lstStyle/>
          <a:p>
            <a:r>
              <a:rPr lang="en-US" dirty="0"/>
              <a:t>Chris Burden, Shoot, 1971</a:t>
            </a:r>
          </a:p>
        </p:txBody>
      </p:sp>
    </p:spTree>
    <p:extLst>
      <p:ext uri="{BB962C8B-B14F-4D97-AF65-F5344CB8AC3E}">
        <p14:creationId xmlns:p14="http://schemas.microsoft.com/office/powerpoint/2010/main" val="2296574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1000" y="1155700"/>
            <a:ext cx="6350000" cy="4533900"/>
          </a:xfrm>
          <a:prstGeom prst="rect">
            <a:avLst/>
          </a:prstGeom>
        </p:spPr>
      </p:pic>
      <p:pic>
        <p:nvPicPr>
          <p:cNvPr id="3" name="Picture 2"/>
          <p:cNvPicPr>
            <a:picLocks noChangeAspect="1"/>
          </p:cNvPicPr>
          <p:nvPr/>
        </p:nvPicPr>
        <p:blipFill>
          <a:blip r:embed="rId4"/>
          <a:stretch>
            <a:fillRect/>
          </a:stretch>
        </p:blipFill>
        <p:spPr>
          <a:xfrm>
            <a:off x="1446902" y="0"/>
            <a:ext cx="9544683" cy="6275956"/>
          </a:xfrm>
          <a:prstGeom prst="rect">
            <a:avLst/>
          </a:prstGeom>
        </p:spPr>
      </p:pic>
      <p:sp>
        <p:nvSpPr>
          <p:cNvPr id="4" name="Rectangle 3"/>
          <p:cNvSpPr/>
          <p:nvPr/>
        </p:nvSpPr>
        <p:spPr>
          <a:xfrm>
            <a:off x="5096303" y="6211669"/>
            <a:ext cx="2637598" cy="646331"/>
          </a:xfrm>
          <a:prstGeom prst="rect">
            <a:avLst/>
          </a:prstGeom>
        </p:spPr>
        <p:txBody>
          <a:bodyPr wrap="none">
            <a:spAutoFit/>
          </a:bodyPr>
          <a:lstStyle/>
          <a:p>
            <a:pPr lvl="1" algn="ctr"/>
            <a:r>
              <a:rPr lang="en-US" dirty="0"/>
              <a:t>Robert Morris, Site, </a:t>
            </a:r>
            <a:r>
              <a:rPr lang="en-US" dirty="0" smtClean="0"/>
              <a:t>1964</a:t>
            </a:r>
          </a:p>
          <a:p>
            <a:pPr lvl="1" algn="ctr"/>
            <a:r>
              <a:rPr lang="en-US" dirty="0"/>
              <a:t>w</a:t>
            </a:r>
            <a:r>
              <a:rPr lang="en-US" dirty="0" smtClean="0"/>
              <a:t>ith Carolee Schneemann</a:t>
            </a:r>
            <a:endParaRPr lang="en-US" dirty="0"/>
          </a:p>
        </p:txBody>
      </p:sp>
    </p:spTree>
    <p:extLst>
      <p:ext uri="{BB962C8B-B14F-4D97-AF65-F5344CB8AC3E}">
        <p14:creationId xmlns:p14="http://schemas.microsoft.com/office/powerpoint/2010/main" val="2870279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5758" y="0"/>
            <a:ext cx="4710165" cy="6858000"/>
          </a:xfrm>
          <a:prstGeom prst="rect">
            <a:avLst/>
          </a:prstGeom>
        </p:spPr>
      </p:pic>
      <p:sp>
        <p:nvSpPr>
          <p:cNvPr id="3" name="TextBox 2"/>
          <p:cNvSpPr txBox="1"/>
          <p:nvPr/>
        </p:nvSpPr>
        <p:spPr>
          <a:xfrm>
            <a:off x="5963705" y="6349577"/>
            <a:ext cx="4127640" cy="369332"/>
          </a:xfrm>
          <a:prstGeom prst="rect">
            <a:avLst/>
          </a:prstGeom>
          <a:noFill/>
        </p:spPr>
        <p:txBody>
          <a:bodyPr wrap="none" rtlCol="0">
            <a:spAutoFit/>
          </a:bodyPr>
          <a:lstStyle/>
          <a:p>
            <a:r>
              <a:rPr lang="en-US" dirty="0" smtClean="0"/>
              <a:t>Carolee Schneemann, Interior Scroll, 1975</a:t>
            </a:r>
            <a:endParaRPr lang="en-US" dirty="0"/>
          </a:p>
        </p:txBody>
      </p:sp>
      <p:pic>
        <p:nvPicPr>
          <p:cNvPr id="4" name="Picture 3"/>
          <p:cNvPicPr>
            <a:picLocks noChangeAspect="1"/>
          </p:cNvPicPr>
          <p:nvPr/>
        </p:nvPicPr>
        <p:blipFill>
          <a:blip r:embed="rId4"/>
          <a:stretch>
            <a:fillRect/>
          </a:stretch>
        </p:blipFill>
        <p:spPr>
          <a:xfrm>
            <a:off x="7614369" y="312878"/>
            <a:ext cx="4322519" cy="5134872"/>
          </a:xfrm>
          <a:prstGeom prst="rect">
            <a:avLst/>
          </a:prstGeom>
        </p:spPr>
      </p:pic>
    </p:spTree>
    <p:extLst>
      <p:ext uri="{BB962C8B-B14F-4D97-AF65-F5344CB8AC3E}">
        <p14:creationId xmlns:p14="http://schemas.microsoft.com/office/powerpoint/2010/main" val="189256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4552" y="0"/>
            <a:ext cx="9074400" cy="6134294"/>
          </a:xfrm>
          <a:prstGeom prst="rect">
            <a:avLst/>
          </a:prstGeom>
        </p:spPr>
      </p:pic>
      <p:sp>
        <p:nvSpPr>
          <p:cNvPr id="3" name="Rectangle 2"/>
          <p:cNvSpPr/>
          <p:nvPr/>
        </p:nvSpPr>
        <p:spPr>
          <a:xfrm>
            <a:off x="3799211" y="6189061"/>
            <a:ext cx="4993149" cy="369332"/>
          </a:xfrm>
          <a:prstGeom prst="rect">
            <a:avLst/>
          </a:prstGeom>
        </p:spPr>
        <p:txBody>
          <a:bodyPr wrap="none">
            <a:spAutoFit/>
          </a:bodyPr>
          <a:lstStyle/>
          <a:p>
            <a:r>
              <a:rPr lang="en-US" dirty="0" smtClean="0"/>
              <a:t>Joan Jonas, Organic </a:t>
            </a:r>
            <a:r>
              <a:rPr lang="en-US" dirty="0"/>
              <a:t>Honey’s Visual Telepathy, 1972</a:t>
            </a:r>
          </a:p>
        </p:txBody>
      </p:sp>
    </p:spTree>
    <p:extLst>
      <p:ext uri="{BB962C8B-B14F-4D97-AF65-F5344CB8AC3E}">
        <p14:creationId xmlns:p14="http://schemas.microsoft.com/office/powerpoint/2010/main" val="2497660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4562" y="6119644"/>
            <a:ext cx="3788286" cy="646331"/>
          </a:xfrm>
          <a:prstGeom prst="rect">
            <a:avLst/>
          </a:prstGeom>
        </p:spPr>
        <p:txBody>
          <a:bodyPr wrap="square">
            <a:spAutoFit/>
          </a:bodyPr>
          <a:lstStyle/>
          <a:p>
            <a:pPr marL="171450" indent="-171450">
              <a:buFont typeface="Arial"/>
              <a:buChar char="•"/>
            </a:pPr>
            <a:endParaRPr lang="en-US" dirty="0"/>
          </a:p>
          <a:p>
            <a:r>
              <a:rPr lang="en-US" dirty="0"/>
              <a:t>Laurie Anderson, Duet on Ice, 1975</a:t>
            </a:r>
          </a:p>
        </p:txBody>
      </p:sp>
      <p:pic>
        <p:nvPicPr>
          <p:cNvPr id="4" name="Picture 3"/>
          <p:cNvPicPr>
            <a:picLocks noChangeAspect="1"/>
          </p:cNvPicPr>
          <p:nvPr/>
        </p:nvPicPr>
        <p:blipFill>
          <a:blip r:embed="rId3"/>
          <a:stretch>
            <a:fillRect/>
          </a:stretch>
        </p:blipFill>
        <p:spPr>
          <a:xfrm>
            <a:off x="1063402" y="0"/>
            <a:ext cx="5514864" cy="6858000"/>
          </a:xfrm>
          <a:prstGeom prst="rect">
            <a:avLst/>
          </a:prstGeom>
        </p:spPr>
      </p:pic>
    </p:spTree>
    <p:extLst>
      <p:ext uri="{BB962C8B-B14F-4D97-AF65-F5344CB8AC3E}">
        <p14:creationId xmlns:p14="http://schemas.microsoft.com/office/powerpoint/2010/main" val="340764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399" y="0"/>
            <a:ext cx="10358438" cy="6858000"/>
          </a:xfrm>
          <a:prstGeom prst="rect">
            <a:avLst/>
          </a:prstGeom>
        </p:spPr>
      </p:pic>
    </p:spTree>
    <p:extLst>
      <p:ext uri="{BB962C8B-B14F-4D97-AF65-F5344CB8AC3E}">
        <p14:creationId xmlns:p14="http://schemas.microsoft.com/office/powerpoint/2010/main" val="291826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314" y="276847"/>
            <a:ext cx="4159728" cy="646331"/>
          </a:xfrm>
          <a:prstGeom prst="rect">
            <a:avLst/>
          </a:prstGeom>
        </p:spPr>
        <p:txBody>
          <a:bodyPr wrap="none">
            <a:spAutoFit/>
          </a:bodyPr>
          <a:lstStyle/>
          <a:p>
            <a:r>
              <a:rPr lang="en-US" sz="3600" b="1" dirty="0" smtClean="0"/>
              <a:t>Institutional Critique</a:t>
            </a:r>
          </a:p>
        </p:txBody>
      </p:sp>
      <p:pic>
        <p:nvPicPr>
          <p:cNvPr id="3" name="Picture 2"/>
          <p:cNvPicPr>
            <a:picLocks noChangeAspect="1"/>
          </p:cNvPicPr>
          <p:nvPr/>
        </p:nvPicPr>
        <p:blipFill>
          <a:blip r:embed="rId3"/>
          <a:stretch>
            <a:fillRect/>
          </a:stretch>
        </p:blipFill>
        <p:spPr>
          <a:xfrm>
            <a:off x="4413041" y="0"/>
            <a:ext cx="3681091" cy="6840966"/>
          </a:xfrm>
          <a:prstGeom prst="rect">
            <a:avLst/>
          </a:prstGeom>
        </p:spPr>
      </p:pic>
      <p:sp>
        <p:nvSpPr>
          <p:cNvPr id="4" name="TextBox 3"/>
          <p:cNvSpPr txBox="1"/>
          <p:nvPr/>
        </p:nvSpPr>
        <p:spPr>
          <a:xfrm>
            <a:off x="8094132" y="5796368"/>
            <a:ext cx="3853912" cy="923330"/>
          </a:xfrm>
          <a:prstGeom prst="rect">
            <a:avLst/>
          </a:prstGeom>
          <a:noFill/>
        </p:spPr>
        <p:txBody>
          <a:bodyPr wrap="square" rtlCol="0">
            <a:spAutoFit/>
          </a:bodyPr>
          <a:lstStyle/>
          <a:p>
            <a:r>
              <a:rPr lang="en-US" dirty="0" smtClean="0"/>
              <a:t>Marcel Broodthaers, White Cabinet and White Table, 1965</a:t>
            </a:r>
          </a:p>
          <a:p>
            <a:r>
              <a:rPr lang="en-US" dirty="0"/>
              <a:t>Painted cabinet, table, and eggshells</a:t>
            </a:r>
          </a:p>
        </p:txBody>
      </p:sp>
    </p:spTree>
    <p:extLst>
      <p:ext uri="{BB962C8B-B14F-4D97-AF65-F5344CB8AC3E}">
        <p14:creationId xmlns:p14="http://schemas.microsoft.com/office/powerpoint/2010/main" val="1772093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5821" y="305428"/>
            <a:ext cx="9072532" cy="6026361"/>
          </a:xfrm>
          <a:prstGeom prst="rect">
            <a:avLst/>
          </a:prstGeom>
        </p:spPr>
      </p:pic>
      <p:sp>
        <p:nvSpPr>
          <p:cNvPr id="4" name="TextBox 3"/>
          <p:cNvSpPr txBox="1"/>
          <p:nvPr/>
        </p:nvSpPr>
        <p:spPr>
          <a:xfrm>
            <a:off x="2331331" y="6331789"/>
            <a:ext cx="7161512" cy="369332"/>
          </a:xfrm>
          <a:prstGeom prst="rect">
            <a:avLst/>
          </a:prstGeom>
          <a:noFill/>
        </p:spPr>
        <p:txBody>
          <a:bodyPr wrap="none" rtlCol="0">
            <a:spAutoFit/>
          </a:bodyPr>
          <a:lstStyle/>
          <a:p>
            <a:r>
              <a:rPr lang="en-US" dirty="0" smtClean="0"/>
              <a:t>Marcel Broodthaers, Museum </a:t>
            </a:r>
            <a:r>
              <a:rPr lang="en-US" dirty="0"/>
              <a:t>of Modern Art: Department of </a:t>
            </a:r>
            <a:r>
              <a:rPr lang="en-US" dirty="0" smtClean="0"/>
              <a:t>Eagles, 1968 </a:t>
            </a:r>
            <a:endParaRPr lang="en-US" dirty="0"/>
          </a:p>
        </p:txBody>
      </p:sp>
    </p:spTree>
    <p:extLst>
      <p:ext uri="{BB962C8B-B14F-4D97-AF65-F5344CB8AC3E}">
        <p14:creationId xmlns:p14="http://schemas.microsoft.com/office/powerpoint/2010/main" val="366931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23746"/>
            <a:ext cx="8252726" cy="5921298"/>
          </a:xfrm>
          <a:prstGeom prst="rect">
            <a:avLst/>
          </a:prstGeom>
        </p:spPr>
      </p:pic>
      <p:pic>
        <p:nvPicPr>
          <p:cNvPr id="3" name="Picture 2"/>
          <p:cNvPicPr>
            <a:picLocks noChangeAspect="1"/>
          </p:cNvPicPr>
          <p:nvPr/>
        </p:nvPicPr>
        <p:blipFill>
          <a:blip r:embed="rId4"/>
          <a:stretch>
            <a:fillRect/>
          </a:stretch>
        </p:blipFill>
        <p:spPr>
          <a:xfrm>
            <a:off x="8556879" y="602166"/>
            <a:ext cx="3635121" cy="5742878"/>
          </a:xfrm>
          <a:prstGeom prst="rect">
            <a:avLst/>
          </a:prstGeom>
        </p:spPr>
      </p:pic>
    </p:spTree>
    <p:extLst>
      <p:ext uri="{BB962C8B-B14F-4D97-AF65-F5344CB8AC3E}">
        <p14:creationId xmlns:p14="http://schemas.microsoft.com/office/powerpoint/2010/main" val="52345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94059" y="0"/>
            <a:ext cx="4665307" cy="6858000"/>
          </a:xfrm>
          <a:prstGeom prst="rect">
            <a:avLst/>
          </a:prstGeom>
        </p:spPr>
      </p:pic>
      <p:pic>
        <p:nvPicPr>
          <p:cNvPr id="4" name="Picture 3"/>
          <p:cNvPicPr>
            <a:picLocks noChangeAspect="1"/>
          </p:cNvPicPr>
          <p:nvPr/>
        </p:nvPicPr>
        <p:blipFill>
          <a:blip r:embed="rId4"/>
          <a:stretch>
            <a:fillRect/>
          </a:stretch>
        </p:blipFill>
        <p:spPr>
          <a:xfrm>
            <a:off x="0" y="724133"/>
            <a:ext cx="6981825" cy="5543550"/>
          </a:xfrm>
          <a:prstGeom prst="rect">
            <a:avLst/>
          </a:prstGeom>
        </p:spPr>
      </p:pic>
      <p:sp>
        <p:nvSpPr>
          <p:cNvPr id="5" name="TextBox 4"/>
          <p:cNvSpPr txBox="1"/>
          <p:nvPr/>
        </p:nvSpPr>
        <p:spPr>
          <a:xfrm>
            <a:off x="1297971" y="6267683"/>
            <a:ext cx="4027128" cy="369332"/>
          </a:xfrm>
          <a:prstGeom prst="rect">
            <a:avLst/>
          </a:prstGeom>
          <a:noFill/>
        </p:spPr>
        <p:txBody>
          <a:bodyPr wrap="none" rtlCol="0">
            <a:spAutoFit/>
          </a:bodyPr>
          <a:lstStyle/>
          <a:p>
            <a:r>
              <a:rPr lang="en-US" dirty="0" smtClean="0"/>
              <a:t>Daniel Buren, Sandwich Men, Paris, 1968</a:t>
            </a:r>
            <a:endParaRPr lang="en-US" dirty="0"/>
          </a:p>
        </p:txBody>
      </p:sp>
    </p:spTree>
    <p:extLst>
      <p:ext uri="{BB962C8B-B14F-4D97-AF65-F5344CB8AC3E}">
        <p14:creationId xmlns:p14="http://schemas.microsoft.com/office/powerpoint/2010/main" val="2611572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oma.org/collection_images/resized/224/w500h420/CRI_216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5534" cy="4236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0458" y="4338320"/>
            <a:ext cx="5158976" cy="369332"/>
          </a:xfrm>
          <a:prstGeom prst="rect">
            <a:avLst/>
          </a:prstGeom>
          <a:noFill/>
        </p:spPr>
        <p:txBody>
          <a:bodyPr wrap="none" rtlCol="0">
            <a:spAutoFit/>
          </a:bodyPr>
          <a:lstStyle/>
          <a:p>
            <a:r>
              <a:rPr lang="en-US" dirty="0" smtClean="0"/>
              <a:t>Dick Higgins, Danger Music Number Seventeen, 1962</a:t>
            </a:r>
            <a:endParaRPr lang="en-US" dirty="0"/>
          </a:p>
        </p:txBody>
      </p:sp>
      <p:pic>
        <p:nvPicPr>
          <p:cNvPr id="1028" name="Picture 4" descr="http://futureofthebook.org/blog/archives/grit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591" y="451673"/>
            <a:ext cx="4907410" cy="640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51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47028"/>
            <a:ext cx="6467707" cy="4311804"/>
          </a:xfrm>
          <a:prstGeom prst="rect">
            <a:avLst/>
          </a:prstGeom>
        </p:spPr>
      </p:pic>
      <p:sp>
        <p:nvSpPr>
          <p:cNvPr id="4" name="TextBox 3"/>
          <p:cNvSpPr txBox="1"/>
          <p:nvPr/>
        </p:nvSpPr>
        <p:spPr>
          <a:xfrm>
            <a:off x="520257" y="5358832"/>
            <a:ext cx="5427191" cy="369332"/>
          </a:xfrm>
          <a:prstGeom prst="rect">
            <a:avLst/>
          </a:prstGeom>
          <a:noFill/>
        </p:spPr>
        <p:txBody>
          <a:bodyPr wrap="none" rtlCol="0">
            <a:spAutoFit/>
          </a:bodyPr>
          <a:lstStyle/>
          <a:p>
            <a:r>
              <a:rPr lang="en-US" dirty="0" smtClean="0"/>
              <a:t>Daniel Buren, Photo Souvenirs, in situ work, Paris, 1969</a:t>
            </a:r>
            <a:endParaRPr lang="en-US" dirty="0"/>
          </a:p>
        </p:txBody>
      </p:sp>
      <p:pic>
        <p:nvPicPr>
          <p:cNvPr id="5" name="Picture 4"/>
          <p:cNvPicPr>
            <a:picLocks noChangeAspect="1"/>
          </p:cNvPicPr>
          <p:nvPr/>
        </p:nvPicPr>
        <p:blipFill>
          <a:blip r:embed="rId4"/>
          <a:stretch>
            <a:fillRect/>
          </a:stretch>
        </p:blipFill>
        <p:spPr>
          <a:xfrm>
            <a:off x="6619381" y="1633138"/>
            <a:ext cx="5572619" cy="3725694"/>
          </a:xfrm>
          <a:prstGeom prst="rect">
            <a:avLst/>
          </a:prstGeom>
        </p:spPr>
      </p:pic>
    </p:spTree>
    <p:extLst>
      <p:ext uri="{BB962C8B-B14F-4D97-AF65-F5344CB8AC3E}">
        <p14:creationId xmlns:p14="http://schemas.microsoft.com/office/powerpoint/2010/main" val="3019570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1513" y="0"/>
            <a:ext cx="4378470" cy="6077930"/>
          </a:xfrm>
          <a:prstGeom prst="rect">
            <a:avLst/>
          </a:prstGeom>
        </p:spPr>
      </p:pic>
      <p:sp>
        <p:nvSpPr>
          <p:cNvPr id="3" name="TextBox 2"/>
          <p:cNvSpPr txBox="1"/>
          <p:nvPr/>
        </p:nvSpPr>
        <p:spPr>
          <a:xfrm>
            <a:off x="966800" y="6077930"/>
            <a:ext cx="3787896" cy="646331"/>
          </a:xfrm>
          <a:prstGeom prst="rect">
            <a:avLst/>
          </a:prstGeom>
          <a:noFill/>
        </p:spPr>
        <p:txBody>
          <a:bodyPr wrap="none" rtlCol="0">
            <a:spAutoFit/>
          </a:bodyPr>
          <a:lstStyle/>
          <a:p>
            <a:pPr algn="ctr"/>
            <a:r>
              <a:rPr lang="en-US" dirty="0" smtClean="0"/>
              <a:t>Daniel Buren, Sculpture Painting, 1971</a:t>
            </a:r>
          </a:p>
          <a:p>
            <a:pPr algn="ctr"/>
            <a:r>
              <a:rPr lang="en-US" dirty="0" smtClean="0"/>
              <a:t>Guggenheim Museum</a:t>
            </a:r>
            <a:endParaRPr lang="en-US" dirty="0"/>
          </a:p>
        </p:txBody>
      </p:sp>
      <p:pic>
        <p:nvPicPr>
          <p:cNvPr id="4" name="Picture 3"/>
          <p:cNvPicPr>
            <a:picLocks noChangeAspect="1"/>
          </p:cNvPicPr>
          <p:nvPr/>
        </p:nvPicPr>
        <p:blipFill>
          <a:blip r:embed="rId4"/>
          <a:stretch>
            <a:fillRect/>
          </a:stretch>
        </p:blipFill>
        <p:spPr>
          <a:xfrm>
            <a:off x="7198735" y="0"/>
            <a:ext cx="3963660" cy="5939430"/>
          </a:xfrm>
          <a:prstGeom prst="rect">
            <a:avLst/>
          </a:prstGeom>
        </p:spPr>
      </p:pic>
      <p:sp>
        <p:nvSpPr>
          <p:cNvPr id="5" name="Rectangle 4"/>
          <p:cNvSpPr/>
          <p:nvPr/>
        </p:nvSpPr>
        <p:spPr>
          <a:xfrm>
            <a:off x="6607083" y="5939430"/>
            <a:ext cx="5146964" cy="923330"/>
          </a:xfrm>
          <a:prstGeom prst="rect">
            <a:avLst/>
          </a:prstGeom>
        </p:spPr>
        <p:txBody>
          <a:bodyPr wrap="square">
            <a:spAutoFit/>
          </a:bodyPr>
          <a:lstStyle/>
          <a:p>
            <a:pPr algn="ctr"/>
            <a:r>
              <a:rPr lang="en-US" dirty="0" smtClean="0"/>
              <a:t>Daniel Buren, Photo-souvenir</a:t>
            </a:r>
            <a:r>
              <a:rPr lang="en-US" dirty="0"/>
              <a:t>: Around the Corner, 2000–05, and The Rose Window, </a:t>
            </a:r>
            <a:r>
              <a:rPr lang="en-US" dirty="0" smtClean="0"/>
              <a:t>2005</a:t>
            </a:r>
          </a:p>
          <a:p>
            <a:pPr algn="ctr"/>
            <a:r>
              <a:rPr lang="en-US" dirty="0" smtClean="0"/>
              <a:t>Guggenheim Museum</a:t>
            </a:r>
            <a:endParaRPr lang="en-US" dirty="0"/>
          </a:p>
        </p:txBody>
      </p:sp>
    </p:spTree>
    <p:extLst>
      <p:ext uri="{BB962C8B-B14F-4D97-AF65-F5344CB8AC3E}">
        <p14:creationId xmlns:p14="http://schemas.microsoft.com/office/powerpoint/2010/main" val="736182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3751" y="6330461"/>
            <a:ext cx="3902094" cy="369332"/>
          </a:xfrm>
          <a:prstGeom prst="rect">
            <a:avLst/>
          </a:prstGeom>
          <a:noFill/>
        </p:spPr>
        <p:txBody>
          <a:bodyPr wrap="none" rtlCol="0">
            <a:spAutoFit/>
          </a:bodyPr>
          <a:lstStyle/>
          <a:p>
            <a:r>
              <a:rPr lang="en-US" dirty="0" smtClean="0"/>
              <a:t>Hans Haacke, Condensation Cube, 1963</a:t>
            </a:r>
            <a:endParaRPr lang="en-US" dirty="0"/>
          </a:p>
        </p:txBody>
      </p:sp>
      <p:pic>
        <p:nvPicPr>
          <p:cNvPr id="3" name="Picture 2"/>
          <p:cNvPicPr>
            <a:picLocks noChangeAspect="1"/>
          </p:cNvPicPr>
          <p:nvPr/>
        </p:nvPicPr>
        <p:blipFill>
          <a:blip r:embed="rId3"/>
          <a:stretch>
            <a:fillRect/>
          </a:stretch>
        </p:blipFill>
        <p:spPr>
          <a:xfrm>
            <a:off x="2082312" y="0"/>
            <a:ext cx="8101336" cy="6260123"/>
          </a:xfrm>
          <a:prstGeom prst="rect">
            <a:avLst/>
          </a:prstGeom>
        </p:spPr>
      </p:pic>
    </p:spTree>
    <p:extLst>
      <p:ext uri="{BB962C8B-B14F-4D97-AF65-F5344CB8AC3E}">
        <p14:creationId xmlns:p14="http://schemas.microsoft.com/office/powerpoint/2010/main" val="3834492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100638" cy="6858000"/>
          </a:xfrm>
          <a:prstGeom prst="rect">
            <a:avLst/>
          </a:prstGeom>
        </p:spPr>
      </p:pic>
      <p:pic>
        <p:nvPicPr>
          <p:cNvPr id="3" name="Picture 2"/>
          <p:cNvPicPr>
            <a:picLocks noChangeAspect="1"/>
          </p:cNvPicPr>
          <p:nvPr/>
        </p:nvPicPr>
        <p:blipFill>
          <a:blip r:embed="rId4"/>
          <a:stretch>
            <a:fillRect/>
          </a:stretch>
        </p:blipFill>
        <p:spPr>
          <a:xfrm>
            <a:off x="8545024" y="2152650"/>
            <a:ext cx="1666875" cy="2552700"/>
          </a:xfrm>
          <a:prstGeom prst="rect">
            <a:avLst/>
          </a:prstGeom>
        </p:spPr>
      </p:pic>
      <p:sp>
        <p:nvSpPr>
          <p:cNvPr id="4" name="Rectangle 3"/>
          <p:cNvSpPr/>
          <p:nvPr/>
        </p:nvSpPr>
        <p:spPr>
          <a:xfrm>
            <a:off x="5238294" y="6353853"/>
            <a:ext cx="3169073" cy="369332"/>
          </a:xfrm>
          <a:prstGeom prst="rect">
            <a:avLst/>
          </a:prstGeom>
        </p:spPr>
        <p:txBody>
          <a:bodyPr wrap="none">
            <a:spAutoFit/>
          </a:bodyPr>
          <a:lstStyle/>
          <a:p>
            <a:r>
              <a:rPr lang="en-US" dirty="0"/>
              <a:t>Hans Haacke, MoMA Poll, 1970</a:t>
            </a:r>
          </a:p>
        </p:txBody>
      </p:sp>
    </p:spTree>
    <p:extLst>
      <p:ext uri="{BB962C8B-B14F-4D97-AF65-F5344CB8AC3E}">
        <p14:creationId xmlns:p14="http://schemas.microsoft.com/office/powerpoint/2010/main" val="1247885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929" y="5835280"/>
            <a:ext cx="11468853" cy="923330"/>
          </a:xfrm>
          <a:prstGeom prst="rect">
            <a:avLst/>
          </a:prstGeom>
          <a:noFill/>
        </p:spPr>
        <p:txBody>
          <a:bodyPr wrap="square" rtlCol="0">
            <a:spAutoFit/>
          </a:bodyPr>
          <a:lstStyle/>
          <a:p>
            <a:pPr algn="ctr"/>
            <a:r>
              <a:rPr lang="en-US" dirty="0" smtClean="0"/>
              <a:t>Hans Haacke, Shapolsky et al. Manhattan Real Estate Holdings, a Real-Time Social System, as of May 1, 1971, 1971 (</a:t>
            </a:r>
            <a:r>
              <a:rPr lang="en-US" dirty="0"/>
              <a:t>partial installation view, Two Years, Whitney Museum of American Art, 2007–08). Two maps (photo-enlargements); 142 black-and-white photographs; 142 typewritten sheets; six charts, an explanatory panel, dimensions variable. Edition no. </a:t>
            </a:r>
            <a:r>
              <a:rPr lang="en-US" dirty="0" smtClean="0"/>
              <a:t>2/2</a:t>
            </a:r>
            <a:endParaRPr lang="en-US" dirty="0"/>
          </a:p>
        </p:txBody>
      </p:sp>
      <p:pic>
        <p:nvPicPr>
          <p:cNvPr id="4" name="Picture 3"/>
          <p:cNvPicPr>
            <a:picLocks noChangeAspect="1"/>
          </p:cNvPicPr>
          <p:nvPr/>
        </p:nvPicPr>
        <p:blipFill>
          <a:blip r:embed="rId3"/>
          <a:stretch>
            <a:fillRect/>
          </a:stretch>
        </p:blipFill>
        <p:spPr>
          <a:xfrm>
            <a:off x="0" y="0"/>
            <a:ext cx="7620000" cy="5715000"/>
          </a:xfrm>
          <a:prstGeom prst="rect">
            <a:avLst/>
          </a:prstGeom>
        </p:spPr>
      </p:pic>
      <p:pic>
        <p:nvPicPr>
          <p:cNvPr id="2" name="Picture 1"/>
          <p:cNvPicPr>
            <a:picLocks noChangeAspect="1"/>
          </p:cNvPicPr>
          <p:nvPr/>
        </p:nvPicPr>
        <p:blipFill>
          <a:blip r:embed="rId4"/>
          <a:stretch>
            <a:fillRect/>
          </a:stretch>
        </p:blipFill>
        <p:spPr>
          <a:xfrm>
            <a:off x="7274096" y="2146852"/>
            <a:ext cx="4917904" cy="3688428"/>
          </a:xfrm>
          <a:prstGeom prst="rect">
            <a:avLst/>
          </a:prstGeom>
        </p:spPr>
      </p:pic>
    </p:spTree>
    <p:extLst>
      <p:ext uri="{BB962C8B-B14F-4D97-AF65-F5344CB8AC3E}">
        <p14:creationId xmlns:p14="http://schemas.microsoft.com/office/powerpoint/2010/main" val="2836711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72864" y="6096000"/>
            <a:ext cx="6458178" cy="646331"/>
          </a:xfrm>
          <a:prstGeom prst="rect">
            <a:avLst/>
          </a:prstGeom>
          <a:noFill/>
        </p:spPr>
        <p:txBody>
          <a:bodyPr wrap="none" rtlCol="0">
            <a:spAutoFit/>
          </a:bodyPr>
          <a:lstStyle/>
          <a:p>
            <a:pPr algn="ctr"/>
            <a:r>
              <a:rPr lang="en-US" dirty="0" smtClean="0"/>
              <a:t>Hans Haacke, A Breed Apart, 1978</a:t>
            </a:r>
          </a:p>
          <a:p>
            <a:pPr algn="ctr"/>
            <a:r>
              <a:rPr lang="en-US" dirty="0"/>
              <a:t>7 photographs, black and white and </a:t>
            </a:r>
            <a:r>
              <a:rPr lang="en-US" dirty="0" smtClean="0"/>
              <a:t>color, </a:t>
            </a:r>
            <a:r>
              <a:rPr lang="en-US" dirty="0"/>
              <a:t>on paper on hardboard</a:t>
            </a:r>
          </a:p>
        </p:txBody>
      </p:sp>
      <p:pic>
        <p:nvPicPr>
          <p:cNvPr id="4" name="Picture 3"/>
          <p:cNvPicPr>
            <a:picLocks noChangeAspect="1"/>
          </p:cNvPicPr>
          <p:nvPr/>
        </p:nvPicPr>
        <p:blipFill>
          <a:blip r:embed="rId3"/>
          <a:stretch>
            <a:fillRect/>
          </a:stretch>
        </p:blipFill>
        <p:spPr>
          <a:xfrm>
            <a:off x="2058499" y="0"/>
            <a:ext cx="7934325" cy="6038850"/>
          </a:xfrm>
          <a:prstGeom prst="rect">
            <a:avLst/>
          </a:prstGeom>
        </p:spPr>
      </p:pic>
    </p:spTree>
    <p:extLst>
      <p:ext uri="{BB962C8B-B14F-4D97-AF65-F5344CB8AC3E}">
        <p14:creationId xmlns:p14="http://schemas.microsoft.com/office/powerpoint/2010/main" val="2841852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77716" y="0"/>
            <a:ext cx="7784432" cy="6046836"/>
          </a:xfrm>
          <a:prstGeom prst="rect">
            <a:avLst/>
          </a:prstGeom>
        </p:spPr>
      </p:pic>
      <p:sp>
        <p:nvSpPr>
          <p:cNvPr id="3" name="TextBox 2"/>
          <p:cNvSpPr txBox="1"/>
          <p:nvPr/>
        </p:nvSpPr>
        <p:spPr>
          <a:xfrm>
            <a:off x="3391987" y="6224337"/>
            <a:ext cx="5355890" cy="369332"/>
          </a:xfrm>
          <a:prstGeom prst="rect">
            <a:avLst/>
          </a:prstGeom>
          <a:noFill/>
        </p:spPr>
        <p:txBody>
          <a:bodyPr wrap="none" rtlCol="0">
            <a:spAutoFit/>
          </a:bodyPr>
          <a:lstStyle/>
          <a:p>
            <a:r>
              <a:rPr lang="en-US" dirty="0" smtClean="0"/>
              <a:t>Andrea Fraser, Museum Highlights: A Gallery Talk, 1989</a:t>
            </a:r>
            <a:endParaRPr lang="en-US" dirty="0"/>
          </a:p>
        </p:txBody>
      </p:sp>
    </p:spTree>
    <p:extLst>
      <p:ext uri="{BB962C8B-B14F-4D97-AF65-F5344CB8AC3E}">
        <p14:creationId xmlns:p14="http://schemas.microsoft.com/office/powerpoint/2010/main" val="1956467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497053" cy="4872790"/>
          </a:xfrm>
          <a:prstGeom prst="rect">
            <a:avLst/>
          </a:prstGeom>
        </p:spPr>
      </p:pic>
      <p:sp>
        <p:nvSpPr>
          <p:cNvPr id="4" name="Rectangle 3"/>
          <p:cNvSpPr/>
          <p:nvPr/>
        </p:nvSpPr>
        <p:spPr>
          <a:xfrm>
            <a:off x="1632346" y="4872790"/>
            <a:ext cx="3232360" cy="369332"/>
          </a:xfrm>
          <a:prstGeom prst="rect">
            <a:avLst/>
          </a:prstGeom>
        </p:spPr>
        <p:txBody>
          <a:bodyPr wrap="none">
            <a:spAutoFit/>
          </a:bodyPr>
          <a:lstStyle/>
          <a:p>
            <a:r>
              <a:rPr lang="it-IT" dirty="0"/>
              <a:t>Adrian Piper, "Catalysis III," 1970</a:t>
            </a:r>
            <a:endParaRPr lang="en-US" dirty="0"/>
          </a:p>
        </p:txBody>
      </p:sp>
      <p:pic>
        <p:nvPicPr>
          <p:cNvPr id="5" name="Picture 4"/>
          <p:cNvPicPr>
            <a:picLocks noChangeAspect="1"/>
          </p:cNvPicPr>
          <p:nvPr/>
        </p:nvPicPr>
        <p:blipFill>
          <a:blip r:embed="rId4"/>
          <a:stretch>
            <a:fillRect/>
          </a:stretch>
        </p:blipFill>
        <p:spPr>
          <a:xfrm>
            <a:off x="7069015" y="541991"/>
            <a:ext cx="5122985" cy="6316009"/>
          </a:xfrm>
          <a:prstGeom prst="rect">
            <a:avLst/>
          </a:prstGeom>
        </p:spPr>
      </p:pic>
    </p:spTree>
    <p:extLst>
      <p:ext uri="{BB962C8B-B14F-4D97-AF65-F5344CB8AC3E}">
        <p14:creationId xmlns:p14="http://schemas.microsoft.com/office/powerpoint/2010/main" val="2726577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7460" y="0"/>
            <a:ext cx="5598367" cy="6858000"/>
          </a:xfrm>
          <a:prstGeom prst="rect">
            <a:avLst/>
          </a:prstGeom>
        </p:spPr>
      </p:pic>
      <p:sp>
        <p:nvSpPr>
          <p:cNvPr id="3" name="TextBox 2"/>
          <p:cNvSpPr txBox="1"/>
          <p:nvPr/>
        </p:nvSpPr>
        <p:spPr>
          <a:xfrm>
            <a:off x="7445827" y="6064899"/>
            <a:ext cx="4217886" cy="646331"/>
          </a:xfrm>
          <a:prstGeom prst="rect">
            <a:avLst/>
          </a:prstGeom>
          <a:noFill/>
        </p:spPr>
        <p:txBody>
          <a:bodyPr wrap="none" rtlCol="0">
            <a:spAutoFit/>
          </a:bodyPr>
          <a:lstStyle/>
          <a:p>
            <a:r>
              <a:rPr lang="en-US" dirty="0" smtClean="0"/>
              <a:t>Adrian Piper, Self-Portrait Exaggerating My </a:t>
            </a:r>
          </a:p>
          <a:p>
            <a:r>
              <a:rPr lang="en-US" dirty="0" smtClean="0"/>
              <a:t>Negroid Features, 1981</a:t>
            </a:r>
            <a:endParaRPr lang="en-US" dirty="0"/>
          </a:p>
        </p:txBody>
      </p:sp>
    </p:spTree>
    <p:extLst>
      <p:ext uri="{BB962C8B-B14F-4D97-AF65-F5344CB8AC3E}">
        <p14:creationId xmlns:p14="http://schemas.microsoft.com/office/powerpoint/2010/main" val="2036601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6325" y="552450"/>
            <a:ext cx="10039350" cy="5753100"/>
          </a:xfrm>
          <a:prstGeom prst="rect">
            <a:avLst/>
          </a:prstGeom>
        </p:spPr>
      </p:pic>
      <p:sp>
        <p:nvSpPr>
          <p:cNvPr id="3" name="Rectangle 2"/>
          <p:cNvSpPr/>
          <p:nvPr/>
        </p:nvSpPr>
        <p:spPr>
          <a:xfrm>
            <a:off x="4049863" y="6305550"/>
            <a:ext cx="4092274" cy="369332"/>
          </a:xfrm>
          <a:prstGeom prst="rect">
            <a:avLst/>
          </a:prstGeom>
        </p:spPr>
        <p:txBody>
          <a:bodyPr wrap="none">
            <a:spAutoFit/>
          </a:bodyPr>
          <a:lstStyle/>
          <a:p>
            <a:r>
              <a:rPr lang="en-US" dirty="0" smtClean="0"/>
              <a:t>Adrian </a:t>
            </a:r>
            <a:r>
              <a:rPr lang="en-US" dirty="0"/>
              <a:t>Piper, "My Calling (Card) #1," 1989</a:t>
            </a:r>
          </a:p>
        </p:txBody>
      </p:sp>
    </p:spTree>
    <p:extLst>
      <p:ext uri="{BB962C8B-B14F-4D97-AF65-F5344CB8AC3E}">
        <p14:creationId xmlns:p14="http://schemas.microsoft.com/office/powerpoint/2010/main" val="841426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26534"/>
            <a:ext cx="6778626" cy="5164667"/>
          </a:xfrm>
          <a:prstGeom prst="rect">
            <a:avLst/>
          </a:prstGeom>
        </p:spPr>
      </p:pic>
      <p:sp>
        <p:nvSpPr>
          <p:cNvPr id="3" name="TextBox 2"/>
          <p:cNvSpPr txBox="1"/>
          <p:nvPr/>
        </p:nvSpPr>
        <p:spPr>
          <a:xfrm>
            <a:off x="-50799" y="5774269"/>
            <a:ext cx="6739467" cy="646331"/>
          </a:xfrm>
          <a:prstGeom prst="rect">
            <a:avLst/>
          </a:prstGeom>
          <a:noFill/>
        </p:spPr>
        <p:txBody>
          <a:bodyPr wrap="square" rtlCol="0">
            <a:spAutoFit/>
          </a:bodyPr>
          <a:lstStyle/>
          <a:p>
            <a:pPr algn="ctr"/>
            <a:r>
              <a:rPr lang="en-US" dirty="0" smtClean="0"/>
              <a:t>George Brecht’s Drip Music, performed by George Maciunas, Amsterdam, 1963</a:t>
            </a:r>
            <a:endParaRPr lang="en-US" dirty="0"/>
          </a:p>
        </p:txBody>
      </p:sp>
      <p:pic>
        <p:nvPicPr>
          <p:cNvPr id="4" name="Picture 3"/>
          <p:cNvPicPr>
            <a:picLocks noChangeAspect="1"/>
          </p:cNvPicPr>
          <p:nvPr/>
        </p:nvPicPr>
        <p:blipFill>
          <a:blip r:embed="rId4"/>
          <a:stretch>
            <a:fillRect/>
          </a:stretch>
        </p:blipFill>
        <p:spPr>
          <a:xfrm>
            <a:off x="6739467" y="609600"/>
            <a:ext cx="5575300" cy="3390900"/>
          </a:xfrm>
          <a:prstGeom prst="rect">
            <a:avLst/>
          </a:prstGeom>
        </p:spPr>
      </p:pic>
    </p:spTree>
    <p:extLst>
      <p:ext uri="{BB962C8B-B14F-4D97-AF65-F5344CB8AC3E}">
        <p14:creationId xmlns:p14="http://schemas.microsoft.com/office/powerpoint/2010/main" val="1641545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5850" y="561975"/>
            <a:ext cx="10020300" cy="5734050"/>
          </a:xfrm>
          <a:prstGeom prst="rect">
            <a:avLst/>
          </a:prstGeom>
        </p:spPr>
      </p:pic>
    </p:spTree>
    <p:extLst>
      <p:ext uri="{BB962C8B-B14F-4D97-AF65-F5344CB8AC3E}">
        <p14:creationId xmlns:p14="http://schemas.microsoft.com/office/powerpoint/2010/main" val="561608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696" y="0"/>
            <a:ext cx="5232460" cy="6858000"/>
          </a:xfrm>
          <a:prstGeom prst="rect">
            <a:avLst/>
          </a:prstGeom>
        </p:spPr>
      </p:pic>
      <p:sp>
        <p:nvSpPr>
          <p:cNvPr id="3" name="Rectangle 2"/>
          <p:cNvSpPr/>
          <p:nvPr/>
        </p:nvSpPr>
        <p:spPr>
          <a:xfrm>
            <a:off x="7011156" y="6087649"/>
            <a:ext cx="4822520" cy="646331"/>
          </a:xfrm>
          <a:prstGeom prst="rect">
            <a:avLst/>
          </a:prstGeom>
        </p:spPr>
        <p:txBody>
          <a:bodyPr wrap="square">
            <a:spAutoFit/>
          </a:bodyPr>
          <a:lstStyle/>
          <a:p>
            <a:r>
              <a:rPr lang="en-US" dirty="0"/>
              <a:t>Adrian Piper, Thwarted Projects, Dashed Hopes, A Moment of </a:t>
            </a:r>
            <a:r>
              <a:rPr lang="en-US" dirty="0" smtClean="0"/>
              <a:t>Embarrassment, 2012</a:t>
            </a:r>
            <a:endParaRPr lang="en-US" dirty="0"/>
          </a:p>
        </p:txBody>
      </p:sp>
    </p:spTree>
    <p:extLst>
      <p:ext uri="{BB962C8B-B14F-4D97-AF65-F5344CB8AC3E}">
        <p14:creationId xmlns:p14="http://schemas.microsoft.com/office/powerpoint/2010/main" val="239429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7461" y="0"/>
            <a:ext cx="8419196" cy="6079958"/>
          </a:xfrm>
          <a:prstGeom prst="rect">
            <a:avLst/>
          </a:prstGeom>
        </p:spPr>
      </p:pic>
      <p:sp>
        <p:nvSpPr>
          <p:cNvPr id="3" name="TextBox 2"/>
          <p:cNvSpPr txBox="1"/>
          <p:nvPr/>
        </p:nvSpPr>
        <p:spPr>
          <a:xfrm>
            <a:off x="4220307" y="6079958"/>
            <a:ext cx="4207389" cy="646331"/>
          </a:xfrm>
          <a:prstGeom prst="rect">
            <a:avLst/>
          </a:prstGeom>
          <a:noFill/>
        </p:spPr>
        <p:txBody>
          <a:bodyPr wrap="square" rtlCol="0">
            <a:spAutoFit/>
          </a:bodyPr>
          <a:lstStyle/>
          <a:p>
            <a:pPr algn="ctr"/>
            <a:r>
              <a:rPr lang="en-US" dirty="0" smtClean="0"/>
              <a:t>Fred Wilson, Mining the </a:t>
            </a:r>
            <a:r>
              <a:rPr lang="en-US" dirty="0" smtClean="0"/>
              <a:t>Museum, 1992</a:t>
            </a:r>
          </a:p>
          <a:p>
            <a:pPr algn="ctr"/>
            <a:r>
              <a:rPr lang="en-US" dirty="0" smtClean="0"/>
              <a:t>Metalwork </a:t>
            </a:r>
            <a:r>
              <a:rPr lang="en-US" dirty="0" smtClean="0"/>
              <a:t>1793-1880</a:t>
            </a:r>
            <a:endParaRPr lang="en-US" dirty="0"/>
          </a:p>
        </p:txBody>
      </p:sp>
    </p:spTree>
    <p:extLst>
      <p:ext uri="{BB962C8B-B14F-4D97-AF65-F5344CB8AC3E}">
        <p14:creationId xmlns:p14="http://schemas.microsoft.com/office/powerpoint/2010/main" val="23251792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02355" y="0"/>
            <a:ext cx="9328531" cy="6273437"/>
          </a:xfrm>
          <a:prstGeom prst="rect">
            <a:avLst/>
          </a:prstGeom>
        </p:spPr>
      </p:pic>
      <p:sp>
        <p:nvSpPr>
          <p:cNvPr id="4" name="Rectangle 3"/>
          <p:cNvSpPr/>
          <p:nvPr/>
        </p:nvSpPr>
        <p:spPr>
          <a:xfrm>
            <a:off x="4722300" y="6364877"/>
            <a:ext cx="3077894" cy="369332"/>
          </a:xfrm>
          <a:prstGeom prst="rect">
            <a:avLst/>
          </a:prstGeom>
        </p:spPr>
        <p:txBody>
          <a:bodyPr wrap="none">
            <a:spAutoFit/>
          </a:bodyPr>
          <a:lstStyle/>
          <a:p>
            <a:r>
              <a:rPr lang="en-US" dirty="0" smtClean="0"/>
              <a:t>Fred Wilson, Mine/Yours</a:t>
            </a:r>
            <a:r>
              <a:rPr lang="en-US" dirty="0"/>
              <a:t>, 1995</a:t>
            </a:r>
          </a:p>
        </p:txBody>
      </p:sp>
    </p:spTree>
    <p:extLst>
      <p:ext uri="{BB962C8B-B14F-4D97-AF65-F5344CB8AC3E}">
        <p14:creationId xmlns:p14="http://schemas.microsoft.com/office/powerpoint/2010/main" val="463710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79513"/>
            <a:ext cx="7564855" cy="5178487"/>
          </a:xfrm>
          <a:prstGeom prst="rect">
            <a:avLst/>
          </a:prstGeom>
        </p:spPr>
      </p:pic>
      <p:pic>
        <p:nvPicPr>
          <p:cNvPr id="3" name="Picture 2"/>
          <p:cNvPicPr>
            <a:picLocks noChangeAspect="1"/>
          </p:cNvPicPr>
          <p:nvPr/>
        </p:nvPicPr>
        <p:blipFill>
          <a:blip r:embed="rId4"/>
          <a:stretch>
            <a:fillRect/>
          </a:stretch>
        </p:blipFill>
        <p:spPr>
          <a:xfrm>
            <a:off x="7429500" y="0"/>
            <a:ext cx="4762500" cy="4457700"/>
          </a:xfrm>
          <a:prstGeom prst="rect">
            <a:avLst/>
          </a:prstGeom>
        </p:spPr>
      </p:pic>
      <p:sp>
        <p:nvSpPr>
          <p:cNvPr id="4" name="TextBox 3"/>
          <p:cNvSpPr txBox="1"/>
          <p:nvPr/>
        </p:nvSpPr>
        <p:spPr>
          <a:xfrm>
            <a:off x="7564855" y="5807242"/>
            <a:ext cx="3637278" cy="923330"/>
          </a:xfrm>
          <a:prstGeom prst="rect">
            <a:avLst/>
          </a:prstGeom>
          <a:noFill/>
        </p:spPr>
        <p:txBody>
          <a:bodyPr wrap="none" rtlCol="0">
            <a:spAutoFit/>
          </a:bodyPr>
          <a:lstStyle/>
          <a:p>
            <a:r>
              <a:rPr lang="en-US" dirty="0" smtClean="0"/>
              <a:t>Judy Chicago, The Dinner Party, 1979</a:t>
            </a:r>
          </a:p>
          <a:p>
            <a:r>
              <a:rPr lang="en-US" dirty="0" smtClean="0"/>
              <a:t>Mixed media</a:t>
            </a:r>
          </a:p>
          <a:p>
            <a:r>
              <a:rPr lang="en-US" dirty="0" smtClean="0"/>
              <a:t>Collection Brooklyn Museum of Art</a:t>
            </a:r>
            <a:endParaRPr lang="en-US" dirty="0"/>
          </a:p>
        </p:txBody>
      </p:sp>
    </p:spTree>
    <p:extLst>
      <p:ext uri="{BB962C8B-B14F-4D97-AF65-F5344CB8AC3E}">
        <p14:creationId xmlns:p14="http://schemas.microsoft.com/office/powerpoint/2010/main" val="360689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0"/>
            <a:ext cx="8398933" cy="6143138"/>
          </a:xfrm>
          <a:prstGeom prst="rect">
            <a:avLst/>
          </a:prstGeom>
        </p:spPr>
      </p:pic>
      <p:sp>
        <p:nvSpPr>
          <p:cNvPr id="5" name="Rectangle 4"/>
          <p:cNvSpPr/>
          <p:nvPr/>
        </p:nvSpPr>
        <p:spPr>
          <a:xfrm>
            <a:off x="3081866" y="6127004"/>
            <a:ext cx="6096000" cy="646331"/>
          </a:xfrm>
          <a:prstGeom prst="rect">
            <a:avLst/>
          </a:prstGeom>
        </p:spPr>
        <p:txBody>
          <a:bodyPr>
            <a:spAutoFit/>
          </a:bodyPr>
          <a:lstStyle/>
          <a:p>
            <a:pPr algn="ctr"/>
            <a:r>
              <a:rPr lang="en-US" dirty="0"/>
              <a:t>George </a:t>
            </a:r>
            <a:r>
              <a:rPr lang="en-US" dirty="0" smtClean="0"/>
              <a:t>Maciunas, </a:t>
            </a:r>
            <a:r>
              <a:rPr lang="en-US" dirty="0" err="1"/>
              <a:t>Homenaje</a:t>
            </a:r>
            <a:r>
              <a:rPr lang="en-US" dirty="0"/>
              <a:t> a Adriano </a:t>
            </a:r>
            <a:r>
              <a:rPr lang="en-US" dirty="0" smtClean="0"/>
              <a:t>Olivetti, </a:t>
            </a:r>
            <a:r>
              <a:rPr lang="en-US" dirty="0" err="1"/>
              <a:t>Concierto</a:t>
            </a:r>
            <a:r>
              <a:rPr lang="en-US" dirty="0"/>
              <a:t>, Academia de Arte de Düsseldorf, 1963</a:t>
            </a:r>
          </a:p>
        </p:txBody>
      </p:sp>
    </p:spTree>
    <p:extLst>
      <p:ext uri="{BB962C8B-B14F-4D97-AF65-F5344CB8AC3E}">
        <p14:creationId xmlns:p14="http://schemas.microsoft.com/office/powerpoint/2010/main" val="424426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6932"/>
            <a:ext cx="6092618" cy="4576233"/>
          </a:xfrm>
          <a:prstGeom prst="rect">
            <a:avLst/>
          </a:prstGeom>
        </p:spPr>
      </p:pic>
      <p:sp>
        <p:nvSpPr>
          <p:cNvPr id="3" name="TextBox 2"/>
          <p:cNvSpPr txBox="1"/>
          <p:nvPr/>
        </p:nvSpPr>
        <p:spPr>
          <a:xfrm>
            <a:off x="897467" y="5858933"/>
            <a:ext cx="4112762" cy="646331"/>
          </a:xfrm>
          <a:prstGeom prst="rect">
            <a:avLst/>
          </a:prstGeom>
          <a:noFill/>
        </p:spPr>
        <p:txBody>
          <a:bodyPr wrap="none" rtlCol="0">
            <a:spAutoFit/>
          </a:bodyPr>
          <a:lstStyle/>
          <a:p>
            <a:pPr algn="ctr"/>
            <a:r>
              <a:rPr lang="en-US" dirty="0" smtClean="0"/>
              <a:t>Flux Year Box 2, c. 1967</a:t>
            </a:r>
          </a:p>
          <a:p>
            <a:pPr algn="ctr"/>
            <a:r>
              <a:rPr lang="en-US" dirty="0" smtClean="0"/>
              <a:t>Edited and produced by George Maciunas</a:t>
            </a:r>
            <a:endParaRPr lang="en-US" dirty="0"/>
          </a:p>
        </p:txBody>
      </p:sp>
      <p:pic>
        <p:nvPicPr>
          <p:cNvPr id="4" name="Picture 3"/>
          <p:cNvPicPr>
            <a:picLocks noChangeAspect="1"/>
          </p:cNvPicPr>
          <p:nvPr/>
        </p:nvPicPr>
        <p:blipFill>
          <a:blip r:embed="rId4"/>
          <a:stretch>
            <a:fillRect/>
          </a:stretch>
        </p:blipFill>
        <p:spPr>
          <a:xfrm>
            <a:off x="6264127" y="1693332"/>
            <a:ext cx="5927873" cy="4161367"/>
          </a:xfrm>
          <a:prstGeom prst="rect">
            <a:avLst/>
          </a:prstGeom>
        </p:spPr>
      </p:pic>
      <p:sp>
        <p:nvSpPr>
          <p:cNvPr id="5" name="TextBox 4"/>
          <p:cNvSpPr txBox="1"/>
          <p:nvPr/>
        </p:nvSpPr>
        <p:spPr>
          <a:xfrm>
            <a:off x="6299200" y="5858933"/>
            <a:ext cx="5892800" cy="646331"/>
          </a:xfrm>
          <a:prstGeom prst="rect">
            <a:avLst/>
          </a:prstGeom>
          <a:noFill/>
        </p:spPr>
        <p:txBody>
          <a:bodyPr wrap="square" rtlCol="0">
            <a:spAutoFit/>
          </a:bodyPr>
          <a:lstStyle/>
          <a:p>
            <a:pPr algn="ctr"/>
            <a:r>
              <a:rPr lang="en-US" dirty="0" smtClean="0"/>
              <a:t>George Maciunas, Your Name Spelled with Objects: Alison Knowles, 1972</a:t>
            </a:r>
            <a:endParaRPr lang="en-US" dirty="0"/>
          </a:p>
        </p:txBody>
      </p:sp>
    </p:spTree>
    <p:extLst>
      <p:ext uri="{BB962C8B-B14F-4D97-AF65-F5344CB8AC3E}">
        <p14:creationId xmlns:p14="http://schemas.microsoft.com/office/powerpoint/2010/main" val="209813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874" y="0"/>
            <a:ext cx="4703415" cy="6438900"/>
          </a:xfrm>
          <a:prstGeom prst="rect">
            <a:avLst/>
          </a:prstGeom>
        </p:spPr>
      </p:pic>
      <p:sp>
        <p:nvSpPr>
          <p:cNvPr id="3" name="TextBox 2"/>
          <p:cNvSpPr txBox="1"/>
          <p:nvPr/>
        </p:nvSpPr>
        <p:spPr>
          <a:xfrm>
            <a:off x="182759" y="6438900"/>
            <a:ext cx="4610108" cy="369332"/>
          </a:xfrm>
          <a:prstGeom prst="rect">
            <a:avLst/>
          </a:prstGeom>
          <a:noFill/>
        </p:spPr>
        <p:txBody>
          <a:bodyPr wrap="none" rtlCol="0">
            <a:spAutoFit/>
          </a:bodyPr>
          <a:lstStyle/>
          <a:p>
            <a:r>
              <a:rPr lang="en-US" dirty="0" smtClean="0"/>
              <a:t>Nam June Paik, Zen for Head, Wiesbaden, 1962</a:t>
            </a:r>
            <a:endParaRPr lang="en-US" dirty="0"/>
          </a:p>
        </p:txBody>
      </p:sp>
      <p:pic>
        <p:nvPicPr>
          <p:cNvPr id="4" name="Picture 3"/>
          <p:cNvPicPr>
            <a:picLocks noChangeAspect="1"/>
          </p:cNvPicPr>
          <p:nvPr/>
        </p:nvPicPr>
        <p:blipFill>
          <a:blip r:embed="rId4"/>
          <a:stretch>
            <a:fillRect/>
          </a:stretch>
        </p:blipFill>
        <p:spPr>
          <a:xfrm>
            <a:off x="5734050" y="762000"/>
            <a:ext cx="6315075" cy="5052060"/>
          </a:xfrm>
          <a:prstGeom prst="rect">
            <a:avLst/>
          </a:prstGeom>
        </p:spPr>
      </p:pic>
      <p:sp>
        <p:nvSpPr>
          <p:cNvPr id="5" name="TextBox 4"/>
          <p:cNvSpPr txBox="1"/>
          <p:nvPr/>
        </p:nvSpPr>
        <p:spPr>
          <a:xfrm>
            <a:off x="7386281" y="5844784"/>
            <a:ext cx="3275127" cy="369332"/>
          </a:xfrm>
          <a:prstGeom prst="rect">
            <a:avLst/>
          </a:prstGeom>
          <a:noFill/>
        </p:spPr>
        <p:txBody>
          <a:bodyPr wrap="none" rtlCol="0">
            <a:spAutoFit/>
          </a:bodyPr>
          <a:lstStyle/>
          <a:p>
            <a:r>
              <a:rPr lang="en-US" dirty="0" smtClean="0"/>
              <a:t>Nam June Paik, TV-Buddha, 1974</a:t>
            </a:r>
            <a:endParaRPr lang="en-US" dirty="0"/>
          </a:p>
        </p:txBody>
      </p:sp>
    </p:spTree>
    <p:extLst>
      <p:ext uri="{BB962C8B-B14F-4D97-AF65-F5344CB8AC3E}">
        <p14:creationId xmlns:p14="http://schemas.microsoft.com/office/powerpoint/2010/main" val="3004373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0830" y="6084690"/>
            <a:ext cx="2628925" cy="369332"/>
          </a:xfrm>
          <a:prstGeom prst="rect">
            <a:avLst/>
          </a:prstGeom>
          <a:noFill/>
        </p:spPr>
        <p:txBody>
          <a:bodyPr wrap="none" rtlCol="0">
            <a:spAutoFit/>
          </a:bodyPr>
          <a:lstStyle/>
          <a:p>
            <a:r>
              <a:rPr lang="en-US" dirty="0" smtClean="0"/>
              <a:t>Yoko Ono, Cut Piece, 1964</a:t>
            </a:r>
            <a:endParaRPr lang="en-US" dirty="0"/>
          </a:p>
        </p:txBody>
      </p:sp>
      <p:pic>
        <p:nvPicPr>
          <p:cNvPr id="4" name="Picture 3"/>
          <p:cNvPicPr>
            <a:picLocks noChangeAspect="1"/>
          </p:cNvPicPr>
          <p:nvPr/>
        </p:nvPicPr>
        <p:blipFill>
          <a:blip r:embed="rId3"/>
          <a:stretch>
            <a:fillRect/>
          </a:stretch>
        </p:blipFill>
        <p:spPr>
          <a:xfrm>
            <a:off x="6475418" y="753098"/>
            <a:ext cx="5716581" cy="5266701"/>
          </a:xfrm>
          <a:prstGeom prst="rect">
            <a:avLst/>
          </a:prstGeom>
        </p:spPr>
      </p:pic>
      <p:pic>
        <p:nvPicPr>
          <p:cNvPr id="5" name="Picture 4"/>
          <p:cNvPicPr>
            <a:picLocks noChangeAspect="1"/>
          </p:cNvPicPr>
          <p:nvPr/>
        </p:nvPicPr>
        <p:blipFill>
          <a:blip r:embed="rId4"/>
          <a:stretch>
            <a:fillRect/>
          </a:stretch>
        </p:blipFill>
        <p:spPr>
          <a:xfrm>
            <a:off x="0" y="0"/>
            <a:ext cx="3642423" cy="3687953"/>
          </a:xfrm>
          <a:prstGeom prst="rect">
            <a:avLst/>
          </a:prstGeom>
        </p:spPr>
      </p:pic>
      <p:pic>
        <p:nvPicPr>
          <p:cNvPr id="2" name="Picture 1"/>
          <p:cNvPicPr>
            <a:picLocks noChangeAspect="1"/>
          </p:cNvPicPr>
          <p:nvPr/>
        </p:nvPicPr>
        <p:blipFill>
          <a:blip r:embed="rId5"/>
          <a:stretch>
            <a:fillRect/>
          </a:stretch>
        </p:blipFill>
        <p:spPr>
          <a:xfrm>
            <a:off x="2763224" y="3328044"/>
            <a:ext cx="3589007" cy="2691755"/>
          </a:xfrm>
          <a:prstGeom prst="rect">
            <a:avLst/>
          </a:prstGeom>
        </p:spPr>
      </p:pic>
      <p:sp>
        <p:nvSpPr>
          <p:cNvPr id="6" name="TextBox 5"/>
          <p:cNvSpPr txBox="1"/>
          <p:nvPr/>
        </p:nvSpPr>
        <p:spPr>
          <a:xfrm>
            <a:off x="3614505" y="55825"/>
            <a:ext cx="2923998" cy="646331"/>
          </a:xfrm>
          <a:prstGeom prst="rect">
            <a:avLst/>
          </a:prstGeom>
          <a:noFill/>
        </p:spPr>
        <p:txBody>
          <a:bodyPr wrap="none" rtlCol="0">
            <a:spAutoFit/>
          </a:bodyPr>
          <a:lstStyle/>
          <a:p>
            <a:r>
              <a:rPr lang="en-US" dirty="0" smtClean="0"/>
              <a:t>Yoko Ono, Secret Piece, 1953</a:t>
            </a:r>
          </a:p>
          <a:p>
            <a:r>
              <a:rPr lang="en-US" dirty="0" smtClean="0"/>
              <a:t>First published in Grapefruit</a:t>
            </a:r>
            <a:endParaRPr lang="en-US" dirty="0"/>
          </a:p>
        </p:txBody>
      </p:sp>
    </p:spTree>
    <p:extLst>
      <p:ext uri="{BB962C8B-B14F-4D97-AF65-F5344CB8AC3E}">
        <p14:creationId xmlns:p14="http://schemas.microsoft.com/office/powerpoint/2010/main" val="1563670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5406671" cy="3600843"/>
          </a:xfrm>
          <a:prstGeom prst="rect">
            <a:avLst/>
          </a:prstGeom>
        </p:spPr>
      </p:pic>
      <p:pic>
        <p:nvPicPr>
          <p:cNvPr id="3" name="Picture 2"/>
          <p:cNvPicPr>
            <a:picLocks noChangeAspect="1"/>
          </p:cNvPicPr>
          <p:nvPr/>
        </p:nvPicPr>
        <p:blipFill>
          <a:blip r:embed="rId4"/>
          <a:stretch>
            <a:fillRect/>
          </a:stretch>
        </p:blipFill>
        <p:spPr>
          <a:xfrm>
            <a:off x="5610169" y="2461337"/>
            <a:ext cx="6581831" cy="4396663"/>
          </a:xfrm>
          <a:prstGeom prst="rect">
            <a:avLst/>
          </a:prstGeom>
        </p:spPr>
      </p:pic>
    </p:spTree>
    <p:extLst>
      <p:ext uri="{BB962C8B-B14F-4D97-AF65-F5344CB8AC3E}">
        <p14:creationId xmlns:p14="http://schemas.microsoft.com/office/powerpoint/2010/main" val="2711673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7012</Words>
  <Application>Microsoft Office PowerPoint</Application>
  <PresentationFormat>Widescreen</PresentationFormat>
  <Paragraphs>1113</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Office Theme</vt:lpstr>
      <vt:lpstr>Fluxus Performance Art Institutional Critique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Fluxus Performance Art Institutional Critique</dc:title>
  <dc:creator>Erin Starr-White</dc:creator>
  <cp:lastModifiedBy>Erin Starr-White</cp:lastModifiedBy>
  <cp:revision>98</cp:revision>
  <dcterms:created xsi:type="dcterms:W3CDTF">2014-11-11T16:21:43Z</dcterms:created>
  <dcterms:modified xsi:type="dcterms:W3CDTF">2014-12-02T19:48:14Z</dcterms:modified>
</cp:coreProperties>
</file>