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48911" autoAdjust="0"/>
  </p:normalViewPr>
  <p:slideViewPr>
    <p:cSldViewPr snapToGrid="0">
      <p:cViewPr varScale="1">
        <p:scale>
          <a:sx n="45" d="100"/>
          <a:sy n="45" d="100"/>
        </p:scale>
        <p:origin x="180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1575C-EEFC-422B-9856-3ABE5CFF6C2B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0D5E-6C4A-4396-B4B6-B04A8937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5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All information here</a:t>
            </a:r>
            <a:r>
              <a:rPr lang="en-US" baseline="0" dirty="0" smtClean="0"/>
              <a:t> is culled from the following, which you have been emailed and have read: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Modern Docent Handbook (2015 version)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Public Speaking handouts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Tour</a:t>
            </a:r>
            <a:r>
              <a:rPr lang="en-US" baseline="0" dirty="0" smtClean="0"/>
              <a:t> Policy for Exhibitions with Mature Content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You have all of these in</a:t>
            </a:r>
            <a:r>
              <a:rPr lang="en-US" baseline="0" dirty="0" smtClean="0"/>
              <a:t> your packet, as well as: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Building Fact</a:t>
            </a:r>
            <a:r>
              <a:rPr lang="en-US" baseline="0" dirty="0" smtClean="0"/>
              <a:t> Sheet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We will also go over your concerns and I will answer any remaining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50D5E-6C4A-4396-B4B6-B04A893753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91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Michael will step in </a:t>
            </a:r>
            <a:r>
              <a:rPr lang="en-US" b="1" dirty="0" smtClean="0"/>
              <a:t>here</a:t>
            </a:r>
            <a:r>
              <a:rPr lang="en-US" b="1" baseline="0" dirty="0" smtClean="0"/>
              <a:t> to cov.er types of tours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50D5E-6C4A-4396-B4B6-B04A893753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4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Erin pick back up here.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50D5E-6C4A-4396-B4B6-B04A893753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08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50D5E-6C4A-4396-B4B6-B04A893753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57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50D5E-6C4A-4396-B4B6-B04A893753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74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50D5E-6C4A-4396-B4B6-B04A893753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97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9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9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7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7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6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7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3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3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9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2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8EF9-CF21-4B01-A5C2-E5E07D4F73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6868-5611-45A6-98BA-8460A9FD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9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Touring Techniques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545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157" y="701457"/>
            <a:ext cx="907851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What do I wear?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Comfortable shoes, as you will be standing on a hard surface for an extended period of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Look professional (business casual) and be comfortable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flip-flops or tennis shoes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jeans or shorts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 sunglasses on the head or hanging from the shirt neck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88098" y="137786"/>
            <a:ext cx="3608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Answers to Your Questions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8098" y="2465272"/>
            <a:ext cx="1168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if there are behavioral issues with a school group?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Remember that you are a tour leader, not a teacher or chaperone.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a few children are not paying attention, quickly let it go. You have the attention of the majority and that is what matters.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Refrain from trying to win over children who are obviously not interested in being here – this is a larger issue than can be properly addressed on an hour-long tour.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Your role is to lead a tour, thus it is important that you not sacrifice the experience for all due to the unruly behavior of the few.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Often, the teacher will see the behavior and address the child(</a:t>
            </a:r>
            <a:r>
              <a:rPr lang="en-US" dirty="0" err="1" smtClean="0"/>
              <a:t>ren</a:t>
            </a:r>
            <a:r>
              <a:rPr lang="en-US" dirty="0" smtClean="0"/>
              <a:t>) responsible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this does not occur, you are free to say something directly to the child(</a:t>
            </a:r>
            <a:r>
              <a:rPr lang="en-US" dirty="0" err="1" smtClean="0"/>
              <a:t>ren</a:t>
            </a:r>
            <a:r>
              <a:rPr lang="en-US" dirty="0" smtClean="0"/>
              <a:t>), then get the teacher involved so that it is off of your plate.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“I notice you are being disruptive; what do you need?”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“I need you to go with your teacher to another gallery; you are behaving poorly.”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“Thank you for joining us – your behavior shows that you are done.”</a:t>
            </a:r>
          </a:p>
        </p:txBody>
      </p:sp>
    </p:spTree>
    <p:extLst>
      <p:ext uri="{BB962C8B-B14F-4D97-AF65-F5344CB8AC3E}">
        <p14:creationId xmlns:p14="http://schemas.microsoft.com/office/powerpoint/2010/main" val="2216752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157" y="291881"/>
            <a:ext cx="117017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if there is nudity or other mature subject matter in the art in the galleries?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do not censor any works of 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tour a piece if you are comfortable talking about its content with the individuals on your tour.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touring a school group, speak with the teacher before you begin to see if they are open to touring a particular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need to walk by an artwork dealing with mature subject matter, do so calmly and with purpose.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Answer any questions that arise and move 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not your role to shield groups from certain pieces, nor to apologize. Your role is to conduct your tour.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may </a:t>
            </a:r>
            <a:r>
              <a:rPr lang="en-US" dirty="0"/>
              <a:t>r</a:t>
            </a:r>
            <a:r>
              <a:rPr lang="en-US" dirty="0" smtClean="0"/>
              <a:t>espond to questions with questions of your own: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“Why do you think the artist chose _____ as a subject?”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“What do you feel when you look at this work? Why is that?”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“How is this artwork different from seeing the same image in the outside world?”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71604" y="4019522"/>
            <a:ext cx="11832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dirty="0" smtClean="0"/>
              <a:t>For more information on the Modern’s policies, please review the Tour Policy for Exhibitions with Mature Content.</a:t>
            </a:r>
          </a:p>
        </p:txBody>
      </p:sp>
    </p:spTree>
    <p:extLst>
      <p:ext uri="{BB962C8B-B14F-4D97-AF65-F5344CB8AC3E}">
        <p14:creationId xmlns:p14="http://schemas.microsoft.com/office/powerpoint/2010/main" val="52619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521" y="237995"/>
            <a:ext cx="3607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Miscellaneous Information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3047" y="674201"/>
            <a:ext cx="116366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gum chewing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Take advantage of visual aids, but use them sparingly – an average of 2-3 for a 60-minute tour is sufficient.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may use an iPad (your own, or a Museum device) to display visual aids.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 sure you can operate it smoothly before the tour.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Please refrain from discussing the monetary value of works of art.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phrases to help you: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“That’s interesting.”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“There are many variables that determine how much an artwork costs.”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“As a docent, I am not able to discuss the particulars with you.”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“A reputable auction house can provide you with more information – we are here to talk about the art, not its monetary value.”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481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940" y="197224"/>
            <a:ext cx="2002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Types of Tours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8941" y="812480"/>
            <a:ext cx="117452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Public Tours (60 minutes)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Take place at 2 pm, Tuesday-Sunday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tour may run longer, if you and your audience agree to this.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 assortment of viewers – you will become adept at speaking to the middle of the group.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Generally not a scripted tour, though you may have pieces in mind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Ask the viewers what they would like to see and discuss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Demands flexibility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 healthy amount of works to cover is 6-8; do not attempt more than 10.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Visitors can return to see more work at a later time.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Your role is not to show them every piece on view, but to begin a conversation between them and a few carefully chosen pieces.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Try to stay on one floor, unless a comparison of works on two floors seems necessary.</a:t>
            </a:r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School </a:t>
            </a:r>
            <a:r>
              <a:rPr lang="en-US" b="1" dirty="0" smtClean="0"/>
              <a:t>Group Tours (60 minutes)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will know the school and age group beforehand.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will also know what they would like to see and if there are any requests from the teacher to see (or not see) a specific piece.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Often, school groups are coming and/or going to other museums, so punctuality is essential.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Practice having clear boundaries – when the tour is over, it is over.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End the tour promptly and bring the group to the Lobby.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6511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971" y="359827"/>
            <a:ext cx="113791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Group Tours (60 minutes, or variable)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Requested by a specific group.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Michael matches docents to these groups, according to need and desire.</a:t>
            </a:r>
          </a:p>
          <a:p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ASK 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ME </a:t>
            </a:r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Tours 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(variable)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Docents wear ASK ME badges and staff specific galleries.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Generally scheduled on high attendance days when moving tours through the galleries would be difficult.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Allows for flexible interaction with museum visitors.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Event Tours 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(variable)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Evening tours, associated with catered events when the galleries remain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76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7675" y="165763"/>
            <a:ext cx="2445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Tour Organization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675" y="518941"/>
            <a:ext cx="115395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Introduction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 you wait for your tour to begin, greet your guests and build a rapport with them. Be friendly and approachable.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Script </a:t>
            </a:r>
            <a:r>
              <a:rPr lang="en-US" dirty="0"/>
              <a:t>your introduction </a:t>
            </a:r>
            <a:r>
              <a:rPr lang="en-US" dirty="0" smtClean="0"/>
              <a:t>(“business”) to </a:t>
            </a:r>
            <a:r>
              <a:rPr lang="en-US" dirty="0"/>
              <a:t>allow your nerves to </a:t>
            </a:r>
            <a:r>
              <a:rPr lang="en-US" dirty="0" smtClean="0"/>
              <a:t>settle.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Welcome and introduce yourself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ell phones off and large bags in coat check (do they need stools?)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hotography (PC only)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Pencils only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Remain two feet from all works of art; no touching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children, rather than telling them the rules, ask them for the rules. They will remember what they tell you more than what you tell them.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nformation on the building; we collect art post-1945; what do you want them to recall about the building on the tour?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Get to know your guests.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Where are they from? Have they been here before? What are they interested in seeing?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your tour relies upon their interests, let them know you are open and flexible in what you cover.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your tour is pre-scripted, provide a brief </a:t>
            </a:r>
            <a:r>
              <a:rPr lang="en-US" dirty="0"/>
              <a:t>agenda for the tour. This helps set reasonable expectations, can ease anxiety for new visitors, and gives you an air of credibility.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Where will you start? Where will you end?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How many pieces can you expect to see? Explain why you will not be covering all of the pieces on view</a:t>
            </a:r>
            <a:r>
              <a:rPr lang="en-US" dirty="0" smtClean="0"/>
              <a:t>. They can always return.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Let visitors know that it is okay to ask questions and share their opinions</a:t>
            </a:r>
            <a:r>
              <a:rPr lang="en-US" dirty="0" smtClean="0"/>
              <a:t>. You are facilitating a dialogue.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6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751" y="309893"/>
            <a:ext cx="113875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Body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a plan, but adapt for your specific audience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As much as possible, tour only </a:t>
            </a:r>
            <a:r>
              <a:rPr lang="en-US" b="1" dirty="0" smtClean="0"/>
              <a:t>ONE</a:t>
            </a:r>
            <a:r>
              <a:rPr lang="en-US" dirty="0" smtClean="0"/>
              <a:t> floor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Keep the mobility of your guests in mind (if an elevator is needed, note which one they can use)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Any more than 10 artworks on an hour-long tour is too much</a:t>
            </a:r>
            <a:r>
              <a:rPr lang="en-US" dirty="0" smtClean="0"/>
              <a:t>. Simplify and spend quality time with each piece you choose.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Ask and encourage questions along the way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Think ahead about how you will encourage more interaction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“What in the piece makes you say that?”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“What materials might the artist have used?”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“What are you feeling as you take in the work?”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“What do you wish you could ask the artist about the piece?”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smooth transitions between works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Give your audience a question about the next piece to ponder as you travel to see it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Draw connections between works, where applicable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Reference information you gleaned about the visitors during your introduction to help them relate to the work on a more personal level</a:t>
            </a:r>
          </a:p>
          <a:p>
            <a:pPr lvl="1"/>
            <a:r>
              <a:rPr lang="en-US" u="sng" dirty="0" smtClean="0"/>
              <a:t>TIPS: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do not have to share all of the information you know about each piece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 addition to giving select information, have the visitors tell you about the works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them tell you what they see and how they interpret it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as a team</a:t>
            </a:r>
          </a:p>
        </p:txBody>
      </p:sp>
    </p:spTree>
    <p:extLst>
      <p:ext uri="{BB962C8B-B14F-4D97-AF65-F5344CB8AC3E}">
        <p14:creationId xmlns:p14="http://schemas.microsoft.com/office/powerpoint/2010/main" val="100191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910" y="340963"/>
            <a:ext cx="115662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Conclusion</a:t>
            </a:r>
          </a:p>
          <a:p>
            <a:pPr lvl="0"/>
            <a:endParaRPr lang="en-US" sz="1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Review key pieces you’ve spent time with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threads run throughout your tour?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do you want your audience to remember when they leave?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Thank your audience for their time and attention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Let them know you are available to answer any further questions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may end your tour in a gallery and allow the group to naturally disperse, or you can lead them back to the Grand Lobby  </a:t>
            </a:r>
          </a:p>
        </p:txBody>
      </p:sp>
    </p:spTree>
    <p:extLst>
      <p:ext uri="{BB962C8B-B14F-4D97-AF65-F5344CB8AC3E}">
        <p14:creationId xmlns:p14="http://schemas.microsoft.com/office/powerpoint/2010/main" val="337545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934" y="166858"/>
            <a:ext cx="370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Non-verbal Communication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933" y="628525"/>
            <a:ext cx="1167326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Eye </a:t>
            </a:r>
            <a:r>
              <a:rPr lang="en-US" b="1" dirty="0"/>
              <a:t>contact</a:t>
            </a:r>
            <a:endParaRPr lang="en-US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Have eye contact with all individuals on your </a:t>
            </a:r>
            <a:r>
              <a:rPr lang="en-US" dirty="0" smtClean="0"/>
              <a:t>tour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elps </a:t>
            </a:r>
            <a:r>
              <a:rPr lang="en-US" dirty="0"/>
              <a:t>establish </a:t>
            </a:r>
            <a:r>
              <a:rPr lang="en-US" dirty="0" smtClean="0"/>
              <a:t>your credibility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Directs attention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you </a:t>
            </a:r>
            <a:r>
              <a:rPr lang="en-US" dirty="0"/>
              <a:t>look at the art, tour patrons </a:t>
            </a:r>
            <a:r>
              <a:rPr lang="en-US" dirty="0" smtClean="0"/>
              <a:t>will, too 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Be sure to then turn back around to face your group to maintain eye contact with </a:t>
            </a:r>
            <a:r>
              <a:rPr lang="en-US" dirty="0" smtClean="0"/>
              <a:t>them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Do not talk to a group with your back to them</a:t>
            </a:r>
            <a:endParaRPr lang="en-US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Signals that you are paying attention and understanding what they are </a:t>
            </a:r>
            <a:r>
              <a:rPr lang="en-US" dirty="0" smtClean="0"/>
              <a:t>saying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Keeps your group engaged</a:t>
            </a:r>
            <a:endParaRPr lang="en-US" dirty="0"/>
          </a:p>
          <a:p>
            <a:pPr lvl="0"/>
            <a:r>
              <a:rPr lang="en-US" b="1" dirty="0"/>
              <a:t>Gestures</a:t>
            </a:r>
            <a:endParaRPr lang="en-US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Add interest and clarity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Planned and deliberate 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Make these gestures for a reason, such as to direct attention to a portion of a </a:t>
            </a:r>
            <a:r>
              <a:rPr lang="en-US" dirty="0" smtClean="0"/>
              <a:t>painting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It is often considered rude to point with your finger. Instead, hold out your hand with the palm up and make a sweeping gesture to direct </a:t>
            </a:r>
            <a:r>
              <a:rPr lang="en-US" dirty="0" smtClean="0"/>
              <a:t>attention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Spontaneous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These gestures are often done automatically, such as those made when you say “move in closer” or “let’s stand back a </a:t>
            </a:r>
            <a:r>
              <a:rPr lang="en-US" dirty="0" smtClean="0"/>
              <a:t>little.”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 visual </a:t>
            </a:r>
            <a:r>
              <a:rPr lang="en-US" dirty="0"/>
              <a:t>image of what you want your group to do and help to clarify the verbal message.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Control the flow of conversation</a:t>
            </a: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These gestures help indicate when it is your turn to speak or when you expect them to answer</a:t>
            </a:r>
            <a:r>
              <a:rPr lang="en-US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961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520" y="200415"/>
            <a:ext cx="1174941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Facial Expressions</a:t>
            </a:r>
            <a:endParaRPr lang="en-US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primary source for emotional expression and helps indicate your mood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 genuine smile goes a long way. Fake smiles involve only the mouth; genuine smiles also involve the eyes.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are having a bad day, that will show on your face. Try to allow time before the tour to calm down, breathe deeply and have a peaceful moment so that your smile is genuine.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Would it help to share that you’re having a bad day, but are looking forward to the tour with them? Only if you can do so with humor. Otherwise, a statement like this can make the group feel uncomfortable.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greeting period during your introduction may be a good way to become so engaged with the tour group that you get out of your own head.</a:t>
            </a:r>
            <a:endParaRPr lang="en-US" sz="1600" dirty="0" smtClean="0"/>
          </a:p>
          <a:p>
            <a:pPr lvl="0"/>
            <a:r>
              <a:rPr lang="en-US" b="1" dirty="0" smtClean="0"/>
              <a:t>Body Orientation</a:t>
            </a:r>
            <a:endParaRPr lang="en-US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Demonstrates you are willing to communicate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important to turn toward your tour group (which may mean turning away from the art) to facilitate conversation.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Change it up – if you have a large group, move from one side of the group to the other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challenging individuals, such as those who are dominating the conversation, you may be able to cut them off through body language.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First, actively look at others in the group to indicate you want more people to get involved.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Then, direct questions to specific individuals in the group.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Gently use your body orientation to cut the domineering person off by turning your shoulder or back to the person.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Finally, you may need to be straightforward and tell the person that you appreciate their enthusiasm, but that you want to hear from others as well.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231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573" y="125260"/>
            <a:ext cx="1161162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Distance/Space</a:t>
            </a:r>
            <a:endParaRPr lang="en-US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Communicates expectation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instance, you can indicate where you’d like your group to stop and stand before a work of art (for example, halfway across the gallery for a broad overview, then moving closer to examine details). 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move closer/lean in to your group, you communicate that you expect more interaction. If you take a step back, you communicate that you have the floor.</a:t>
            </a:r>
            <a:endParaRPr lang="en-US" sz="1600" dirty="0" smtClean="0"/>
          </a:p>
          <a:p>
            <a:pPr lvl="0"/>
            <a:r>
              <a:rPr lang="en-US" b="1" dirty="0" smtClean="0"/>
              <a:t>Voice</a:t>
            </a:r>
            <a:endParaRPr lang="en-US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Volume will enhance your credibility; you hold the floor.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talk too softly, it may become hard to hear you and visitors will lose interest more quickly. </a:t>
            </a:r>
            <a:endParaRPr lang="en-US" sz="1600" dirty="0" smtClean="0"/>
          </a:p>
          <a:p>
            <a:r>
              <a:rPr lang="en-US" dirty="0" smtClean="0"/>
              <a:t> </a:t>
            </a:r>
            <a:endParaRPr lang="en-US" sz="1600" dirty="0" smtClean="0"/>
          </a:p>
          <a:p>
            <a:r>
              <a:rPr lang="en-US" dirty="0" smtClean="0"/>
              <a:t> </a:t>
            </a:r>
            <a:endParaRPr lang="en-US" sz="1600" dirty="0" smtClean="0"/>
          </a:p>
          <a:p>
            <a:r>
              <a:rPr lang="en-US" dirty="0" smtClean="0"/>
              <a:t> </a:t>
            </a: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8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2187</Words>
  <Application>Microsoft Office PowerPoint</Application>
  <PresentationFormat>Widescreen</PresentationFormat>
  <Paragraphs>183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Touring Techniques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Touring Techniques</dc:title>
  <dc:creator>Erin Starr-White</dc:creator>
  <cp:lastModifiedBy>Erin Starr-White</cp:lastModifiedBy>
  <cp:revision>15</cp:revision>
  <dcterms:created xsi:type="dcterms:W3CDTF">2015-01-20T17:42:11Z</dcterms:created>
  <dcterms:modified xsi:type="dcterms:W3CDTF">2015-01-21T16:47:27Z</dcterms:modified>
</cp:coreProperties>
</file>