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97" r:id="rId3"/>
    <p:sldId id="298" r:id="rId4"/>
    <p:sldId id="257" r:id="rId5"/>
    <p:sldId id="299" r:id="rId6"/>
    <p:sldId id="260" r:id="rId7"/>
    <p:sldId id="300" r:id="rId8"/>
    <p:sldId id="301" r:id="rId9"/>
    <p:sldId id="302" r:id="rId10"/>
    <p:sldId id="261" r:id="rId11"/>
    <p:sldId id="304" r:id="rId12"/>
    <p:sldId id="305" r:id="rId13"/>
    <p:sldId id="264" r:id="rId14"/>
    <p:sldId id="265" r:id="rId15"/>
    <p:sldId id="266" r:id="rId16"/>
    <p:sldId id="306" r:id="rId17"/>
    <p:sldId id="267" r:id="rId18"/>
    <p:sldId id="307" r:id="rId19"/>
    <p:sldId id="308" r:id="rId20"/>
    <p:sldId id="268" r:id="rId21"/>
    <p:sldId id="309" r:id="rId22"/>
    <p:sldId id="295" r:id="rId23"/>
    <p:sldId id="310" r:id="rId24"/>
    <p:sldId id="291" r:id="rId25"/>
    <p:sldId id="311" r:id="rId26"/>
    <p:sldId id="289" r:id="rId27"/>
    <p:sldId id="312" r:id="rId28"/>
    <p:sldId id="290" r:id="rId29"/>
    <p:sldId id="318" r:id="rId30"/>
    <p:sldId id="296" r:id="rId31"/>
    <p:sldId id="313" r:id="rId32"/>
    <p:sldId id="315" r:id="rId33"/>
    <p:sldId id="314" r:id="rId34"/>
    <p:sldId id="292" r:id="rId35"/>
    <p:sldId id="321" r:id="rId36"/>
    <p:sldId id="326" r:id="rId37"/>
    <p:sldId id="293" r:id="rId38"/>
    <p:sldId id="317" r:id="rId39"/>
    <p:sldId id="273" r:id="rId40"/>
    <p:sldId id="275" r:id="rId41"/>
    <p:sldId id="294" r:id="rId42"/>
    <p:sldId id="279" r:id="rId43"/>
    <p:sldId id="286" r:id="rId44"/>
    <p:sldId id="280" r:id="rId45"/>
    <p:sldId id="283" r:id="rId46"/>
    <p:sldId id="281" r:id="rId47"/>
    <p:sldId id="327" r:id="rId48"/>
    <p:sldId id="282" r:id="rId49"/>
    <p:sldId id="285" r:id="rId50"/>
    <p:sldId id="28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47137" autoAdjust="0"/>
  </p:normalViewPr>
  <p:slideViewPr>
    <p:cSldViewPr snapToGrid="0">
      <p:cViewPr varScale="1">
        <p:scale>
          <a:sx n="91" d="100"/>
          <a:sy n="91" d="100"/>
        </p:scale>
        <p:origin x="-181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986A6-00A1-418D-8E55-FC7315159102}" type="datetimeFigureOut">
              <a:rPr lang="en-US" smtClean="0"/>
              <a:t>12/23/14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F9D05-C087-4FA3-8786-FD5356CF85AD}" type="slidenum">
              <a:rPr lang="en-US" smtClean="0"/>
              <a:t>‹#›</a:t>
            </a:fld>
            <a:endParaRPr lang="en-US"/>
          </a:p>
        </p:txBody>
      </p:sp>
    </p:spTree>
    <p:extLst>
      <p:ext uri="{BB962C8B-B14F-4D97-AF65-F5344CB8AC3E}">
        <p14:creationId xmlns:p14="http://schemas.microsoft.com/office/powerpoint/2010/main" val="23974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www.labiennale.org/en/ar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artobserved.com/?s=Whitechapel+Gallery" TargetMode="External"/><Relationship Id="rId4" Type="http://schemas.openxmlformats.org/officeDocument/2006/relationships/hyperlink" Target="http://artobserved.com/?s=Marcel+Duchamp" TargetMode="External"/><Relationship Id="rId5" Type="http://schemas.openxmlformats.org/officeDocument/2006/relationships/hyperlink" Target="http://artobserved.com/?s=Mona+Hatoum"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Installation Art</a:t>
            </a:r>
          </a:p>
          <a:p>
            <a:pPr marL="171450" indent="-171450">
              <a:buFont typeface="Arial" panose="020B0604020202020204" pitchFamily="34" charset="0"/>
              <a:buChar char="•"/>
            </a:pPr>
            <a:r>
              <a:rPr lang="en-US" dirty="0" smtClean="0"/>
              <a:t>The everyday meaning of installation refers to the hanging of pictures or the arrangement of objects in an exhibition</a:t>
            </a:r>
          </a:p>
          <a:p>
            <a:pPr marL="171450" indent="-171450">
              <a:buFont typeface="Arial" panose="020B0604020202020204" pitchFamily="34" charset="0"/>
              <a:buChar char="•"/>
            </a:pPr>
            <a:r>
              <a:rPr lang="en-US" dirty="0" smtClean="0"/>
              <a:t>The less generic, more recent meaning of installation is a site-specific artwork</a:t>
            </a:r>
          </a:p>
          <a:p>
            <a:pPr marL="171450" indent="-171450">
              <a:buFont typeface="Arial" panose="020B0604020202020204" pitchFamily="34" charset="0"/>
              <a:buChar char="•"/>
            </a:pPr>
            <a:r>
              <a:rPr lang="en-US" dirty="0" smtClean="0"/>
              <a:t>In this sense, the installation is created especially for a particular gallery space or outdoor site</a:t>
            </a:r>
          </a:p>
          <a:p>
            <a:pPr marL="171450" indent="-171450">
              <a:buFont typeface="Arial" panose="020B0604020202020204" pitchFamily="34" charset="0"/>
              <a:buChar char="•"/>
            </a:pPr>
            <a:r>
              <a:rPr lang="en-US" dirty="0" smtClean="0"/>
              <a:t>It</a:t>
            </a:r>
            <a:r>
              <a:rPr lang="en-US" baseline="0" dirty="0" smtClean="0"/>
              <a:t> c</a:t>
            </a:r>
            <a:r>
              <a:rPr lang="en-US" dirty="0" smtClean="0"/>
              <a:t>omprises not just a group of discrete art objects to be viewed as individual works but </a:t>
            </a:r>
            <a:r>
              <a:rPr lang="en-US" u="sng" dirty="0" smtClean="0"/>
              <a:t>an entire ensemble or environment</a:t>
            </a:r>
          </a:p>
          <a:p>
            <a:pPr marL="171450" indent="-171450">
              <a:buFont typeface="Arial" panose="020B0604020202020204" pitchFamily="34" charset="0"/>
              <a:buChar char="•"/>
            </a:pPr>
            <a:r>
              <a:rPr lang="en-US" dirty="0" smtClean="0"/>
              <a:t>Installations provide viewers with the experience of being surrounded by art, as in a mural-decorated public space or an art-enriched cathedral</a:t>
            </a:r>
          </a:p>
          <a:p>
            <a:pPr marL="171450" indent="-171450">
              <a:buFont typeface="Arial" panose="020B0604020202020204" pitchFamily="34" charset="0"/>
              <a:buChar char="•"/>
            </a:pPr>
            <a:endParaRPr lang="en-US" dirty="0" smtClean="0"/>
          </a:p>
          <a:p>
            <a:r>
              <a:rPr lang="en-US" u="sng" dirty="0" smtClean="0"/>
              <a:t>Precedents</a:t>
            </a:r>
          </a:p>
          <a:p>
            <a:pPr marL="171450" indent="-171450">
              <a:buFont typeface="Arial" panose="020B0604020202020204" pitchFamily="34" charset="0"/>
              <a:buChar char="•"/>
            </a:pPr>
            <a:r>
              <a:rPr lang="en-US" dirty="0" smtClean="0"/>
              <a:t>Allan Kaprow’s “sets” for Happenings</a:t>
            </a:r>
          </a:p>
          <a:p>
            <a:pPr marL="171450" indent="-171450">
              <a:buFont typeface="Arial" panose="020B0604020202020204" pitchFamily="34" charset="0"/>
              <a:buChar char="•"/>
            </a:pPr>
            <a:r>
              <a:rPr lang="en-US" dirty="0" smtClean="0"/>
              <a:t>Edward </a:t>
            </a:r>
            <a:r>
              <a:rPr lang="en-US" dirty="0" err="1" smtClean="0"/>
              <a:t>Kienholz’s</a:t>
            </a:r>
            <a:r>
              <a:rPr lang="en-US" dirty="0" smtClean="0"/>
              <a:t> tableaux</a:t>
            </a:r>
          </a:p>
          <a:p>
            <a:pPr marL="171450" indent="-171450">
              <a:buFont typeface="Arial" panose="020B0604020202020204" pitchFamily="34" charset="0"/>
              <a:buChar char="•"/>
            </a:pPr>
            <a:r>
              <a:rPr lang="en-US" dirty="0" smtClean="0"/>
              <a:t>Red Grooms’s theatrical environments such as </a:t>
            </a:r>
            <a:r>
              <a:rPr lang="en-US" i="1" dirty="0" smtClean="0"/>
              <a:t>Ruckus Rodeo</a:t>
            </a:r>
          </a:p>
          <a:p>
            <a:pPr marL="171450" indent="-171450">
              <a:buFont typeface="Arial" panose="020B0604020202020204" pitchFamily="34" charset="0"/>
              <a:buChar char="•"/>
            </a:pPr>
            <a:r>
              <a:rPr lang="en-US" dirty="0" smtClean="0"/>
              <a:t>Claes Oldenburg’s </a:t>
            </a:r>
            <a:r>
              <a:rPr lang="en-US" i="1" dirty="0" smtClean="0"/>
              <a:t>Store</a:t>
            </a:r>
            <a:r>
              <a:rPr lang="en-US" dirty="0" smtClean="0"/>
              <a:t> filled with his plaster renditions of consumer objects</a:t>
            </a:r>
          </a:p>
          <a:p>
            <a:pPr marL="171450" indent="-171450">
              <a:buFont typeface="Arial" panose="020B0604020202020204" pitchFamily="34" charset="0"/>
              <a:buChar char="•"/>
            </a:pPr>
            <a:r>
              <a:rPr lang="en-US" dirty="0" smtClean="0"/>
              <a:t>Andy Warhol’s enormous prints in the form of wallpaper</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The “crash” of the art market at the end of the 1980s leads</a:t>
            </a:r>
            <a:r>
              <a:rPr lang="en-US" baseline="0" dirty="0" smtClean="0"/>
              <a:t> to a </a:t>
            </a:r>
            <a:r>
              <a:rPr lang="en-US" dirty="0" smtClean="0"/>
              <a:t>reawakening of interest in Conceptualism</a:t>
            </a:r>
          </a:p>
          <a:p>
            <a:pPr marL="171450" indent="-171450">
              <a:buFont typeface="Arial" panose="020B0604020202020204" pitchFamily="34" charset="0"/>
              <a:buChar char="•"/>
            </a:pPr>
            <a:r>
              <a:rPr lang="en-US" dirty="0" smtClean="0"/>
              <a:t>Early-90s:</a:t>
            </a:r>
            <a:r>
              <a:rPr lang="en-US" baseline="0" dirty="0" smtClean="0"/>
              <a:t> </a:t>
            </a:r>
            <a:r>
              <a:rPr lang="en-US" dirty="0" smtClean="0"/>
              <a:t> a proliferation of installations, often composed of salable parts</a:t>
            </a:r>
          </a:p>
          <a:p>
            <a:pPr marL="171450" indent="-171450">
              <a:buFont typeface="Arial" panose="020B0604020202020204" pitchFamily="34" charset="0"/>
              <a:buChar char="•"/>
            </a:pPr>
            <a:r>
              <a:rPr lang="en-US" dirty="0" smtClean="0"/>
              <a:t>Today the term installation is sometimes applied to permanent, site-specific, sculptural ensembles created for corporate or public settings</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a:t>
            </a:fld>
            <a:endParaRPr lang="en-US"/>
          </a:p>
        </p:txBody>
      </p:sp>
    </p:spTree>
    <p:extLst>
      <p:ext uri="{BB962C8B-B14F-4D97-AF65-F5344CB8AC3E}">
        <p14:creationId xmlns:p14="http://schemas.microsoft.com/office/powerpoint/2010/main" val="196218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IMMERSIONS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Yayoi Kusama</a:t>
            </a:r>
          </a:p>
          <a:p>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Born Matsumoto, Japan (1929)</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Has worked in a wide variety</a:t>
            </a:r>
            <a:r>
              <a:rPr lang="en-US" sz="1200" b="0" i="0" kern="1200" baseline="0" dirty="0" smtClean="0">
                <a:solidFill>
                  <a:schemeClr val="tx1"/>
                </a:solidFill>
                <a:effectLst/>
                <a:latin typeface="+mn-lt"/>
                <a:ea typeface="+mn-ea"/>
                <a:cs typeface="+mn-cs"/>
              </a:rPr>
              <a:t> of media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Well known for her use of dense patterns of polka dots and nets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Creates intense, large-scale environments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1957: Comes to UA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man’s world – difficult</a:t>
            </a:r>
            <a:r>
              <a:rPr lang="en-US" sz="1200" b="0" i="0" kern="1200" baseline="0" dirty="0" smtClean="0">
                <a:solidFill>
                  <a:schemeClr val="tx1"/>
                </a:solidFill>
                <a:effectLst/>
                <a:latin typeface="+mn-lt"/>
                <a:ea typeface="+mn-ea"/>
                <a:cs typeface="+mn-cs"/>
              </a:rPr>
              <a:t> to break through</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Yayoi Kusama, No. F, 1959</a:t>
            </a: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Began painting nets (they got quite large, up to 33 ft. long)</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Begin to expand off the support, onto the wall – environments created!</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Pattern is paramount</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Takes away the ability to focus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Sets up infinite environments with lights and mirrors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Space envelops the viewer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Yayoi Kusama, Accumulation, 1962</a:t>
            </a:r>
          </a:p>
          <a:p>
            <a:pPr marL="628650" lvl="1"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“Accumulation is how the stars and the Earth don’t exist alone.”</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Accumulation is seen in the piece on the right</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She says “obsessions, phallus obsessions, and obsessions of fear propel” her art</a:t>
            </a:r>
          </a:p>
          <a:p>
            <a:pPr marL="628650" lvl="1"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1973: Exhausted from obsessively painting</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Returns to Tokyo and begins anew</a:t>
            </a:r>
          </a:p>
          <a:p>
            <a:pPr marL="628650" lvl="1"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CF9D05-C087-4FA3-8786-FD5356CF85AD}" type="slidenum">
              <a:rPr lang="en-US" smtClean="0"/>
              <a:t>11</a:t>
            </a:fld>
            <a:endParaRPr lang="en-US"/>
          </a:p>
        </p:txBody>
      </p:sp>
    </p:spTree>
    <p:extLst>
      <p:ext uri="{BB962C8B-B14F-4D97-AF65-F5344CB8AC3E}">
        <p14:creationId xmlns:p14="http://schemas.microsoft.com/office/powerpoint/2010/main" val="2233921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Polka</a:t>
            </a:r>
            <a:r>
              <a:rPr lang="en-US" sz="1200" b="0" i="0" kern="1200" baseline="0" dirty="0" smtClean="0">
                <a:solidFill>
                  <a:schemeClr val="tx1"/>
                </a:solidFill>
                <a:effectLst/>
                <a:latin typeface="+mn-lt"/>
                <a:ea typeface="+mn-ea"/>
                <a:cs typeface="+mn-cs"/>
              </a:rPr>
              <a:t> dots are her calling card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They come out in most of her work</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12</a:t>
            </a:fld>
            <a:endParaRPr lang="en-US"/>
          </a:p>
        </p:txBody>
      </p:sp>
    </p:spTree>
    <p:extLst>
      <p:ext uri="{BB962C8B-B14F-4D97-AF65-F5344CB8AC3E}">
        <p14:creationId xmlns:p14="http://schemas.microsoft.com/office/powerpoint/2010/main" val="398189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Yayoi Kusama, Infinity Mirrored Room – The Souls of Millions of Light Years Away, 2013</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Her later installations use lights and mirrors to create boundless environments</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Uses h</a:t>
            </a:r>
            <a:r>
              <a:rPr lang="en-US" sz="1200" b="0" i="0" kern="1200" dirty="0" smtClean="0">
                <a:solidFill>
                  <a:schemeClr val="tx1"/>
                </a:solidFill>
                <a:effectLst/>
                <a:latin typeface="+mn-lt"/>
                <a:ea typeface="+mn-ea"/>
                <a:cs typeface="+mn-cs"/>
              </a:rPr>
              <a:t>undreds of multicolored LED lights, suspended at different heights and dangling from floor to ceiling, transformed a room into what feels like eternity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cube-shaped, mirror-paneled room had a shallow reflecting pool as its floor and the lights flickered on and off in a strobe-like effect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An iteration of an installation that has been shown in</a:t>
            </a:r>
            <a:r>
              <a:rPr lang="en-US" sz="1200" b="0" i="0" kern="1200" baseline="0" dirty="0" smtClean="0">
                <a:solidFill>
                  <a:schemeClr val="tx1"/>
                </a:solidFill>
                <a:effectLst/>
                <a:latin typeface="+mn-lt"/>
                <a:ea typeface="+mn-ea"/>
                <a:cs typeface="+mn-cs"/>
              </a:rPr>
              <a:t> many locations</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13</a:t>
            </a:fld>
            <a:endParaRPr lang="en-US"/>
          </a:p>
        </p:txBody>
      </p:sp>
    </p:spTree>
    <p:extLst>
      <p:ext uri="{BB962C8B-B14F-4D97-AF65-F5344CB8AC3E}">
        <p14:creationId xmlns:p14="http://schemas.microsoft.com/office/powerpoint/2010/main" val="2060410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Martin</a:t>
            </a:r>
            <a:r>
              <a:rPr lang="en-US" b="1" baseline="0" dirty="0" smtClean="0"/>
              <a:t> Creed</a:t>
            </a:r>
          </a:p>
          <a:p>
            <a:endParaRPr lang="en-US" b="1" baseline="0" dirty="0" smtClean="0"/>
          </a:p>
          <a:p>
            <a:pPr marL="171450" indent="-171450">
              <a:buFont typeface="Arial" panose="020B0604020202020204" pitchFamily="34" charset="0"/>
              <a:buChar char="•"/>
            </a:pPr>
            <a:r>
              <a:rPr lang="en-US" b="0" baseline="0" dirty="0" smtClean="0"/>
              <a:t>Born Wakefield, England (1968)</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English sculptor </a:t>
            </a:r>
            <a:r>
              <a:rPr lang="en-US" sz="1200" b="0" i="0" u="none" strike="noStrike" kern="1200" dirty="0" smtClean="0">
                <a:solidFill>
                  <a:schemeClr val="tx1"/>
                </a:solidFill>
                <a:effectLst/>
                <a:latin typeface="+mn-lt"/>
                <a:ea typeface="+mn-ea"/>
                <a:cs typeface="+mn-cs"/>
              </a:rPr>
              <a:t>installation</a:t>
            </a:r>
            <a:r>
              <a:rPr lang="en-US" sz="1200" b="0" i="0" kern="1200" dirty="0" smtClean="0">
                <a:solidFill>
                  <a:schemeClr val="tx1"/>
                </a:solidFill>
                <a:effectLst/>
                <a:latin typeface="+mn-lt"/>
                <a:ea typeface="+mn-ea"/>
                <a:cs typeface="+mn-cs"/>
              </a:rPr>
              <a:t> artist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Work plays on definitions of art, using techniques reminiscent of those employed by Marcel Duchamp in his presentation of objects and ideas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Martin Creed, Work #200–202 known as Half the Air in a Given Space, 1998</a:t>
            </a:r>
          </a:p>
          <a:p>
            <a:pPr marL="0" indent="0">
              <a:buFont typeface="Arial" panose="020B0604020202020204" pitchFamily="34" charset="0"/>
              <a:buNone/>
            </a:pPr>
            <a:endParaRPr lang="en-US" sz="1200" b="0" i="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One of his best-known visual works, consists of a gallery half-filled with balloons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Creates a physical experience for the visitor of what that volume of air actually feels like</a:t>
            </a:r>
          </a:p>
        </p:txBody>
      </p:sp>
      <p:sp>
        <p:nvSpPr>
          <p:cNvPr id="4" name="Slide Number Placeholder 3"/>
          <p:cNvSpPr>
            <a:spLocks noGrp="1"/>
          </p:cNvSpPr>
          <p:nvPr>
            <p:ph type="sldNum" sz="quarter" idx="10"/>
          </p:nvPr>
        </p:nvSpPr>
        <p:spPr/>
        <p:txBody>
          <a:bodyPr/>
          <a:lstStyle/>
          <a:p>
            <a:fld id="{CECF9D05-C087-4FA3-8786-FD5356CF85AD}" type="slidenum">
              <a:rPr lang="en-US" smtClean="0"/>
              <a:t>14</a:t>
            </a:fld>
            <a:endParaRPr lang="en-US"/>
          </a:p>
        </p:txBody>
      </p:sp>
    </p:spTree>
    <p:extLst>
      <p:ext uri="{BB962C8B-B14F-4D97-AF65-F5344CB8AC3E}">
        <p14:creationId xmlns:p14="http://schemas.microsoft.com/office/powerpoint/2010/main" val="391001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Anish Kapoor</a:t>
            </a:r>
          </a:p>
          <a:p>
            <a:endParaRPr lang="en-US" b="1" dirty="0" smtClean="0"/>
          </a:p>
          <a:p>
            <a:pPr marL="171450" indent="-171450">
              <a:buFont typeface="Arial" panose="020B0604020202020204" pitchFamily="34" charset="0"/>
              <a:buChar char="•"/>
            </a:pPr>
            <a:r>
              <a:rPr lang="en-US" b="0" dirty="0" smtClean="0"/>
              <a:t>Born Mumbai,</a:t>
            </a:r>
            <a:r>
              <a:rPr lang="en-US" b="0" baseline="0" dirty="0" smtClean="0"/>
              <a:t> India (1954)</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Part of a generation of British-based sculptors who become established in the international arena during the 1980s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has acknowledged a bearing on his art of both Western and Eastern culture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powerful spiritual and mythological resonances of his sculptures arise in part from frequent return visits to India</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Anish Kapoor, The Chant of Blue, 1983</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Natural materials such as sandstone, marble and slate are impregnated with raw powdered pigment of vivid hues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Enhances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feeling of inner radiance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Somewhat of an alchemical process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Anish Kapoor, A Wing at the Heart of Things, 1990</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Earth slabs coated with brilliant blue pigment become signs for sky and water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Disparate materials in meditative structures</a:t>
            </a:r>
            <a:r>
              <a:rPr lang="en-US" sz="1200" b="0"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Focuses attention </a:t>
            </a:r>
            <a:r>
              <a:rPr lang="en-US" sz="1200" b="0" i="0" kern="1200" dirty="0" smtClean="0">
                <a:solidFill>
                  <a:schemeClr val="tx1"/>
                </a:solidFill>
                <a:effectLst/>
                <a:latin typeface="+mn-lt"/>
                <a:ea typeface="+mn-ea"/>
                <a:cs typeface="+mn-cs"/>
              </a:rPr>
              <a:t>on qualities of interior balance and well-being</a:t>
            </a:r>
            <a:endParaRPr lang="en-US" b="0" baseline="0" dirty="0" smtClean="0"/>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r>
              <a:rPr lang="en-US" b="0" baseline="0" dirty="0" smtClean="0"/>
              <a:t>Can I believe what I see?</a:t>
            </a:r>
          </a:p>
          <a:p>
            <a:pPr marL="171450" indent="-171450">
              <a:buFont typeface="Arial" panose="020B0604020202020204" pitchFamily="34" charset="0"/>
              <a:buChar char="•"/>
            </a:pPr>
            <a:r>
              <a:rPr lang="en-US" b="0" baseline="0" dirty="0" smtClean="0"/>
              <a:t>Can I believe what I made?</a:t>
            </a:r>
          </a:p>
          <a:p>
            <a:pPr marL="171450" indent="-171450">
              <a:buFont typeface="Arial" panose="020B0604020202020204" pitchFamily="34" charset="0"/>
              <a:buChar char="•"/>
            </a:pPr>
            <a:r>
              <a:rPr lang="en-US" b="0" baseline="0" dirty="0" smtClean="0"/>
              <a:t>Does my making have truth?</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15</a:t>
            </a:fld>
            <a:endParaRPr lang="en-US"/>
          </a:p>
        </p:txBody>
      </p:sp>
    </p:spTree>
    <p:extLst>
      <p:ext uri="{BB962C8B-B14F-4D97-AF65-F5344CB8AC3E}">
        <p14:creationId xmlns:p14="http://schemas.microsoft.com/office/powerpoint/2010/main" val="167776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Work get larger</a:t>
            </a:r>
            <a:r>
              <a:rPr lang="en-US" baseline="0" dirty="0" smtClean="0"/>
              <a:t> – monumental</a:t>
            </a:r>
          </a:p>
          <a:p>
            <a:pPr marL="171450" indent="-171450">
              <a:buFont typeface="Arial" panose="020B0604020202020204" pitchFamily="34" charset="0"/>
              <a:buChar char="•"/>
            </a:pPr>
            <a:r>
              <a:rPr lang="en-US" baseline="0" dirty="0" smtClean="0"/>
              <a:t>Sculpture becomes installation</a:t>
            </a:r>
            <a:endParaRPr lang="en-US" dirty="0" smtClean="0"/>
          </a:p>
          <a:p>
            <a:pPr marL="171450" indent="-171450">
              <a:buFont typeface="Arial" panose="020B0604020202020204" pitchFamily="34" charset="0"/>
              <a:buChar char="•"/>
            </a:pPr>
            <a:r>
              <a:rPr lang="en-US" dirty="0" smtClean="0"/>
              <a:t>Organic forms from a variety</a:t>
            </a:r>
            <a:r>
              <a:rPr lang="en-US" baseline="0" dirty="0" smtClean="0"/>
              <a:t> of materials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16</a:t>
            </a:fld>
            <a:endParaRPr lang="en-US"/>
          </a:p>
        </p:txBody>
      </p:sp>
    </p:spTree>
    <p:extLst>
      <p:ext uri="{BB962C8B-B14F-4D97-AF65-F5344CB8AC3E}">
        <p14:creationId xmlns:p14="http://schemas.microsoft.com/office/powerpoint/2010/main" val="264742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Sarah Sze</a:t>
            </a:r>
          </a:p>
          <a:p>
            <a:endParaRPr lang="en-US" b="1" dirty="0" smtClean="0"/>
          </a:p>
          <a:p>
            <a:pPr marL="171450" indent="-171450">
              <a:buFont typeface="Arial" panose="020B0604020202020204" pitchFamily="34" charset="0"/>
              <a:buChar char="•"/>
            </a:pPr>
            <a:r>
              <a:rPr lang="en-US" b="0" dirty="0" smtClean="0"/>
              <a:t>Born Boston, MA (1969)</a:t>
            </a:r>
          </a:p>
          <a:p>
            <a:pPr marL="171450" indent="-171450">
              <a:buFont typeface="Arial" panose="020B0604020202020204" pitchFamily="34" charset="0"/>
              <a:buChar char="•"/>
            </a:pPr>
            <a:r>
              <a:rPr lang="en-US" b="0" dirty="0" smtClean="0"/>
              <a:t>Intricate,</a:t>
            </a:r>
            <a:r>
              <a:rPr lang="en-US" b="0" baseline="0" dirty="0" smtClean="0"/>
              <a:t> materially-heavy installations</a:t>
            </a:r>
          </a:p>
          <a:p>
            <a:pPr marL="171450" indent="-171450">
              <a:buFont typeface="Arial" panose="020B0604020202020204" pitchFamily="34" charset="0"/>
              <a:buChar char="•"/>
            </a:pPr>
            <a:r>
              <a:rPr lang="en-US" b="0" baseline="0" dirty="0" smtClean="0"/>
              <a:t>Each element is carefully chosen and often refers to other elements</a:t>
            </a:r>
          </a:p>
          <a:p>
            <a:pPr marL="171450" indent="-171450">
              <a:buFont typeface="Arial" panose="020B0604020202020204" pitchFamily="34" charset="0"/>
              <a:buChar char="•"/>
            </a:pPr>
            <a:r>
              <a:rPr lang="en-US" b="0" baseline="0" dirty="0" smtClean="0"/>
              <a:t>Color, form, and line are created with existing materials</a:t>
            </a:r>
          </a:p>
          <a:p>
            <a:pPr marL="0" indent="0">
              <a:buFont typeface="Arial" panose="020B0604020202020204" pitchFamily="34" charset="0"/>
              <a:buNone/>
            </a:pPr>
            <a:endParaRPr lang="en-US" b="1" dirty="0" smtClean="0"/>
          </a:p>
          <a:p>
            <a:r>
              <a:rPr lang="en-US" b="1" dirty="0" smtClean="0"/>
              <a:t>Sarah Sze, Tilting Planet (centerpiece), 2006-07</a:t>
            </a:r>
          </a:p>
          <a:p>
            <a:endParaRPr lang="en-US" b="1" dirty="0" smtClean="0"/>
          </a:p>
          <a:p>
            <a:pPr marL="171450" indent="-171450">
              <a:buFont typeface="Wingdings" panose="05000000000000000000" pitchFamily="2" charset="2"/>
              <a:buChar char="Ø"/>
            </a:pPr>
            <a:r>
              <a:rPr lang="en-US" sz="1200" b="0" i="0" kern="1200" dirty="0" smtClean="0">
                <a:solidFill>
                  <a:schemeClr val="tx1"/>
                </a:solidFill>
                <a:effectLst/>
                <a:latin typeface="+mn-lt"/>
                <a:ea typeface="+mn-ea"/>
                <a:cs typeface="+mn-cs"/>
              </a:rPr>
              <a:t>“In both drawing and sculpture I’m interested in the depiction of gravity and weightlessness as both an operative and a disorienting force. I’m thinking about floating, sinking, rising, drifting, and the resulting fragility, disorientation, and instability.”</a:t>
            </a:r>
          </a:p>
          <a:p>
            <a:pPr marL="171450" indent="-171450">
              <a:buFont typeface="Wingdings" panose="05000000000000000000" pitchFamily="2" charset="2"/>
              <a:buChar char="Ø"/>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Aims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navigate and model the ceaseless proliferation of information and objects in contemporary life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Incorporates elements of painting, architecture, and installation within her sculpture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Sze investigates the value we place on objects and explores how objects ascribe meaning to the places and times we inhabit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b="1" i="0" dirty="0"/>
          </a:p>
        </p:txBody>
      </p:sp>
      <p:sp>
        <p:nvSpPr>
          <p:cNvPr id="4" name="Slide Number Placeholder 3"/>
          <p:cNvSpPr>
            <a:spLocks noGrp="1"/>
          </p:cNvSpPr>
          <p:nvPr>
            <p:ph type="sldNum" sz="quarter" idx="10"/>
          </p:nvPr>
        </p:nvSpPr>
        <p:spPr/>
        <p:txBody>
          <a:bodyPr/>
          <a:lstStyle/>
          <a:p>
            <a:fld id="{CECF9D05-C087-4FA3-8786-FD5356CF85AD}" type="slidenum">
              <a:rPr lang="en-US" smtClean="0"/>
              <a:t>17</a:t>
            </a:fld>
            <a:endParaRPr lang="en-US"/>
          </a:p>
        </p:txBody>
      </p:sp>
    </p:spTree>
    <p:extLst>
      <p:ext uri="{BB962C8B-B14F-4D97-AF65-F5344CB8AC3E}">
        <p14:creationId xmlns:p14="http://schemas.microsoft.com/office/powerpoint/2010/main" val="43565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experience of the work…</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18</a:t>
            </a:fld>
            <a:endParaRPr lang="en-US"/>
          </a:p>
        </p:txBody>
      </p:sp>
    </p:spTree>
    <p:extLst>
      <p:ext uri="{BB962C8B-B14F-4D97-AF65-F5344CB8AC3E}">
        <p14:creationId xmlns:p14="http://schemas.microsoft.com/office/powerpoint/2010/main" val="225611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Wolfgang</a:t>
            </a:r>
            <a:r>
              <a:rPr lang="en-US" b="1" baseline="0" dirty="0" smtClean="0"/>
              <a:t> Laib</a:t>
            </a:r>
          </a:p>
          <a:p>
            <a:endParaRPr lang="en-US" b="1" baseline="0" dirty="0" smtClean="0"/>
          </a:p>
          <a:p>
            <a:pPr marL="171450" indent="-171450">
              <a:buFont typeface="Arial" panose="020B0604020202020204" pitchFamily="34" charset="0"/>
              <a:buChar char="•"/>
            </a:pPr>
            <a:r>
              <a:rPr lang="en-US" b="0" baseline="0" dirty="0" smtClean="0"/>
              <a:t>Born Metzingen, Germany (1953)</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Mid-1970s:</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culptures and installations marked by a serene presence and a reductive beauty</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These works are often made from one or a combination of two materials, accumulated from natural elements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Milk, marble, pollen, rice, and beeswax</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Selected for their purity and symbolic associations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Installations amplify the intrinsic materials and processes found in nature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Early-70s: Studies medicine with a dissertation on the cleanliness of drinking water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Turns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his focus to his interests in Art, Zen Buddhism and Taoism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Often grouped with Land Art and Process Art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An emphasis of minimalist influences. </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1975:</a:t>
            </a:r>
            <a:r>
              <a:rPr lang="en-US" sz="1200" b="0" i="0" kern="1200" baseline="0" dirty="0" smtClean="0">
                <a:solidFill>
                  <a:schemeClr val="tx1"/>
                </a:solidFill>
                <a:effectLst/>
                <a:latin typeface="+mn-lt"/>
                <a:ea typeface="+mn-ea"/>
                <a:cs typeface="+mn-cs"/>
              </a:rPr>
              <a:t> Begins </a:t>
            </a:r>
            <a:r>
              <a:rPr lang="en-US" sz="1200" b="0" i="0" kern="1200" dirty="0" smtClean="0">
                <a:solidFill>
                  <a:schemeClr val="tx1"/>
                </a:solidFill>
                <a:effectLst/>
                <a:latin typeface="+mn-lt"/>
                <a:ea typeface="+mn-ea"/>
                <a:cs typeface="+mn-cs"/>
              </a:rPr>
              <a:t>making </a:t>
            </a:r>
            <a:r>
              <a:rPr lang="en-US" sz="1200" b="1" i="0" kern="1200" dirty="0" smtClean="0">
                <a:solidFill>
                  <a:schemeClr val="tx1"/>
                </a:solidFill>
                <a:effectLst/>
                <a:latin typeface="+mn-lt"/>
                <a:ea typeface="+mn-ea"/>
                <a:cs typeface="+mn-cs"/>
              </a:rPr>
              <a:t>milkstones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These works consist of a rectangular marble brick</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top surface is sanded to create an almost unnoticeable embossing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impression is filled with milk, creating the illusion of a solid object where the viewer doesn’t notice the material being both liquid and solid – it is seen as one material</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19</a:t>
            </a:fld>
            <a:endParaRPr lang="en-US"/>
          </a:p>
        </p:txBody>
      </p:sp>
    </p:spTree>
    <p:extLst>
      <p:ext uri="{BB962C8B-B14F-4D97-AF65-F5344CB8AC3E}">
        <p14:creationId xmlns:p14="http://schemas.microsoft.com/office/powerpoint/2010/main" val="45486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Wingdings" panose="05000000000000000000" pitchFamily="2" charset="2"/>
              <a:buChar char="Ø"/>
            </a:pPr>
            <a:r>
              <a:rPr lang="en-US" sz="1200" b="0" i="0" kern="1200" dirty="0" smtClean="0">
                <a:solidFill>
                  <a:schemeClr val="tx1"/>
                </a:solidFill>
                <a:effectLst/>
                <a:latin typeface="+mn-lt"/>
                <a:ea typeface="+mn-ea"/>
                <a:cs typeface="+mn-cs"/>
              </a:rPr>
              <a:t>“Pollen is the potential beginning of the life of the plant. It is as simple, as beautiful, and as complex as this. And of course it has so many meanings. I think everybody who lives knows that pollen is important.”</a:t>
            </a:r>
          </a:p>
          <a:p>
            <a:pPr marL="0" indent="0" fontAlgn="base">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pollen works are also exhibited in glass jars or small piles</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addition, the pollen is sold to collectors and institutions in glass jars, without any stipulations as to how it should be exhibited</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idea being </a:t>
            </a:r>
            <a:r>
              <a:rPr lang="en-US" sz="1200" b="1" i="0" u="sng" kern="1200" dirty="0" smtClean="0">
                <a:solidFill>
                  <a:schemeClr val="tx1"/>
                </a:solidFill>
                <a:effectLst/>
                <a:latin typeface="+mn-lt"/>
                <a:ea typeface="+mn-ea"/>
                <a:cs typeface="+mn-cs"/>
              </a:rPr>
              <a:t>the pollen is the artwork</a:t>
            </a:r>
            <a:r>
              <a:rPr lang="en-US" sz="1200" b="0" i="0" kern="1200" dirty="0" smtClean="0">
                <a:solidFill>
                  <a:schemeClr val="tx1"/>
                </a:solidFill>
                <a:effectLst/>
                <a:latin typeface="+mn-lt"/>
                <a:ea typeface="+mn-ea"/>
                <a:cs typeface="+mn-cs"/>
              </a:rPr>
              <a:t>, not the process of collecting it or presenting it sifted on the floor or in jars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Pollen collected by Laib from the natural environment around his home and studio, in a small village in southern Germany, since the mid-1990s</a:t>
            </a:r>
          </a:p>
          <a:p>
            <a:pPr marL="0" indent="0">
              <a:buFont typeface="Arial" panose="020B0604020202020204" pitchFamily="34" charset="0"/>
              <a:buNone/>
            </a:pPr>
            <a:endParaRPr lang="en-US" b="0" baseline="0" dirty="0" smtClean="0"/>
          </a:p>
          <a:p>
            <a:pPr fontAlgn="base"/>
            <a:r>
              <a:rPr lang="en-US" sz="1200" b="1" i="0" kern="1200" dirty="0" smtClean="0">
                <a:solidFill>
                  <a:schemeClr val="tx1"/>
                </a:solidFill>
                <a:effectLst/>
                <a:latin typeface="+mn-lt"/>
                <a:ea typeface="+mn-ea"/>
                <a:cs typeface="+mn-cs"/>
              </a:rPr>
              <a:t>Wolfgang Laib, Pollen from Hazelnut,</a:t>
            </a:r>
            <a:r>
              <a:rPr lang="en-US" sz="1200" b="1" i="0" kern="1200" baseline="0" dirty="0" smtClean="0">
                <a:solidFill>
                  <a:schemeClr val="tx1"/>
                </a:solidFill>
                <a:effectLst/>
                <a:latin typeface="+mn-lt"/>
                <a:ea typeface="+mn-ea"/>
                <a:cs typeface="+mn-cs"/>
              </a:rPr>
              <a:t> 2013</a:t>
            </a:r>
          </a:p>
          <a:p>
            <a:pPr fontAlgn="base"/>
            <a:endParaRPr lang="en-US" sz="1200" b="0" i="0" kern="1200" baseline="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Infuses the space with a yellow luminosity</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Takes</a:t>
            </a:r>
            <a:r>
              <a:rPr lang="en-US" sz="1200" b="0" i="0" kern="1200" baseline="0" dirty="0" smtClean="0">
                <a:solidFill>
                  <a:schemeClr val="tx1"/>
                </a:solidFill>
                <a:effectLst/>
                <a:latin typeface="+mn-lt"/>
                <a:ea typeface="+mn-ea"/>
                <a:cs typeface="+mn-cs"/>
              </a:rPr>
              <a:t> the site into account</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Laib perceives the Marron Atrium as the Museum’s inner sanctum, its womb, and has created this work especially for the site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His largest pollen installation to date, measuring approximately 18 x 21 feet</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20</a:t>
            </a:fld>
            <a:endParaRPr lang="en-US"/>
          </a:p>
        </p:txBody>
      </p:sp>
    </p:spTree>
    <p:extLst>
      <p:ext uri="{BB962C8B-B14F-4D97-AF65-F5344CB8AC3E}">
        <p14:creationId xmlns:p14="http://schemas.microsoft.com/office/powerpoint/2010/main" val="38051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kern="1200" dirty="0" smtClean="0">
                <a:solidFill>
                  <a:schemeClr val="tx1"/>
                </a:solidFill>
                <a:effectLst/>
                <a:latin typeface="+mn-lt"/>
                <a:ea typeface="+mn-ea"/>
                <a:cs typeface="+mn-cs"/>
              </a:rPr>
              <a:t>STRUCTURES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Do-Ho Suh</a:t>
            </a:r>
          </a:p>
          <a:p>
            <a:pPr marL="0" indent="0">
              <a:buFont typeface="Arial" panose="020B0604020202020204" pitchFamily="34" charset="0"/>
              <a:buNone/>
            </a:pP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Born,</a:t>
            </a:r>
            <a:r>
              <a:rPr lang="en-US" sz="1200" b="0" i="0" kern="1200" baseline="0" dirty="0" smtClean="0">
                <a:solidFill>
                  <a:schemeClr val="tx1"/>
                </a:solidFill>
                <a:effectLst/>
                <a:latin typeface="+mn-lt"/>
                <a:ea typeface="+mn-ea"/>
                <a:cs typeface="+mn-cs"/>
              </a:rPr>
              <a:t> Seoul, Korea (1962)</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Many of </a:t>
            </a:r>
            <a:r>
              <a:rPr lang="en-US" sz="1200" b="0" i="0" kern="1200" dirty="0" err="1" smtClean="0">
                <a:solidFill>
                  <a:schemeClr val="tx1"/>
                </a:solidFill>
                <a:effectLst/>
                <a:latin typeface="+mn-lt"/>
                <a:ea typeface="+mn-ea"/>
                <a:cs typeface="+mn-cs"/>
              </a:rPr>
              <a:t>Suh's</a:t>
            </a:r>
            <a:r>
              <a:rPr lang="en-US" sz="1200" b="0" i="0" kern="1200" dirty="0" smtClean="0">
                <a:solidFill>
                  <a:schemeClr val="tx1"/>
                </a:solidFill>
                <a:effectLst/>
                <a:latin typeface="+mn-lt"/>
                <a:ea typeface="+mn-ea"/>
                <a:cs typeface="+mn-cs"/>
              </a:rPr>
              <a:t> most famed sculptures had reimagined his homes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Used</a:t>
            </a:r>
            <a:r>
              <a:rPr lang="en-US" sz="1200" b="0" i="0" kern="1200" baseline="0" dirty="0" smtClean="0">
                <a:solidFill>
                  <a:schemeClr val="tx1"/>
                </a:solidFill>
                <a:effectLst/>
                <a:latin typeface="+mn-lt"/>
                <a:ea typeface="+mn-ea"/>
                <a:cs typeface="+mn-cs"/>
              </a:rPr>
              <a:t> t</a:t>
            </a:r>
            <a:r>
              <a:rPr lang="en-US" sz="1200" b="0" i="0" kern="1200" dirty="0" smtClean="0">
                <a:solidFill>
                  <a:schemeClr val="tx1"/>
                </a:solidFill>
                <a:effectLst/>
                <a:latin typeface="+mn-lt"/>
                <a:ea typeface="+mn-ea"/>
                <a:cs typeface="+mn-cs"/>
              </a:rPr>
              <a:t>ranslucent fabric or resin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Sometimes</a:t>
            </a:r>
            <a:r>
              <a:rPr lang="en-US" sz="1200" b="0" i="0" kern="1200" baseline="0" dirty="0" smtClean="0">
                <a:solidFill>
                  <a:schemeClr val="tx1"/>
                </a:solidFill>
                <a:effectLst/>
                <a:latin typeface="+mn-lt"/>
                <a:ea typeface="+mn-ea"/>
                <a:cs typeface="+mn-cs"/>
              </a:rPr>
              <a:t> creates</a:t>
            </a:r>
            <a:r>
              <a:rPr lang="en-US" sz="1200" b="0" i="0" kern="1200" dirty="0" smtClean="0">
                <a:solidFill>
                  <a:schemeClr val="tx1"/>
                </a:solidFill>
                <a:effectLst/>
                <a:latin typeface="+mn-lt"/>
                <a:ea typeface="+mn-ea"/>
                <a:cs typeface="+mn-cs"/>
              </a:rPr>
              <a:t> painstakingly detailed, oversize dollhouses—from his childhood in Seoul and his young adulthood in the United States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Explores the varying meanings of space, from the smallest territory we occupy – Clothing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Do-Ho Suh, High School </a:t>
            </a:r>
            <a:r>
              <a:rPr lang="en-US" b="1" dirty="0" err="1" smtClean="0"/>
              <a:t>Uni</a:t>
            </a:r>
            <a:r>
              <a:rPr lang="en-US" b="1" dirty="0" smtClean="0"/>
              <a:t>-Form, 1997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Issues of memory, history, displacement, identity and the body all come into play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What does a uniform represent?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Faceless – why?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an age of exponentially increasing globalization, this is a consideration of what it means to belong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semi-nostalgic sentiment hidden in High School </a:t>
            </a:r>
            <a:r>
              <a:rPr lang="en-US" sz="1200" b="0" i="0" kern="1200" dirty="0" err="1" smtClean="0">
                <a:solidFill>
                  <a:schemeClr val="tx1"/>
                </a:solidFill>
                <a:effectLst/>
                <a:latin typeface="+mn-lt"/>
                <a:ea typeface="+mn-ea"/>
                <a:cs typeface="+mn-cs"/>
              </a:rPr>
              <a:t>Uni</a:t>
            </a:r>
            <a:r>
              <a:rPr lang="en-US" sz="1200" b="0" i="0" kern="1200" dirty="0" smtClean="0">
                <a:solidFill>
                  <a:schemeClr val="tx1"/>
                </a:solidFill>
                <a:effectLst/>
                <a:latin typeface="+mn-lt"/>
                <a:ea typeface="+mn-ea"/>
                <a:cs typeface="+mn-cs"/>
              </a:rPr>
              <a:t>-Form is perhaps more clearly articulated in </a:t>
            </a:r>
            <a:r>
              <a:rPr lang="en-US" sz="1200" b="1" i="0" kern="1200" dirty="0" smtClean="0">
                <a:solidFill>
                  <a:schemeClr val="tx1"/>
                </a:solidFill>
                <a:effectLst/>
                <a:latin typeface="+mn-lt"/>
                <a:ea typeface="+mn-ea"/>
                <a:cs typeface="+mn-cs"/>
              </a:rPr>
              <a:t>a complementary installation</a:t>
            </a:r>
            <a:r>
              <a:rPr lang="en-US" sz="1200" b="0" i="0" kern="1200" dirty="0" smtClean="0">
                <a:solidFill>
                  <a:schemeClr val="tx1"/>
                </a:solidFill>
                <a:effectLst/>
                <a:latin typeface="+mn-lt"/>
                <a:ea typeface="+mn-ea"/>
                <a:cs typeface="+mn-cs"/>
              </a:rPr>
              <a:t>, a wallpaper project entitled </a:t>
            </a:r>
            <a:r>
              <a:rPr lang="en-US" sz="1200" b="1" i="0" kern="1200" dirty="0" smtClean="0">
                <a:solidFill>
                  <a:schemeClr val="tx1"/>
                </a:solidFill>
                <a:effectLst/>
                <a:latin typeface="+mn-lt"/>
                <a:ea typeface="+mn-ea"/>
                <a:cs typeface="+mn-cs"/>
              </a:rPr>
              <a:t>Who Am We?.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Suh scanned approximately 37,000 portraits of schoolboys from his Korean high school yearbooks, reducing their size to the threshold of recognisability.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Then transferred to sheets of wallpaper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37,000 tiny faces are individually contained within oval frames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On walking into a room decorated with this wallpaper, one hardly notices the source of the ever-so-subtle undulation of muted sepia colours on its surfaces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It is only up-close that one discovers with surprise the uncanny faces that have taken over the room’s architecture, enveloping our gaze, awaiting recognition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 meditation on the tension between individual and collective identities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grammatical disagreement between the ‘we’ and the ‘am’ in the title immediately announces this concern</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a:t>
            </a:fld>
            <a:endParaRPr lang="en-US"/>
          </a:p>
        </p:txBody>
      </p:sp>
    </p:spTree>
    <p:extLst>
      <p:ext uri="{BB962C8B-B14F-4D97-AF65-F5344CB8AC3E}">
        <p14:creationId xmlns:p14="http://schemas.microsoft.com/office/powerpoint/2010/main" val="409060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 also creates room</a:t>
            </a:r>
            <a:r>
              <a:rPr lang="en-US" baseline="0" dirty="0" smtClean="0"/>
              <a:t> covered in beeswax </a:t>
            </a:r>
          </a:p>
          <a:p>
            <a:pPr marL="171450" indent="-171450">
              <a:buFont typeface="Arial" panose="020B0604020202020204" pitchFamily="34" charset="0"/>
              <a:buChar char="•"/>
            </a:pPr>
            <a:r>
              <a:rPr lang="en-US" baseline="0" dirty="0" smtClean="0"/>
              <a:t>Describe the experience</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21</a:t>
            </a:fld>
            <a:endParaRPr lang="en-US"/>
          </a:p>
        </p:txBody>
      </p:sp>
    </p:spTree>
    <p:extLst>
      <p:ext uri="{BB962C8B-B14F-4D97-AF65-F5344CB8AC3E}">
        <p14:creationId xmlns:p14="http://schemas.microsoft.com/office/powerpoint/2010/main" val="50701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Olafur Eliasson </a:t>
            </a:r>
          </a:p>
          <a:p>
            <a:endParaRPr lang="en-US" b="1" dirty="0" smtClean="0"/>
          </a:p>
          <a:p>
            <a:pPr marL="171450" indent="-171450">
              <a:buFont typeface="Arial" panose="020B0604020202020204" pitchFamily="34" charset="0"/>
              <a:buChar char="•"/>
            </a:pPr>
            <a:r>
              <a:rPr lang="en-US" b="0" dirty="0" smtClean="0"/>
              <a:t>Born Copenhagen, Denmark (1947)</a:t>
            </a:r>
          </a:p>
          <a:p>
            <a:pPr marL="171450" indent="-171450">
              <a:buFont typeface="Arial" panose="020B0604020202020204" pitchFamily="34" charset="0"/>
              <a:buChar char="•"/>
            </a:pPr>
            <a:r>
              <a:rPr lang="en-US" b="0" dirty="0" smtClean="0"/>
              <a:t>Danish/Icelandic</a:t>
            </a:r>
          </a:p>
          <a:p>
            <a:pPr marL="171450" indent="-171450">
              <a:buFont typeface="Arial" panose="020B0604020202020204" pitchFamily="34" charset="0"/>
              <a:buChar char="•"/>
            </a:pPr>
            <a:r>
              <a:rPr lang="en-US" b="0" dirty="0" smtClean="0"/>
              <a:t>Creates</a:t>
            </a:r>
            <a:r>
              <a:rPr lang="en-US" b="0" baseline="0" dirty="0" smtClean="0"/>
              <a:t> immersive environments</a:t>
            </a:r>
          </a:p>
          <a:p>
            <a:pPr marL="171450" indent="-171450">
              <a:buFont typeface="Arial" panose="020B0604020202020204" pitchFamily="34" charset="0"/>
              <a:buChar char="•"/>
            </a:pPr>
            <a:r>
              <a:rPr lang="en-US" b="0" baseline="0" dirty="0" smtClean="0"/>
              <a:t>Light projections and multipart photographic series</a:t>
            </a:r>
          </a:p>
          <a:p>
            <a:pPr marL="171450" indent="-171450">
              <a:buFont typeface="Arial" panose="020B0604020202020204" pitchFamily="34" charset="0"/>
              <a:buChar char="•"/>
            </a:pPr>
            <a:r>
              <a:rPr lang="en-US" b="0" baseline="0" dirty="0" smtClean="0"/>
              <a:t>Looks at what it means to see</a:t>
            </a:r>
          </a:p>
          <a:p>
            <a:pPr marL="171450" indent="-171450">
              <a:buFont typeface="Arial" panose="020B0604020202020204" pitchFamily="34" charset="0"/>
              <a:buChar char="•"/>
            </a:pPr>
            <a:r>
              <a:rPr lang="en-US" b="0" baseline="0" dirty="0" smtClean="0"/>
              <a:t>Like Light and Space artists, uses simple technical devices (colored bulbs, mirrors, </a:t>
            </a:r>
            <a:r>
              <a:rPr lang="en-US" b="0" baseline="0" dirty="0" err="1" smtClean="0"/>
              <a:t>kalaidesopes</a:t>
            </a:r>
            <a:r>
              <a:rPr lang="en-US" b="0" baseline="0" dirty="0" smtClean="0"/>
              <a:t>, prisms)</a:t>
            </a:r>
          </a:p>
          <a:p>
            <a:pPr marL="171450" indent="-171450">
              <a:buFont typeface="Arial" panose="020B0604020202020204" pitchFamily="34" charset="0"/>
              <a:buChar char="•"/>
            </a:pPr>
            <a:r>
              <a:rPr lang="en-US" b="0" baseline="0" dirty="0" smtClean="0"/>
              <a:t>Makes visible the mechanics of his works</a:t>
            </a:r>
          </a:p>
          <a:p>
            <a:pPr marL="171450" indent="-171450">
              <a:buFont typeface="Arial" panose="020B0604020202020204" pitchFamily="34" charset="0"/>
              <a:buChar char="•"/>
            </a:pPr>
            <a:r>
              <a:rPr lang="en-US" b="0" baseline="0" dirty="0" smtClean="0"/>
              <a:t>We see the hand behind the illusion</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r>
              <a:rPr lang="en-US" b="0" baseline="0" dirty="0" smtClean="0"/>
              <a:t>Early-1990s: takes photos on hiking trips in Iceland</a:t>
            </a:r>
          </a:p>
          <a:p>
            <a:pPr marL="171450" indent="-171450">
              <a:buFont typeface="Arial" panose="020B0604020202020204" pitchFamily="34" charset="0"/>
              <a:buChar char="•"/>
            </a:pPr>
            <a:r>
              <a:rPr lang="en-US" b="0" baseline="0" dirty="0" smtClean="0"/>
              <a:t>These served as studies for concepts explored in his installations</a:t>
            </a:r>
          </a:p>
          <a:p>
            <a:pPr marL="171450" indent="-171450">
              <a:buFont typeface="Arial" panose="020B0604020202020204" pitchFamily="34" charset="0"/>
              <a:buChar char="•"/>
            </a:pPr>
            <a:r>
              <a:rPr lang="en-US" b="0" baseline="0" dirty="0" smtClean="0"/>
              <a:t>Recontextualizes outdoor phenomena</a:t>
            </a:r>
          </a:p>
          <a:p>
            <a:pPr marL="171450" indent="-171450">
              <a:buFont typeface="Arial" panose="020B0604020202020204" pitchFamily="34" charset="0"/>
              <a:buChar char="•"/>
            </a:pPr>
            <a:r>
              <a:rPr lang="en-US" b="0" baseline="0" dirty="0" smtClean="0"/>
              <a:t>Inspired by the terrain of his native Scandinavia</a:t>
            </a:r>
          </a:p>
          <a:p>
            <a:pPr marL="171450" indent="-171450">
              <a:buFont typeface="Arial" panose="020B0604020202020204" pitchFamily="34" charset="0"/>
              <a:buChar char="•"/>
            </a:pPr>
            <a:r>
              <a:rPr lang="en-US" b="0" baseline="0" dirty="0" smtClean="0"/>
              <a:t>Visitors stand within his works, not in front of them</a:t>
            </a:r>
          </a:p>
          <a:p>
            <a:pPr marL="171450" indent="-171450">
              <a:buFont typeface="Arial" panose="020B0604020202020204" pitchFamily="34" charset="0"/>
              <a:buChar char="•"/>
            </a:pPr>
            <a:r>
              <a:rPr lang="en-US" b="0" baseline="0" dirty="0" smtClean="0"/>
              <a:t>They become an active part of each piece</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22</a:t>
            </a:fld>
            <a:endParaRPr lang="en-US"/>
          </a:p>
        </p:txBody>
      </p:sp>
    </p:spTree>
    <p:extLst>
      <p:ext uri="{BB962C8B-B14F-4D97-AF65-F5344CB8AC3E}">
        <p14:creationId xmlns:p14="http://schemas.microsoft.com/office/powerpoint/2010/main" val="260919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Olafur Eliasson, Reversed Waterfall, 1998</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 system of pumps reverses the natural flow of water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Olafur Eliasson, The Natural Light Setup, 2008</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The ceiling, a light box, emits different</a:t>
            </a:r>
            <a:r>
              <a:rPr lang="en-US" baseline="0" dirty="0" smtClean="0"/>
              <a:t> hues of white light in a pre-programmed rhythm. </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23</a:t>
            </a:fld>
            <a:endParaRPr lang="en-US"/>
          </a:p>
        </p:txBody>
      </p:sp>
    </p:spTree>
    <p:extLst>
      <p:ext uri="{BB962C8B-B14F-4D97-AF65-F5344CB8AC3E}">
        <p14:creationId xmlns:p14="http://schemas.microsoft.com/office/powerpoint/2010/main" val="3748208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Cai Guo-Qiang</a:t>
            </a:r>
          </a:p>
          <a:p>
            <a:endParaRPr lang="en-US" b="1" dirty="0" smtClean="0"/>
          </a:p>
          <a:p>
            <a:pPr marL="171450" indent="-171450">
              <a:buFont typeface="Arial" panose="020B0604020202020204" pitchFamily="34" charset="0"/>
              <a:buChar char="•"/>
            </a:pPr>
            <a:r>
              <a:rPr lang="en-US" b="0" dirty="0" smtClean="0"/>
              <a:t>Born China (1957)</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Draws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from ancient mythology, military history, Taoist cosmology, extraterrestrial observations, Maoist revolutionary tactics, Buddhist philosophy, gunpowder-related technology, Chinese medicine, and methods of terrorist violence</a:t>
            </a: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Cai’s</a:t>
            </a:r>
            <a:r>
              <a:rPr lang="en-US" sz="1200" b="0" i="0" kern="1200" dirty="0" smtClean="0">
                <a:solidFill>
                  <a:schemeClr val="tx1"/>
                </a:solidFill>
                <a:effectLst/>
                <a:latin typeface="+mn-lt"/>
                <a:ea typeface="+mn-ea"/>
                <a:cs typeface="+mn-cs"/>
              </a:rPr>
              <a:t> art is a form of social energy, linking what he refers to as “the seen and unseen worlds.”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1986:</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Moved to Japan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Masters the use of gunpowder to create his signature gunpowder drawings and the related outdoor explosion events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These practices integrate science and art in a process of creative destruction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Reflects the</a:t>
            </a:r>
            <a:r>
              <a:rPr lang="en-US" sz="1200" b="0" i="0" kern="1200" baseline="0" dirty="0" smtClean="0">
                <a:solidFill>
                  <a:schemeClr val="tx1"/>
                </a:solidFill>
                <a:effectLst/>
                <a:latin typeface="+mn-lt"/>
                <a:ea typeface="+mn-ea"/>
                <a:cs typeface="+mn-cs"/>
              </a:rPr>
              <a:t> p</a:t>
            </a:r>
            <a:r>
              <a:rPr lang="en-US" sz="1200" b="0" i="0" kern="1200" dirty="0" smtClean="0">
                <a:solidFill>
                  <a:schemeClr val="tx1"/>
                </a:solidFill>
                <a:effectLst/>
                <a:latin typeface="+mn-lt"/>
                <a:ea typeface="+mn-ea"/>
                <a:cs typeface="+mn-cs"/>
              </a:rPr>
              <a:t>hilosophy that </a:t>
            </a:r>
            <a:r>
              <a:rPr lang="en-US" sz="1200" b="0" i="0" u="sng" kern="1200" dirty="0" smtClean="0">
                <a:solidFill>
                  <a:schemeClr val="tx1"/>
                </a:solidFill>
                <a:effectLst/>
                <a:latin typeface="+mn-lt"/>
                <a:ea typeface="+mn-ea"/>
                <a:cs typeface="+mn-cs"/>
              </a:rPr>
              <a:t>conflict and transformation are interdependent conditions of life</a:t>
            </a:r>
            <a:r>
              <a:rPr lang="en-US" sz="1200" b="0" i="0" kern="1200" dirty="0" smtClean="0">
                <a:solidFill>
                  <a:schemeClr val="tx1"/>
                </a:solidFill>
                <a:effectLst/>
                <a:latin typeface="+mn-lt"/>
                <a:ea typeface="+mn-ea"/>
                <a:cs typeface="+mn-cs"/>
              </a:rPr>
              <a:t>, and hence art</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rgbClr val="101A1C"/>
                </a:solidFill>
              </a:rPr>
              <a:t>Cai Guo-Qiang, Ignition of gunpowder drawing Odyssey, Houston, October 6, 2010</a:t>
            </a:r>
            <a:endParaRPr lang="en-US" b="1"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At once intuitive and analytical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Site specific, ephemeral, time based, and interactive—performance art </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CF9D05-C087-4FA3-8786-FD5356CF85AD}" type="slidenum">
              <a:rPr lang="en-US" smtClean="0"/>
              <a:t>24</a:t>
            </a:fld>
            <a:endParaRPr lang="en-US"/>
          </a:p>
        </p:txBody>
      </p:sp>
    </p:spTree>
    <p:extLst>
      <p:ext uri="{BB962C8B-B14F-4D97-AF65-F5344CB8AC3E}">
        <p14:creationId xmlns:p14="http://schemas.microsoft.com/office/powerpoint/2010/main" val="85881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Cai has lived in New York since 1995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Major participation in the global art system of biennials, public celebrations, and museum exhibitions around the world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Cai Guo Qiang, Head On, 2006</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Originally created for the Guggenheim Museum in Berlin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Features 99 wolves hurling themselves through the air, only to hit a glass wall before returning to the beginning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metaphor for humanity’s willingness to repeat its own mistakes</a:t>
            </a:r>
            <a:endParaRPr lang="en-US" b="0" dirty="0" smtClean="0"/>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25</a:t>
            </a:fld>
            <a:endParaRPr lang="en-US"/>
          </a:p>
        </p:txBody>
      </p:sp>
    </p:spTree>
    <p:extLst>
      <p:ext uri="{BB962C8B-B14F-4D97-AF65-F5344CB8AC3E}">
        <p14:creationId xmlns:p14="http://schemas.microsoft.com/office/powerpoint/2010/main" val="591975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Political</a:t>
            </a:r>
            <a:r>
              <a:rPr lang="en-US" b="1" baseline="0" dirty="0" smtClean="0"/>
              <a:t> Installations</a:t>
            </a:r>
          </a:p>
          <a:p>
            <a:endParaRPr lang="en-US" b="1" baseline="0" dirty="0" smtClean="0"/>
          </a:p>
          <a:p>
            <a:r>
              <a:rPr lang="en-US" b="1" baseline="0" dirty="0" smtClean="0"/>
              <a:t>Kara Walker</a:t>
            </a:r>
          </a:p>
          <a:p>
            <a:endParaRPr lang="en-US" b="1" baseline="0" dirty="0" smtClean="0"/>
          </a:p>
          <a:p>
            <a:pPr marL="171450" indent="-171450">
              <a:buFont typeface="Arial" panose="020B0604020202020204" pitchFamily="34" charset="0"/>
              <a:buChar char="•"/>
            </a:pPr>
            <a:r>
              <a:rPr lang="en-US" b="0" baseline="0" dirty="0" smtClean="0"/>
              <a:t>Born Stockton, CA (1969)</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Work</a:t>
            </a:r>
            <a:r>
              <a:rPr lang="en-US" sz="1200" b="0" i="0" kern="1200" baseline="0" dirty="0" smtClean="0">
                <a:solidFill>
                  <a:schemeClr val="tx1"/>
                </a:solidFill>
                <a:effectLst/>
                <a:latin typeface="+mn-lt"/>
                <a:ea typeface="+mn-ea"/>
                <a:cs typeface="+mn-cs"/>
              </a:rPr>
              <a:t> e</a:t>
            </a:r>
            <a:r>
              <a:rPr lang="en-US" sz="1200" b="0" i="0" kern="1200" dirty="0" smtClean="0">
                <a:solidFill>
                  <a:schemeClr val="tx1"/>
                </a:solidFill>
                <a:effectLst/>
                <a:latin typeface="+mn-lt"/>
                <a:ea typeface="+mn-ea"/>
                <a:cs typeface="+mn-cs"/>
              </a:rPr>
              <a:t>xplores race, gender, sexuality, violence and identity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Best known for her room-size tableaux of black cut-paper silhouettes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Deal</a:t>
            </a:r>
            <a:r>
              <a:rPr lang="en-US" sz="1200" b="0" i="0" kern="1200" baseline="0" dirty="0" smtClean="0">
                <a:solidFill>
                  <a:schemeClr val="tx1"/>
                </a:solidFill>
                <a:effectLst/>
                <a:latin typeface="+mn-lt"/>
                <a:ea typeface="+mn-ea"/>
                <a:cs typeface="+mn-cs"/>
              </a:rPr>
              <a:t> directly with legacy of slavery in America</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Sexually deviant behavior a metaphor for the unbelievably dysfunctional power structures in America during (and after) slavery</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Creates videos, drawings, paintings, and immersive installations from cut paper</a:t>
            </a:r>
          </a:p>
          <a:p>
            <a:pPr marL="171450" indent="-171450">
              <a:buFont typeface="Arial" panose="020B0604020202020204" pitchFamily="34" charset="0"/>
              <a:buChar char="•"/>
            </a:pPr>
            <a:endParaRPr lang="en-US" b="1" dirty="0" smtClean="0"/>
          </a:p>
          <a:p>
            <a:pPr marL="0" indent="0">
              <a:buFont typeface="Arial" panose="020B0604020202020204" pitchFamily="34" charset="0"/>
              <a:buNone/>
            </a:pPr>
            <a:r>
              <a:rPr lang="en-US" b="1" dirty="0" smtClean="0"/>
              <a:t>Detail from Gone, An Historical Romance of a Civil War as it Occurred between the Dusky Thighs of One Young Negress and Her Heart, 1994</a:t>
            </a:r>
            <a:r>
              <a:rPr lang="en-US" dirty="0" smtClean="0"/>
              <a:t/>
            </a:r>
            <a:br>
              <a:rPr lang="en-US" dirty="0" smtClean="0"/>
            </a:br>
            <a:endParaRPr lang="en-US" dirty="0" smtClean="0"/>
          </a:p>
          <a:p>
            <a:pPr marL="171450" indent="-171450">
              <a:buFont typeface="Arial" panose="020B0604020202020204" pitchFamily="34" charset="0"/>
              <a:buChar char="•"/>
            </a:pPr>
            <a:r>
              <a:rPr lang="en-US" b="0" dirty="0" smtClean="0"/>
              <a:t>Discuss</a:t>
            </a:r>
            <a:r>
              <a:rPr lang="en-US" b="0" baseline="0" dirty="0" smtClean="0"/>
              <a:t> the WSJ reading</a:t>
            </a:r>
          </a:p>
          <a:p>
            <a:pPr marL="171450" indent="-171450">
              <a:buFont typeface="Arial" panose="020B0604020202020204" pitchFamily="34" charset="0"/>
              <a:buChar char="•"/>
            </a:pPr>
            <a:r>
              <a:rPr lang="en-US" b="0" baseline="0" dirty="0" smtClean="0"/>
              <a:t>Thoughts from the class?</a:t>
            </a: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26</a:t>
            </a:fld>
            <a:endParaRPr lang="en-US"/>
          </a:p>
        </p:txBody>
      </p:sp>
    </p:spTree>
    <p:extLst>
      <p:ext uri="{BB962C8B-B14F-4D97-AF65-F5344CB8AC3E}">
        <p14:creationId xmlns:p14="http://schemas.microsoft.com/office/powerpoint/2010/main" val="1604752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Retains a love of drawing</a:t>
            </a:r>
          </a:p>
          <a:p>
            <a:pPr marL="171450" indent="-171450">
              <a:buFont typeface="Arial" panose="020B0604020202020204" pitchFamily="34" charset="0"/>
              <a:buChar char="•"/>
            </a:pPr>
            <a:r>
              <a:rPr lang="en-US" dirty="0" smtClean="0"/>
              <a:t>The silhouettes were the</a:t>
            </a:r>
            <a:r>
              <a:rPr lang="en-US" baseline="0" dirty="0" smtClean="0"/>
              <a:t> result of her drawing practice</a:t>
            </a:r>
          </a:p>
          <a:p>
            <a:pPr marL="171450" indent="-171450">
              <a:buFont typeface="Arial" panose="020B0604020202020204" pitchFamily="34" charset="0"/>
              <a:buChar char="•"/>
            </a:pPr>
            <a:r>
              <a:rPr lang="en-US" baseline="0" dirty="0" smtClean="0"/>
              <a:t>A removal, rather than an addition</a:t>
            </a:r>
          </a:p>
          <a:p>
            <a:pPr marL="171450" indent="-171450">
              <a:buFont typeface="Arial" panose="020B0604020202020204" pitchFamily="34" charset="0"/>
              <a:buChar char="•"/>
            </a:pPr>
            <a:r>
              <a:rPr lang="en-US" baseline="0" dirty="0" smtClean="0"/>
              <a:t>Likes the dialectic between positive / negative</a:t>
            </a:r>
          </a:p>
          <a:p>
            <a:endParaRPr lang="en-US" dirty="0" smtClean="0"/>
          </a:p>
          <a:p>
            <a:r>
              <a:rPr lang="en-US" dirty="0" smtClean="0"/>
              <a:t>Watch this video: https://www.youtube.com/watch?v=5QbXdPv-O1g</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27</a:t>
            </a:fld>
            <a:endParaRPr lang="en-US"/>
          </a:p>
        </p:txBody>
      </p:sp>
    </p:spTree>
    <p:extLst>
      <p:ext uri="{BB962C8B-B14F-4D97-AF65-F5344CB8AC3E}">
        <p14:creationId xmlns:p14="http://schemas.microsoft.com/office/powerpoint/2010/main" val="1800262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William Kentridge</a:t>
            </a:r>
          </a:p>
          <a:p>
            <a:endParaRPr lang="en-US" b="1" dirty="0" smtClean="0"/>
          </a:p>
          <a:p>
            <a:pPr marL="171450" indent="-171450">
              <a:buFont typeface="Arial" panose="020B0604020202020204" pitchFamily="34" charset="0"/>
              <a:buChar char="•"/>
            </a:pPr>
            <a:r>
              <a:rPr lang="en-US" b="0" dirty="0" smtClean="0"/>
              <a:t>Born Johannesburg, South</a:t>
            </a:r>
            <a:r>
              <a:rPr lang="en-US" b="0" baseline="0" dirty="0" smtClean="0"/>
              <a:t> Africa (1955)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After drama school, Kentridge was active in theater and television production in the 1970s and 1980s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1990s:</a:t>
            </a:r>
            <a:r>
              <a:rPr lang="en-US" sz="1200" b="0" i="0" kern="1200" baseline="0" dirty="0" smtClean="0">
                <a:solidFill>
                  <a:schemeClr val="tx1"/>
                </a:solidFill>
                <a:effectLst/>
                <a:latin typeface="+mn-lt"/>
                <a:ea typeface="+mn-ea"/>
                <a:cs typeface="+mn-cs"/>
              </a:rPr>
              <a:t> C</a:t>
            </a:r>
            <a:r>
              <a:rPr lang="en-US" sz="1200" b="0" i="0" kern="1200" dirty="0" smtClean="0">
                <a:solidFill>
                  <a:schemeClr val="tx1"/>
                </a:solidFill>
                <a:effectLst/>
                <a:latin typeface="+mn-lt"/>
                <a:ea typeface="+mn-ea"/>
                <a:cs typeface="+mn-cs"/>
              </a:rPr>
              <a:t>oinciding with the abolishment of apartheid in South Africa—</a:t>
            </a:r>
            <a:r>
              <a:rPr lang="en-US" sz="1200" b="0" i="0" kern="1200" dirty="0" err="1" smtClean="0">
                <a:solidFill>
                  <a:schemeClr val="tx1"/>
                </a:solidFill>
                <a:effectLst/>
                <a:latin typeface="+mn-lt"/>
                <a:ea typeface="+mn-ea"/>
                <a:cs typeface="+mn-cs"/>
              </a:rPr>
              <a:t>Kentridge's</a:t>
            </a:r>
            <a:r>
              <a:rPr lang="en-US" sz="1200" b="0" i="0" kern="1200" dirty="0" smtClean="0">
                <a:solidFill>
                  <a:schemeClr val="tx1"/>
                </a:solidFill>
                <a:effectLst/>
                <a:latin typeface="+mn-lt"/>
                <a:ea typeface="+mn-ea"/>
                <a:cs typeface="+mn-cs"/>
              </a:rPr>
              <a:t> live theater work and the stop-motion animated films he developed from charcoal drawings found an increasingly international audience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Work deals with apartheid</a:t>
            </a:r>
            <a:r>
              <a:rPr lang="en-US" sz="1200" b="0" i="0" kern="1200" baseline="0" dirty="0" smtClean="0">
                <a:solidFill>
                  <a:schemeClr val="tx1"/>
                </a:solidFill>
                <a:effectLst/>
                <a:latin typeface="+mn-lt"/>
                <a:ea typeface="+mn-ea"/>
                <a:cs typeface="+mn-cs"/>
              </a:rPr>
              <a:t> and the realities of a post-apartheid South Africa</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As a white man, he is both critical and complicit</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Very personal iconography (the rhinoceros stands in for South Africa)</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DRAWING-BASED work</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Videos often displayed as installations</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28</a:t>
            </a:fld>
            <a:endParaRPr lang="en-US"/>
          </a:p>
        </p:txBody>
      </p:sp>
    </p:spTree>
    <p:extLst>
      <p:ext uri="{BB962C8B-B14F-4D97-AF65-F5344CB8AC3E}">
        <p14:creationId xmlns:p14="http://schemas.microsoft.com/office/powerpoint/2010/main" val="309615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William Kentridge, </a:t>
            </a:r>
            <a:r>
              <a:rPr lang="en-US" sz="1200" b="1" i="0" kern="1200" dirty="0" smtClean="0">
                <a:solidFill>
                  <a:schemeClr val="tx1"/>
                </a:solidFill>
                <a:effectLst/>
                <a:latin typeface="+mn-lt"/>
                <a:ea typeface="+mn-ea"/>
                <a:cs typeface="+mn-cs"/>
              </a:rPr>
              <a:t>7 Fragments for Georges Méliès,</a:t>
            </a:r>
            <a:r>
              <a:rPr lang="en-US" sz="1200" b="1" i="0" kern="1200" baseline="0" dirty="0" smtClean="0">
                <a:solidFill>
                  <a:schemeClr val="tx1"/>
                </a:solidFill>
                <a:effectLst/>
                <a:latin typeface="+mn-lt"/>
                <a:ea typeface="+mn-ea"/>
                <a:cs typeface="+mn-cs"/>
              </a:rPr>
              <a:t> 2003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Makes his own art practice a subject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According to the artist, many of these projects are meant to reflect the "invisible work that must be done" before beginning a drawing, film, or sculpture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large-scale multiscreen projection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Homage to the early French film director, who, like Kentridge, often combined performance with drawing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suite of seven films—each depicting Kentridge at work in his studio or interacting with his creations—forms an intimate portrayal of the artist's process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Like</a:t>
            </a:r>
            <a:r>
              <a:rPr lang="en-US" sz="1200" b="0" i="0" kern="1200" baseline="0" dirty="0" smtClean="0">
                <a:solidFill>
                  <a:schemeClr val="tx1"/>
                </a:solidFill>
                <a:effectLst/>
                <a:latin typeface="+mn-lt"/>
                <a:ea typeface="+mn-ea"/>
                <a:cs typeface="+mn-cs"/>
              </a:rPr>
              <a:t> being inside the artist’s imagination!</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29</a:t>
            </a:fld>
            <a:endParaRPr lang="en-US"/>
          </a:p>
        </p:txBody>
      </p:sp>
    </p:spTree>
    <p:extLst>
      <p:ext uri="{BB962C8B-B14F-4D97-AF65-F5344CB8AC3E}">
        <p14:creationId xmlns:p14="http://schemas.microsoft.com/office/powerpoint/2010/main" val="1956568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Felix</a:t>
            </a:r>
            <a:r>
              <a:rPr lang="en-US" b="1" baseline="0" dirty="0" smtClean="0"/>
              <a:t> Gonzales-Torres</a:t>
            </a:r>
          </a:p>
          <a:p>
            <a:endParaRPr lang="en-US" b="1" baseline="0" dirty="0" smtClean="0"/>
          </a:p>
          <a:p>
            <a:pPr marL="171450" indent="-171450">
              <a:buFont typeface="Arial" panose="020B0604020202020204" pitchFamily="34" charset="0"/>
              <a:buChar char="•"/>
            </a:pPr>
            <a:r>
              <a:rPr lang="en-US" b="0" baseline="0" dirty="0" smtClean="0"/>
              <a:t>Born Cuba (1957-1996)</a:t>
            </a:r>
          </a:p>
          <a:p>
            <a:endParaRPr lang="en-US" b="1" baseline="0" dirty="0" smtClean="0"/>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O</a:t>
            </a:r>
            <a:r>
              <a:rPr lang="en-US" sz="1200" b="0" i="0" kern="1200" dirty="0" smtClean="0">
                <a:solidFill>
                  <a:schemeClr val="tx1"/>
                </a:solidFill>
                <a:effectLst/>
                <a:latin typeface="+mn-lt"/>
                <a:ea typeface="+mn-ea"/>
                <a:cs typeface="+mn-cs"/>
              </a:rPr>
              <a:t>ne of the most influential artists of his generation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produced works of uncompromising beauty and simplicity—including light strings, candy spills, paper stacks, beaded curtains, and text-based portraiture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Transforms the everyday into profound meditations on love and loss</a:t>
            </a:r>
          </a:p>
          <a:p>
            <a:pPr marL="0" marR="0" indent="0" algn="l" defTabSz="914400" rtl="0" eaLnBrk="1" fontAlgn="base" latinLnBrk="0" hangingPunct="1">
              <a:lnSpc>
                <a:spcPct val="100000"/>
              </a:lnSpc>
              <a:spcBef>
                <a:spcPts val="0"/>
              </a:spcBef>
              <a:spcAft>
                <a:spcPts val="0"/>
              </a:spcAft>
              <a:buClrTx/>
              <a:buSzTx/>
              <a:buFontTx/>
              <a:buNone/>
              <a:tabLst/>
              <a:defRPr/>
            </a:pPr>
            <a:r>
              <a:rPr lang="en-US" dirty="0" smtClean="0"/>
              <a:t/>
            </a:r>
            <a:br>
              <a:rPr lang="en-US" dirty="0" smtClean="0"/>
            </a:br>
            <a:r>
              <a:rPr lang="en-US" b="1" dirty="0" smtClean="0"/>
              <a:t>Felix Gonzalez-Torres, Untitled (America) 1994-95</a:t>
            </a:r>
          </a:p>
          <a:p>
            <a:pPr marL="0" marR="0" indent="0" algn="l" defTabSz="914400" rtl="0" eaLnBrk="1" fontAlgn="base" latinLnBrk="0" hangingPunct="1">
              <a:lnSpc>
                <a:spcPct val="100000"/>
              </a:lnSpc>
              <a:spcBef>
                <a:spcPts val="0"/>
              </a:spcBef>
              <a:spcAft>
                <a:spcPts val="0"/>
              </a:spcAft>
              <a:buClrTx/>
              <a:buSzTx/>
              <a:buFontTx/>
              <a:buNone/>
              <a:tabLst/>
              <a:defRPr/>
            </a:pPr>
            <a:endParaRPr lang="en-US" b="1" dirty="0" smtClean="0"/>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Elegant forms evoke the precedent of Minimalist sculpture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Imbued with poetic intimacy</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artist aimed to make his works open-ended and invited viewers to participate in their realization</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This generosity is tinged with melancholy</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Light bulbs and candy evoke festive celebration but here are also metaphors for mortality—bulbs burn out, candy is consumed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fact that Gonzalez-Torres emerged as an artist at a time overshadowed by the global tragedy of AIDS informs his</a:t>
            </a:r>
            <a:r>
              <a:rPr lang="en-US" sz="1200" b="0" i="0" kern="1200" baseline="0" dirty="0" smtClean="0">
                <a:solidFill>
                  <a:schemeClr val="tx1"/>
                </a:solidFill>
                <a:effectLst/>
                <a:latin typeface="+mn-lt"/>
                <a:ea typeface="+mn-ea"/>
                <a:cs typeface="+mn-cs"/>
              </a:rPr>
              <a:t> work</a:t>
            </a:r>
          </a:p>
          <a:p>
            <a:pPr marL="171450" indent="-171450">
              <a:buFont typeface="Arial" panose="020B0604020202020204" pitchFamily="34" charset="0"/>
              <a:buChar char="•"/>
            </a:pPr>
            <a:r>
              <a:rPr lang="en-US" b="0" baseline="0" dirty="0" smtClean="0"/>
              <a:t>Perpetually renewed and relevant -- universal</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30</a:t>
            </a:fld>
            <a:endParaRPr lang="en-US"/>
          </a:p>
        </p:txBody>
      </p:sp>
    </p:spTree>
    <p:extLst>
      <p:ext uri="{BB962C8B-B14F-4D97-AF65-F5344CB8AC3E}">
        <p14:creationId xmlns:p14="http://schemas.microsoft.com/office/powerpoint/2010/main" val="108789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rgbClr val="000000"/>
                </a:solidFill>
                <a:effectLst/>
              </a:rPr>
              <a:t>Do-Ho Suh, Home Within Home, 2014</a:t>
            </a:r>
          </a:p>
          <a:p>
            <a:pPr marL="0" indent="0">
              <a:buFont typeface="Arial" panose="020B0604020202020204" pitchFamily="34" charset="0"/>
              <a:buNone/>
            </a:pP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1:1 scale replica of two houses the artist had previously lived in, one inside the other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Created his traditional Korean home</a:t>
            </a:r>
            <a:r>
              <a:rPr lang="en-US" sz="1200" b="0" i="0" kern="1200" baseline="0" dirty="0" smtClean="0">
                <a:solidFill>
                  <a:schemeClr val="tx1"/>
                </a:solidFill>
                <a:effectLst/>
                <a:latin typeface="+mn-lt"/>
                <a:ea typeface="+mn-ea"/>
                <a:cs typeface="+mn-cs"/>
              </a:rPr>
              <a:t> in purple fabric</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Enveloped and suspended within a more modern building (also purple fabric)</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his first apartment building in the US (Rhode Island)</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Suh’s</a:t>
            </a:r>
            <a:r>
              <a:rPr lang="en-US" sz="1200" b="0" i="0" kern="1200" dirty="0" smtClean="0">
                <a:solidFill>
                  <a:schemeClr val="tx1"/>
                </a:solidFill>
                <a:effectLst/>
                <a:latin typeface="+mn-lt"/>
                <a:ea typeface="+mn-ea"/>
                <a:cs typeface="+mn-cs"/>
              </a:rPr>
              <a:t> relocation to America as a student gave him a new concept of the home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Viewers are left to consider these interpretations over their own, and contemplate the ever-expanding concept of space</a:t>
            </a:r>
            <a:r>
              <a:rPr lang="en-US" sz="1200" b="0" i="0" kern="1200" baseline="0" dirty="0" smtClean="0">
                <a:solidFill>
                  <a:schemeClr val="tx1"/>
                </a:solidFill>
                <a:effectLst/>
                <a:latin typeface="+mn-lt"/>
                <a:ea typeface="+mn-ea"/>
                <a:cs typeface="+mn-cs"/>
              </a:rPr>
              <a:t> and home</a:t>
            </a: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Is home a place? A memory? A space?</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Do we take our various homes with us?</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4</a:t>
            </a:fld>
            <a:endParaRPr lang="en-US"/>
          </a:p>
        </p:txBody>
      </p:sp>
    </p:spTree>
    <p:extLst>
      <p:ext uri="{BB962C8B-B14F-4D97-AF65-F5344CB8AC3E}">
        <p14:creationId xmlns:p14="http://schemas.microsoft.com/office/powerpoint/2010/main" val="2474456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Felix Gonzalez-Torres, Untitled (Portrait of Ross in L.A.), 1991 </a:t>
            </a:r>
          </a:p>
          <a:p>
            <a:pPr marL="0" indent="0">
              <a:buFont typeface="Arial" panose="020B0604020202020204" pitchFamily="34" charset="0"/>
              <a:buNone/>
            </a:pP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Ross </a:t>
            </a:r>
            <a:r>
              <a:rPr lang="en-US" sz="1200" b="0" i="0" kern="1200" dirty="0" err="1" smtClean="0">
                <a:solidFill>
                  <a:schemeClr val="tx1"/>
                </a:solidFill>
                <a:effectLst/>
                <a:latin typeface="+mn-lt"/>
                <a:ea typeface="+mn-ea"/>
                <a:cs typeface="+mn-cs"/>
              </a:rPr>
              <a:t>Laycock</a:t>
            </a:r>
            <a:r>
              <a:rPr lang="en-US" sz="1200" b="0" i="0" kern="1200" dirty="0" smtClean="0">
                <a:solidFill>
                  <a:schemeClr val="tx1"/>
                </a:solidFill>
                <a:effectLst/>
                <a:latin typeface="+mn-lt"/>
                <a:ea typeface="+mn-ea"/>
                <a:cs typeface="+mn-cs"/>
              </a:rPr>
              <a:t> was Félix’s partner, and when he was diagnosed with HIV his doctor set his ideal weight at 175 pounds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175 pounds of candy set in a pile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candy is unguarded, the purpose being for the viewer to take some of it from the mound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Each and every day, the remaining candy is removed, weighed, and more is added until it weighs exactly 175 pounds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Removal of candy</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Loss</a:t>
            </a:r>
            <a:r>
              <a:rPr lang="en-US" sz="1200" b="0" i="0" kern="1200" baseline="0" dirty="0" smtClean="0">
                <a:solidFill>
                  <a:schemeClr val="tx1"/>
                </a:solidFill>
                <a:effectLst/>
                <a:latin typeface="+mn-lt"/>
                <a:ea typeface="+mn-ea"/>
                <a:cs typeface="+mn-cs"/>
              </a:rPr>
              <a:t> of individual lives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Loss of community, society ignored the epidemic (still do)</a:t>
            </a:r>
          </a:p>
          <a:p>
            <a:pPr marL="171450" indent="-171450">
              <a:buFont typeface="Arial" panose="020B0604020202020204" pitchFamily="34" charset="0"/>
              <a:buChar char="•"/>
            </a:pPr>
            <a:r>
              <a:rPr lang="en-US" baseline="0" dirty="0" smtClean="0"/>
              <a:t>Sweetness of the candy and the brightly colored wrapper elicit joy</a:t>
            </a:r>
          </a:p>
          <a:p>
            <a:pPr marL="171450" indent="-171450">
              <a:buFont typeface="Arial" panose="020B0604020202020204" pitchFamily="34" charset="0"/>
              <a:buChar char="•"/>
            </a:pPr>
            <a:r>
              <a:rPr lang="en-US" baseline="0" dirty="0" smtClean="0"/>
              <a:t>Viewer complicit in the diminishment of the candies (life)</a:t>
            </a:r>
            <a:endParaRPr lang="en-US" dirty="0" smtClean="0"/>
          </a:p>
          <a:p>
            <a:pPr marL="457200" lvl="1"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t>Ross died of AIDS-related illnesses in 1991, as did Félix in 1996</a:t>
            </a:r>
          </a:p>
          <a:p>
            <a:pPr marL="171450" indent="-171450">
              <a:buFont typeface="Arial" panose="020B0604020202020204" pitchFamily="34" charset="0"/>
              <a:buChar char="•"/>
            </a:pPr>
            <a:r>
              <a:rPr lang="en-US" dirty="0" smtClean="0"/>
              <a:t>Memorial to a loved one</a:t>
            </a:r>
          </a:p>
          <a:p>
            <a:pPr marL="171450" indent="-171450">
              <a:buFont typeface="Arial" panose="020B0604020202020204" pitchFamily="34" charset="0"/>
              <a:buChar char="•"/>
            </a:pPr>
            <a:r>
              <a:rPr lang="en-US" dirty="0" smtClean="0"/>
              <a:t>Radical idea of what art can be</a:t>
            </a:r>
          </a:p>
          <a:p>
            <a:pPr marL="171450" indent="-171450">
              <a:buFont typeface="Arial" panose="020B0604020202020204" pitchFamily="34" charset="0"/>
              <a:buChar char="•"/>
            </a:pPr>
            <a:r>
              <a:rPr lang="en-US" dirty="0" smtClean="0"/>
              <a:t>His</a:t>
            </a:r>
            <a:r>
              <a:rPr lang="en-US" baseline="0" dirty="0" smtClean="0"/>
              <a:t> loss and sadness are taken and made lighter by the sharing</a:t>
            </a:r>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Felix Gonzalez-Torres,  Untitled (</a:t>
            </a:r>
            <a:r>
              <a:rPr lang="en-US" b="1" dirty="0" err="1" smtClean="0"/>
              <a:t>Aparicion</a:t>
            </a:r>
            <a:r>
              <a:rPr lang="en-US" b="1" dirty="0" smtClean="0"/>
              <a:t>), 1991</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One of his many stacked paper pieces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Gallery-goers</a:t>
            </a:r>
            <a:r>
              <a:rPr lang="en-US" b="0" baseline="0" dirty="0" smtClean="0"/>
              <a:t> are free to take a poster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1989: Makes his first stack sculpture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Comprised of sheets of paper piled neatly into a cubic form on the gallery floor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Both an homage to and a critique of Minimalist 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Appropriated the term </a:t>
            </a:r>
            <a:r>
              <a:rPr lang="en-US" sz="1200" b="0" i="1" kern="1200" dirty="0" smtClean="0">
                <a:solidFill>
                  <a:schemeClr val="tx1"/>
                </a:solidFill>
                <a:effectLst/>
                <a:latin typeface="+mn-lt"/>
                <a:ea typeface="+mn-ea"/>
                <a:cs typeface="+mn-cs"/>
              </a:rPr>
              <a:t>stack</a:t>
            </a:r>
            <a:r>
              <a:rPr lang="en-US" sz="1200" b="0" i="0" kern="1200" dirty="0" smtClean="0">
                <a:solidFill>
                  <a:schemeClr val="tx1"/>
                </a:solidFill>
                <a:effectLst/>
                <a:latin typeface="+mn-lt"/>
                <a:ea typeface="+mn-ea"/>
                <a:cs typeface="+mn-cs"/>
              </a:rPr>
              <a:t> from Donald Judd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opposition to what Gonzalez-Torres perceived as Minimalism’s static, monolithic forms, </a:t>
            </a:r>
            <a:r>
              <a:rPr lang="en-US" sz="1200" b="0" i="1" kern="1200" dirty="0" smtClean="0">
                <a:solidFill>
                  <a:schemeClr val="tx1"/>
                </a:solidFill>
                <a:effectLst/>
                <a:latin typeface="+mn-lt"/>
                <a:ea typeface="+mn-ea"/>
                <a:cs typeface="+mn-cs"/>
              </a:rPr>
              <a:t>these works</a:t>
            </a:r>
            <a:r>
              <a:rPr lang="en-US" sz="1200" b="0" i="0" kern="1200" dirty="0" smtClean="0">
                <a:solidFill>
                  <a:schemeClr val="tx1"/>
                </a:solidFill>
                <a:effectLst/>
                <a:latin typeface="+mn-lt"/>
                <a:ea typeface="+mn-ea"/>
                <a:cs typeface="+mn-cs"/>
              </a:rPr>
              <a:t> encourage people to touch, dismantle, and even use the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artist thus advanced a kind of subversive generosity, tinged, as always, with sadness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As sheets are taken, the form disappears; they are replenished, and the piece thereby endures despite its continual dematerialization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ECF9D05-C087-4FA3-8786-FD5356CF85AD}" type="slidenum">
              <a:rPr lang="en-US" smtClean="0"/>
              <a:t>31</a:t>
            </a:fld>
            <a:endParaRPr lang="en-US"/>
          </a:p>
        </p:txBody>
      </p:sp>
    </p:spTree>
    <p:extLst>
      <p:ext uri="{BB962C8B-B14F-4D97-AF65-F5344CB8AC3E}">
        <p14:creationId xmlns:p14="http://schemas.microsoft.com/office/powerpoint/2010/main" val="413761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 Weiwei</a:t>
            </a:r>
          </a:p>
          <a:p>
            <a:endParaRPr lang="en-US" b="1" dirty="0" smtClean="0"/>
          </a:p>
          <a:p>
            <a:pPr marL="171450" indent="-171450">
              <a:buFont typeface="Arial" panose="020B0604020202020204" pitchFamily="34" charset="0"/>
              <a:buChar char="•"/>
            </a:pPr>
            <a:r>
              <a:rPr lang="en-US" b="0" dirty="0" smtClean="0"/>
              <a:t>Born</a:t>
            </a:r>
            <a:r>
              <a:rPr lang="en-US" b="0" baseline="0" dirty="0" smtClean="0"/>
              <a:t> Beijing, China (1957)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1981-93</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Lived in NY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1966:</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China’s Communist leader, Mao Zedong, launched what became known as the Cultural Revolution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Aimed</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reassert his authority over the Chinese government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Ai</a:t>
            </a:r>
            <a:r>
              <a:rPr lang="en-US" sz="1200" b="0" i="0" kern="1200" baseline="0" dirty="0" smtClean="0">
                <a:solidFill>
                  <a:schemeClr val="tx1"/>
                </a:solidFill>
                <a:effectLst/>
                <a:latin typeface="+mn-lt"/>
                <a:ea typeface="+mn-ea"/>
                <a:cs typeface="+mn-cs"/>
              </a:rPr>
              <a:t> addresses this violence and government oppression in his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A very outspoken opponent of Chinese government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Has been arrested and ill-treated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Uses social media (Twitter) to connect with the global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Recall your reading…quite an art world personality</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Ai Weiwei, Forever Bicycles, 2003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Made for his first large-scale solo exhibition to be held anywhere in the ethnic Chinese world: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Taipei Fine Arts Museum's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1,200 bicycle units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“Forever” brand bikes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Since the company's establishment in China in 1940, these bicycles have become the most iconic brand in China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use of the bicycle as an object of art recalls Duchamp's Readymade </a:t>
            </a:r>
            <a:r>
              <a:rPr lang="en-US" sz="1200" b="0" i="1" kern="1200" dirty="0" smtClean="0">
                <a:solidFill>
                  <a:schemeClr val="tx1"/>
                </a:solidFill>
                <a:effectLst/>
                <a:latin typeface="+mn-lt"/>
                <a:ea typeface="+mn-ea"/>
                <a:cs typeface="+mn-cs"/>
              </a:rPr>
              <a:t>Bicycle Wheel </a:t>
            </a:r>
            <a:r>
              <a:rPr lang="en-US" sz="1200" b="0" i="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913)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Like</a:t>
            </a:r>
            <a:r>
              <a:rPr lang="en-US" sz="1200" b="0" i="0" kern="1200" baseline="0" dirty="0" smtClean="0">
                <a:solidFill>
                  <a:schemeClr val="tx1"/>
                </a:solidFill>
                <a:effectLst/>
                <a:latin typeface="+mn-lt"/>
                <a:ea typeface="+mn-ea"/>
                <a:cs typeface="+mn-cs"/>
              </a:rPr>
              <a:t> much of his work, r</a:t>
            </a:r>
            <a:r>
              <a:rPr lang="en-US" sz="1200" b="0" i="0" kern="1200" dirty="0" smtClean="0">
                <a:solidFill>
                  <a:schemeClr val="tx1"/>
                </a:solidFill>
                <a:effectLst/>
                <a:latin typeface="+mn-lt"/>
                <a:ea typeface="+mn-ea"/>
                <a:cs typeface="+mn-cs"/>
              </a:rPr>
              <a:t>etains the structure of an object while eliminating its original function and reformulating it into something new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Retains the external form of the bicycle, formerly China's most widespread mode of transportation, while eliminating its function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bicycles's</a:t>
            </a:r>
            <a:r>
              <a:rPr lang="en-US" sz="1200" b="0" i="0" kern="1200" dirty="0" smtClean="0">
                <a:solidFill>
                  <a:schemeClr val="tx1"/>
                </a:solidFill>
                <a:effectLst/>
                <a:latin typeface="+mn-lt"/>
                <a:ea typeface="+mn-ea"/>
                <a:cs typeface="+mn-cs"/>
              </a:rPr>
              <a:t> raison </a:t>
            </a:r>
            <a:r>
              <a:rPr lang="en-US" sz="1200" b="0" i="0" kern="1200" dirty="0" err="1" smtClean="0">
                <a:solidFill>
                  <a:schemeClr val="tx1"/>
                </a:solidFill>
                <a:effectLst/>
                <a:latin typeface="+mn-lt"/>
                <a:ea typeface="+mn-ea"/>
                <a:cs typeface="+mn-cs"/>
              </a:rPr>
              <a:t>d'etre</a:t>
            </a:r>
            <a:r>
              <a:rPr lang="en-US" sz="1200" b="0" i="0" kern="1200" dirty="0" smtClean="0">
                <a:solidFill>
                  <a:schemeClr val="tx1"/>
                </a:solidFill>
                <a:effectLst/>
                <a:latin typeface="+mn-lt"/>
                <a:ea typeface="+mn-ea"/>
                <a:cs typeface="+mn-cs"/>
              </a:rPr>
              <a:t> is being made obsolete by the automobile in Chinese society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monumental sculpture of bicycles interlinked in a circle elicits questions of harmony, eternity and equality in a rapidly changing society</a:t>
            </a:r>
            <a:r>
              <a:rPr lang="en-US" dirty="0" smtClean="0"/>
              <a:t/>
            </a:r>
            <a:br>
              <a:rPr lang="en-US" dirty="0" smtClean="0"/>
            </a:b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smtClean="0">
                <a:solidFill>
                  <a:schemeClr val="tx1"/>
                </a:solidFill>
                <a:effectLst/>
                <a:latin typeface="+mn-lt"/>
                <a:ea typeface="+mn-ea"/>
                <a:cs typeface="+mn-cs"/>
              </a:rPr>
              <a:t>“A moving abstract shape that symbolizes the way in which the social environment in China is changing.”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Ai Weiwei, Bang, 2013</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Returns to China and begins researching its artistic and cultural traditions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Collected and studied Chinese antiques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Prohibited since the cultural revolution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Begins</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integrating these objects and furniture into his art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Addresses the export of cultural values and historical knowledge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China, every family typically has at least one stool which serves a range of purposes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Passed down through the generations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After the cultural revolution, the production of the simple objects dropped and metal and plastic became standard materials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furniture construction. for the </a:t>
            </a:r>
            <a:r>
              <a:rPr lang="en-US" sz="1200" b="0" i="0" u="sng" kern="1200" dirty="0" smtClean="0">
                <a:solidFill>
                  <a:schemeClr val="tx1"/>
                </a:solidFill>
                <a:effectLst/>
                <a:latin typeface="+mn-lt"/>
                <a:ea typeface="+mn-ea"/>
                <a:cs typeface="+mn-cs"/>
                <a:hlinkClick r:id="rId3"/>
              </a:rPr>
              <a:t>2013 </a:t>
            </a:r>
            <a:r>
              <a:rPr lang="en-US" sz="1200" b="0" i="0" u="sng" kern="1200" dirty="0" err="1" smtClean="0">
                <a:solidFill>
                  <a:schemeClr val="tx1"/>
                </a:solidFill>
                <a:effectLst/>
                <a:latin typeface="+mn-lt"/>
                <a:ea typeface="+mn-ea"/>
                <a:cs typeface="+mn-cs"/>
                <a:hlinkClick r:id="rId3"/>
              </a:rPr>
              <a:t>venice</a:t>
            </a:r>
            <a:r>
              <a:rPr lang="en-US" sz="1200" b="0" i="0" u="sng" kern="1200" dirty="0" smtClean="0">
                <a:solidFill>
                  <a:schemeClr val="tx1"/>
                </a:solidFill>
                <a:effectLst/>
                <a:latin typeface="+mn-lt"/>
                <a:ea typeface="+mn-ea"/>
                <a:cs typeface="+mn-cs"/>
                <a:hlinkClick r:id="rId3"/>
              </a:rPr>
              <a:t> art biennale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weiwei’s</a:t>
            </a:r>
            <a:r>
              <a:rPr lang="en-US" sz="1200" b="0" i="0" kern="1200" dirty="0" smtClean="0">
                <a:solidFill>
                  <a:schemeClr val="tx1"/>
                </a:solidFill>
                <a:effectLst/>
                <a:latin typeface="+mn-lt"/>
                <a:ea typeface="+mn-ea"/>
                <a:cs typeface="+mn-cs"/>
              </a:rPr>
              <a:t> work ‘bang’ employs 886-three legged wooden stools made by traditional craftsmen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whose expertise is now something that is rare to find, and has installed an expansive </a:t>
            </a:r>
            <a:r>
              <a:rPr lang="en-US" sz="1200" b="0" i="0" kern="1200" dirty="0" err="1" smtClean="0">
                <a:solidFill>
                  <a:schemeClr val="tx1"/>
                </a:solidFill>
                <a:effectLst/>
                <a:latin typeface="+mn-lt"/>
                <a:ea typeface="+mn-ea"/>
                <a:cs typeface="+mn-cs"/>
              </a:rPr>
              <a:t>rhizomatic</a:t>
            </a:r>
            <a:r>
              <a:rPr lang="en-US" sz="1200" b="0" i="0" kern="1200" dirty="0" smtClean="0">
                <a:solidFill>
                  <a:schemeClr val="tx1"/>
                </a:solidFill>
                <a:effectLst/>
                <a:latin typeface="+mn-lt"/>
                <a:ea typeface="+mn-ea"/>
                <a:cs typeface="+mn-cs"/>
              </a:rPr>
              <a:t> structure which speaks of the increasing volumes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of organisms in our world’s megacities. the single stool can be interpreted as a metaphor for the individual, and its relation to an overarching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and excessive system in a postmodern world which is developing faster than it can keep up with.</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32</a:t>
            </a:fld>
            <a:endParaRPr lang="en-US"/>
          </a:p>
        </p:txBody>
      </p:sp>
    </p:spTree>
    <p:extLst>
      <p:ext uri="{BB962C8B-B14F-4D97-AF65-F5344CB8AC3E}">
        <p14:creationId xmlns:p14="http://schemas.microsoft.com/office/powerpoint/2010/main" val="451572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Ai Weiwei, Sunflower Seeds, 2010</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Made up of millions of small works, each apparently identical, but actually unique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These life-sized sunflower seed husks are in fact intricately hand-crafted in porcelain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Each seed has been individually sculpted and painted by specialists working in small-scale workshops in the Chinese city of Jingdezhen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Far from being industrially produced, they are the effort of hundreds of skilled hands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Poured into the interior of the Turbine Hall’s vast industrial space, the 100 million seeds form a seemingly infinite landscape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representation of the nation, with each ceramic seed standing in for 13 people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When the artist was a child, Mao Zedong was often depicted as the sun and his followers were rendered as sunflowers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is keen that his works should not be read in just one way. “I don't want to force people to think something political,” he says. “That is not so interesting.”</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Porcelain is almost synonymous with China and, to make this work, Ai Weiwei has manipulated traditional methods of crafting what has historically been one of China’s most prized exports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Invites us to look more closely at the ‘Made in China’ phenomenon and the geo-politics of cultural and economic exchange today</a:t>
            </a: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33</a:t>
            </a:fld>
            <a:endParaRPr lang="en-US"/>
          </a:p>
        </p:txBody>
      </p:sp>
    </p:spTree>
    <p:extLst>
      <p:ext uri="{BB962C8B-B14F-4D97-AF65-F5344CB8AC3E}">
        <p14:creationId xmlns:p14="http://schemas.microsoft.com/office/powerpoint/2010/main" val="4148454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Components</a:t>
            </a:r>
          </a:p>
          <a:p>
            <a:endParaRPr lang="en-US" b="1" dirty="0" smtClean="0"/>
          </a:p>
          <a:p>
            <a:pPr marL="0" indent="0">
              <a:buFont typeface="Arial" panose="020B0604020202020204" pitchFamily="34" charset="0"/>
              <a:buNone/>
            </a:pPr>
            <a:r>
              <a:rPr lang="en-US" b="1" dirty="0" smtClean="0"/>
              <a:t>Damián Ortega</a:t>
            </a:r>
            <a:endParaRPr lang="en-US" b="0" dirty="0" smtClean="0"/>
          </a:p>
          <a:p>
            <a:pPr marL="174708" indent="-174708">
              <a:buFont typeface="Arial" panose="020B0604020202020204" pitchFamily="34" charset="0"/>
              <a:buChar char="•"/>
            </a:pPr>
            <a:r>
              <a:rPr lang="en-US" b="0" dirty="0" smtClean="0"/>
              <a:t>Born Mexico City, </a:t>
            </a:r>
            <a:r>
              <a:rPr lang="en-US" b="1" dirty="0" smtClean="0"/>
              <a:t>1967</a:t>
            </a:r>
          </a:p>
          <a:p>
            <a:pPr marL="0" indent="0">
              <a:buFont typeface="Arial" panose="020B0604020202020204" pitchFamily="34" charset="0"/>
              <a:buNone/>
            </a:pPr>
            <a:endParaRPr lang="en-US" b="1" dirty="0" smtClean="0"/>
          </a:p>
          <a:p>
            <a:pPr marL="174708" indent="-174708">
              <a:buFont typeface="Arial" panose="020B0604020202020204" pitchFamily="34" charset="0"/>
              <a:buChar char="•"/>
            </a:pPr>
            <a:r>
              <a:rPr lang="en-US" b="0" dirty="0" smtClean="0"/>
              <a:t>Began his career as a political cartoonist for Mexican magazines and newspapers</a:t>
            </a:r>
          </a:p>
          <a:p>
            <a:pPr marL="174708" indent="-174708">
              <a:buFont typeface="Arial" panose="020B0604020202020204" pitchFamily="34" charset="0"/>
              <a:buChar char="•"/>
            </a:pPr>
            <a:r>
              <a:rPr lang="en-US" b="0" dirty="0" smtClean="0"/>
              <a:t>Humor and wit are</a:t>
            </a:r>
            <a:r>
              <a:rPr lang="en-US" b="0" baseline="0" dirty="0" smtClean="0"/>
              <a:t> key in his work -- pointed political commentary</a:t>
            </a:r>
          </a:p>
          <a:p>
            <a:pPr marL="0" indent="0">
              <a:buFont typeface="Arial" panose="020B0604020202020204" pitchFamily="34" charset="0"/>
              <a:buNone/>
            </a:pPr>
            <a:endParaRPr lang="en-US" b="0" dirty="0" smtClean="0"/>
          </a:p>
          <a:p>
            <a:pPr marL="174708" indent="-174708">
              <a:buFont typeface="Arial" panose="020B0604020202020204" pitchFamily="34" charset="0"/>
              <a:buChar char="•"/>
            </a:pPr>
            <a:r>
              <a:rPr lang="en-US" b="0" dirty="0" smtClean="0"/>
              <a:t>A sculptor and installation artist</a:t>
            </a:r>
          </a:p>
          <a:p>
            <a:pPr marL="174708" indent="-174708">
              <a:buFont typeface="Arial" panose="020B0604020202020204" pitchFamily="34" charset="0"/>
              <a:buChar char="•"/>
            </a:pPr>
            <a:r>
              <a:rPr lang="en-US" b="0" dirty="0" smtClean="0"/>
              <a:t>Works speak to fragility through literal dismantling</a:t>
            </a:r>
            <a:r>
              <a:rPr lang="en-US" b="0" baseline="0" dirty="0" smtClean="0"/>
              <a:t> and hanging of component parts</a:t>
            </a:r>
          </a:p>
          <a:p>
            <a:pPr marL="0" indent="0">
              <a:buFont typeface="Arial" panose="020B0604020202020204" pitchFamily="34" charset="0"/>
              <a:buNone/>
            </a:pPr>
            <a:endParaRPr lang="en-US" b="0" baseline="0" dirty="0" smtClean="0"/>
          </a:p>
          <a:p>
            <a:pPr marL="174708" indent="-174708">
              <a:buFont typeface="Arial" panose="020B0604020202020204" pitchFamily="34" charset="0"/>
              <a:buChar char="•"/>
            </a:pPr>
            <a:r>
              <a:rPr lang="en-US" b="0" baseline="0" dirty="0" smtClean="0"/>
              <a:t>Also works with architecture</a:t>
            </a:r>
          </a:p>
          <a:p>
            <a:pPr marL="174708" indent="-174708">
              <a:buFont typeface="Arial" panose="020B0604020202020204" pitchFamily="34" charset="0"/>
              <a:buChar char="•"/>
            </a:pPr>
            <a:r>
              <a:rPr lang="en-US" b="0" dirty="0" smtClean="0"/>
              <a:t>Currently</a:t>
            </a:r>
            <a:r>
              <a:rPr lang="en-US" b="0" baseline="0" dirty="0" smtClean="0"/>
              <a:t> works in </a:t>
            </a:r>
            <a:r>
              <a:rPr lang="en-US" b="0" dirty="0" smtClean="0"/>
              <a:t>Berlin</a:t>
            </a:r>
          </a:p>
          <a:p>
            <a:pPr marL="174708" indent="-174708">
              <a:buFont typeface="Arial" panose="020B0604020202020204" pitchFamily="34" charset="0"/>
              <a:buChar char="•"/>
            </a:pPr>
            <a:r>
              <a:rPr lang="en-US" b="1" dirty="0" smtClean="0"/>
              <a:t>Both</a:t>
            </a:r>
            <a:r>
              <a:rPr lang="en-US" b="0" dirty="0" smtClean="0"/>
              <a:t> </a:t>
            </a:r>
            <a:r>
              <a:rPr lang="en-US" b="1" dirty="0" smtClean="0"/>
              <a:t>cities</a:t>
            </a:r>
            <a:r>
              <a:rPr lang="en-US" b="1" baseline="0" dirty="0" smtClean="0"/>
              <a:t> feature prominently in his work</a:t>
            </a:r>
          </a:p>
          <a:p>
            <a:pPr marL="631908" lvl="1" indent="-174708">
              <a:buFont typeface="Arial" panose="020B0604020202020204" pitchFamily="34" charset="0"/>
              <a:buChar char="•"/>
            </a:pPr>
            <a:r>
              <a:rPr lang="en-US" b="0" baseline="0" dirty="0" smtClean="0"/>
              <a:t>He cites Berlin’s transitional urban landscape as a major influence</a:t>
            </a:r>
          </a:p>
          <a:p>
            <a:pPr marL="174708" indent="-174708">
              <a:buFont typeface="Arial" panose="020B0604020202020204" pitchFamily="34" charset="0"/>
              <a:buChar char="•"/>
            </a:pPr>
            <a:r>
              <a:rPr lang="en-US" b="0" baseline="0" dirty="0" smtClean="0"/>
              <a:t>Deals directly with architecture and its function</a:t>
            </a:r>
          </a:p>
          <a:p>
            <a:endParaRPr lang="en-US" b="1"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Damián Ortega, Cosmic Thing, 2002</a:t>
            </a:r>
          </a:p>
          <a:p>
            <a:endParaRPr lang="en-US" i="0" baseline="0" dirty="0" smtClean="0"/>
          </a:p>
          <a:p>
            <a:pPr marL="174708" indent="-174708">
              <a:buFont typeface="Arial" panose="020B0604020202020204" pitchFamily="34" charset="0"/>
              <a:buChar char="•"/>
            </a:pPr>
            <a:r>
              <a:rPr lang="en-US" i="0" baseline="0" dirty="0" smtClean="0"/>
              <a:t>Student of Gabriel Orozco</a:t>
            </a:r>
          </a:p>
          <a:p>
            <a:pPr marL="174708" indent="-174708">
              <a:buFont typeface="Arial" panose="020B0604020202020204" pitchFamily="34" charset="0"/>
              <a:buChar char="•"/>
            </a:pPr>
            <a:r>
              <a:rPr lang="en-US" i="0" baseline="0" dirty="0" smtClean="0"/>
              <a:t>Very connected with the group of artists that took part in the Friday Workshop</a:t>
            </a:r>
          </a:p>
          <a:p>
            <a:pPr marL="174708" indent="-174708">
              <a:buFont typeface="Arial" panose="020B0604020202020204" pitchFamily="34" charset="0"/>
              <a:buChar char="•"/>
            </a:pPr>
            <a:endParaRPr lang="en-US" i="0" baseline="0" dirty="0" smtClean="0"/>
          </a:p>
          <a:p>
            <a:pPr marL="174708" indent="-174708">
              <a:buFont typeface="Arial" panose="020B0604020202020204" pitchFamily="34" charset="0"/>
              <a:buChar char="•"/>
            </a:pPr>
            <a:r>
              <a:rPr lang="en-US" i="0" baseline="0" dirty="0" smtClean="0"/>
              <a:t>ICA Chicago in 2002 - first museum exhibition</a:t>
            </a:r>
          </a:p>
          <a:p>
            <a:pPr marL="174708" indent="-174708">
              <a:buFont typeface="Arial" panose="020B0604020202020204" pitchFamily="34" charset="0"/>
              <a:buChar char="•"/>
            </a:pPr>
            <a:r>
              <a:rPr lang="en-US" i="0" baseline="0" dirty="0" smtClean="0"/>
              <a:t>Exploded view technical diagram</a:t>
            </a:r>
          </a:p>
          <a:p>
            <a:pPr marL="174708" indent="-174708">
              <a:buFont typeface="Arial" panose="020B0604020202020204" pitchFamily="34" charset="0"/>
              <a:buChar char="•"/>
            </a:pPr>
            <a:r>
              <a:rPr lang="en-US" i="0" baseline="0" dirty="0" smtClean="0"/>
              <a:t>All car parts hung from ceiling by steel wires</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Followed diagrams in the repair handbook to dismantle his own Bug</a:t>
            </a:r>
            <a:endParaRPr lang="en-US" i="0" baseline="0" dirty="0" smtClean="0"/>
          </a:p>
          <a:p>
            <a:endParaRPr lang="en-US" i="0" baseline="0" dirty="0" smtClean="0"/>
          </a:p>
          <a:p>
            <a:pPr marL="174708" indent="-174708">
              <a:buFont typeface="Arial" panose="020B0604020202020204" pitchFamily="34" charset="0"/>
              <a:buChar char="•"/>
            </a:pPr>
            <a:r>
              <a:rPr lang="en-US" dirty="0" smtClean="0"/>
              <a:t>An extended and humorous meditation on a </a:t>
            </a:r>
            <a:r>
              <a:rPr lang="en-US" b="1" dirty="0" smtClean="0"/>
              <a:t>potent symbol of Westernization </a:t>
            </a:r>
            <a:r>
              <a:rPr lang="en-US" dirty="0" smtClean="0"/>
              <a:t>and </a:t>
            </a:r>
            <a:r>
              <a:rPr lang="en-US" b="1" dirty="0" smtClean="0"/>
              <a:t>mass production</a:t>
            </a:r>
            <a:r>
              <a:rPr lang="en-US" dirty="0" smtClean="0"/>
              <a:t>: the </a:t>
            </a:r>
            <a:r>
              <a:rPr lang="en-US" u="sng" dirty="0" smtClean="0"/>
              <a:t>Volkswagen Beetle</a:t>
            </a:r>
          </a:p>
          <a:p>
            <a:pPr marL="174708" indent="-174708">
              <a:buFont typeface="Arial" panose="020B0604020202020204" pitchFamily="34" charset="0"/>
              <a:buChar char="•"/>
            </a:pPr>
            <a:r>
              <a:rPr lang="en-US" dirty="0" smtClean="0"/>
              <a:t>The “people’s car” (Alÿs's work)</a:t>
            </a:r>
          </a:p>
          <a:p>
            <a:pPr marL="174708" indent="-174708">
              <a:buFont typeface="Arial" panose="020B0604020202020204" pitchFamily="34" charset="0"/>
              <a:buChar char="•"/>
            </a:pPr>
            <a:r>
              <a:rPr lang="en-US" dirty="0" smtClean="0"/>
              <a:t>VW = a material symbol of the promise of modernity, especially in Mexico</a:t>
            </a:r>
          </a:p>
          <a:p>
            <a:endParaRPr lang="en-US" dirty="0" smtClean="0"/>
          </a:p>
          <a:p>
            <a:pPr marL="174708" indent="-174708">
              <a:buFont typeface="Arial" panose="020B0604020202020204" pitchFamily="34" charset="0"/>
              <a:buChar char="•"/>
            </a:pPr>
            <a:r>
              <a:rPr lang="en-US" dirty="0" smtClean="0"/>
              <a:t>Dismantling and inspection of utopian consumer culture?</a:t>
            </a:r>
          </a:p>
          <a:p>
            <a:pPr marL="174708" indent="-174708">
              <a:buFont typeface="Arial" panose="020B0604020202020204" pitchFamily="34" charset="0"/>
              <a:buChar char="•"/>
            </a:pPr>
            <a:r>
              <a:rPr lang="en-US" dirty="0" smtClean="0"/>
              <a:t>This piece shown at 50</a:t>
            </a:r>
            <a:r>
              <a:rPr lang="en-US" baseline="30000" dirty="0" smtClean="0"/>
              <a:t>th</a:t>
            </a:r>
            <a:r>
              <a:rPr lang="en-US" dirty="0" smtClean="0"/>
              <a:t> Venice Biennale in 2003</a:t>
            </a:r>
          </a:p>
          <a:p>
            <a:pPr marL="174708" indent="-174708">
              <a:buFont typeface="Arial" panose="020B0604020202020204" pitchFamily="34" charset="0"/>
              <a:buChar char="•"/>
            </a:pPr>
            <a:r>
              <a:rPr lang="en-US" dirty="0" smtClean="0"/>
              <a:t>Part of the “</a:t>
            </a:r>
            <a:r>
              <a:rPr lang="en-US" u="sng" dirty="0" smtClean="0"/>
              <a:t>Beetle Trilogy</a:t>
            </a:r>
            <a:r>
              <a:rPr lang="en-US" dirty="0" smtClean="0"/>
              <a:t>” – also </a:t>
            </a:r>
            <a:r>
              <a:rPr lang="en-US" b="1" dirty="0" smtClean="0"/>
              <a:t>dragged a car with a rope </a:t>
            </a:r>
            <a:r>
              <a:rPr lang="en-US" dirty="0" smtClean="0"/>
              <a:t>and </a:t>
            </a:r>
            <a:r>
              <a:rPr lang="en-US" b="1" dirty="0" smtClean="0"/>
              <a:t>buried one outside a VW factory in Mexico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34</a:t>
            </a:fld>
            <a:endParaRPr lang="en-US"/>
          </a:p>
        </p:txBody>
      </p:sp>
    </p:spTree>
    <p:extLst>
      <p:ext uri="{BB962C8B-B14F-4D97-AF65-F5344CB8AC3E}">
        <p14:creationId xmlns:p14="http://schemas.microsoft.com/office/powerpoint/2010/main" val="2781777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Lygia Pape, </a:t>
            </a:r>
            <a:r>
              <a:rPr lang="en-US" b="1" i="1" dirty="0" smtClean="0"/>
              <a:t>Book of Architecture</a:t>
            </a:r>
            <a:r>
              <a:rPr lang="en-US" b="1" i="0" dirty="0" smtClean="0"/>
              <a:t>, 1959-60</a:t>
            </a:r>
            <a:r>
              <a:rPr lang="en-US" i="0" dirty="0" smtClean="0"/>
              <a:t>, tempera on cardboard</a:t>
            </a:r>
            <a:endParaRPr lang="en-US" dirty="0" smtClean="0"/>
          </a:p>
          <a:p>
            <a:r>
              <a:rPr lang="en-US" b="1" dirty="0" smtClean="0"/>
              <a:t>Helio Oiticica, </a:t>
            </a:r>
            <a:r>
              <a:rPr lang="en-US" b="1" i="1" dirty="0" smtClean="0"/>
              <a:t>Homage to Mondrian</a:t>
            </a:r>
            <a:r>
              <a:rPr lang="en-US" b="1" i="0" dirty="0" smtClean="0"/>
              <a:t>, </a:t>
            </a:r>
          </a:p>
          <a:p>
            <a:endParaRPr lang="en-US" i="0" dirty="0" smtClean="0"/>
          </a:p>
          <a:p>
            <a:pPr marL="174708" indent="-174708">
              <a:buFont typeface="Arial" panose="020B0604020202020204" pitchFamily="34" charset="0"/>
              <a:buChar char="•"/>
            </a:pPr>
            <a:r>
              <a:rPr lang="en-US" i="0" dirty="0" smtClean="0"/>
              <a:t>Organic and geometric</a:t>
            </a:r>
            <a:r>
              <a:rPr lang="en-US" i="0" baseline="0" dirty="0" smtClean="0"/>
              <a:t> abstraction strong in Latin America</a:t>
            </a:r>
          </a:p>
          <a:p>
            <a:pPr marL="174708" indent="-174708">
              <a:buFont typeface="Arial" panose="020B0604020202020204" pitchFamily="34" charset="0"/>
              <a:buChar char="•"/>
            </a:pPr>
            <a:r>
              <a:rPr lang="en-US" i="0" baseline="0" dirty="0" smtClean="0"/>
              <a:t>The Brazilian Neo-Concrete movement was powerful, and remains so (most active 1959-61)</a:t>
            </a:r>
          </a:p>
          <a:p>
            <a:pPr marL="174708" indent="-174708">
              <a:buFont typeface="Arial" panose="020B0604020202020204" pitchFamily="34" charset="0"/>
              <a:buChar char="•"/>
            </a:pPr>
            <a:r>
              <a:rPr lang="en-US" i="0" baseline="0" dirty="0" smtClean="0"/>
              <a:t>Artists such as Lygia Pape (Lee-</a:t>
            </a:r>
            <a:r>
              <a:rPr lang="en-US" i="0" baseline="0" dirty="0" err="1" smtClean="0"/>
              <a:t>gia</a:t>
            </a:r>
            <a:r>
              <a:rPr lang="en-US" i="0" baseline="0" dirty="0" smtClean="0"/>
              <a:t> Pop-</a:t>
            </a:r>
            <a:r>
              <a:rPr lang="en-US" i="0" baseline="0" dirty="0" err="1" smtClean="0"/>
              <a:t>aa</a:t>
            </a:r>
            <a:r>
              <a:rPr lang="en-US" i="0" baseline="0" dirty="0" smtClean="0"/>
              <a:t>), Lygia Clark, and Helio </a:t>
            </a:r>
            <a:r>
              <a:rPr lang="en-US" dirty="0" smtClean="0"/>
              <a:t>Oiticica (</a:t>
            </a:r>
            <a:r>
              <a:rPr lang="en-US" sz="1200" b="0" i="0" kern="1200" dirty="0" smtClean="0">
                <a:solidFill>
                  <a:schemeClr val="tx1"/>
                </a:solidFill>
                <a:effectLst/>
                <a:latin typeface="+mn-lt"/>
                <a:ea typeface="+mn-ea"/>
                <a:cs typeface="+mn-cs"/>
              </a:rPr>
              <a:t>Oy-ta-</a:t>
            </a:r>
            <a:r>
              <a:rPr lang="en-US" sz="1200" b="0" i="0" kern="1200" dirty="0" err="1" smtClean="0">
                <a:solidFill>
                  <a:schemeClr val="tx1"/>
                </a:solidFill>
                <a:effectLst/>
                <a:latin typeface="+mn-lt"/>
                <a:ea typeface="+mn-ea"/>
                <a:cs typeface="+mn-cs"/>
              </a:rPr>
              <a:t>seeka</a:t>
            </a:r>
            <a:r>
              <a:rPr lang="en-US" dirty="0" smtClean="0"/>
              <a:t>)</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sz="1200" b="0" i="0" kern="1200" dirty="0" smtClean="0">
                <a:solidFill>
                  <a:schemeClr val="tx1"/>
                </a:solidFill>
                <a:effectLst/>
                <a:latin typeface="+mn-lt"/>
                <a:ea typeface="+mn-ea"/>
                <a:cs typeface="+mn-cs"/>
              </a:rPr>
              <a:t>“Texture is a product of intelligence, rarely one of intuition.” -Oiticica</a:t>
            </a:r>
            <a:endParaRPr lang="en-US" dirty="0"/>
          </a:p>
          <a:p>
            <a:pPr marL="174708" indent="-174708">
              <a:buFont typeface="Arial" panose="020B0604020202020204" pitchFamily="34" charset="0"/>
              <a:buChar char="•"/>
            </a:pPr>
            <a:r>
              <a:rPr lang="en-US" dirty="0"/>
              <a:t>Certainly known by the Mexican artists of the early-90s</a:t>
            </a:r>
          </a:p>
        </p:txBody>
      </p:sp>
      <p:sp>
        <p:nvSpPr>
          <p:cNvPr id="4" name="Slide Number Placeholder 3"/>
          <p:cNvSpPr>
            <a:spLocks noGrp="1"/>
          </p:cNvSpPr>
          <p:nvPr>
            <p:ph type="sldNum" sz="quarter" idx="10"/>
          </p:nvPr>
        </p:nvSpPr>
        <p:spPr/>
        <p:txBody>
          <a:bodyPr/>
          <a:lstStyle/>
          <a:p>
            <a:fld id="{8397E80A-F9EA-4B8E-BAE6-BD02C35C02AC}" type="slidenum">
              <a:rPr lang="en-US" smtClean="0"/>
              <a:t>35</a:t>
            </a:fld>
            <a:endParaRPr lang="en-US"/>
          </a:p>
        </p:txBody>
      </p:sp>
    </p:spTree>
    <p:extLst>
      <p:ext uri="{BB962C8B-B14F-4D97-AF65-F5344CB8AC3E}">
        <p14:creationId xmlns:p14="http://schemas.microsoft.com/office/powerpoint/2010/main" val="812999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Architecture without</a:t>
            </a:r>
            <a:r>
              <a:rPr lang="en-US" b="1" i="1" baseline="0" dirty="0" smtClean="0"/>
              <a:t> Architects</a:t>
            </a:r>
            <a:r>
              <a:rPr lang="en-US" b="1" i="0" baseline="0" dirty="0" smtClean="0"/>
              <a:t>, 2010</a:t>
            </a:r>
          </a:p>
          <a:p>
            <a:r>
              <a:rPr lang="en-US" i="0" baseline="0" dirty="0" smtClean="0"/>
              <a:t>Mixed media</a:t>
            </a:r>
          </a:p>
          <a:p>
            <a:r>
              <a:rPr lang="en-US" i="0" baseline="0" dirty="0" smtClean="0"/>
              <a:t>Dimensions variable</a:t>
            </a:r>
          </a:p>
          <a:p>
            <a:endParaRPr lang="en-US" i="0" baseline="0" dirty="0" smtClean="0"/>
          </a:p>
          <a:p>
            <a:pPr marL="174708" indent="-174708">
              <a:buFont typeface="Arial" panose="020B0604020202020204" pitchFamily="34" charset="0"/>
              <a:buChar char="•"/>
            </a:pPr>
            <a:r>
              <a:rPr lang="en-US" i="0" baseline="0" dirty="0" smtClean="0"/>
              <a:t>Delves into the theme of architecture, deconstructing and investigating it</a:t>
            </a:r>
          </a:p>
          <a:p>
            <a:pPr marL="174708" indent="-174708">
              <a:buFont typeface="Arial" panose="020B0604020202020204" pitchFamily="34" charset="0"/>
              <a:buChar char="•"/>
            </a:pPr>
            <a:r>
              <a:rPr lang="en-US" i="0" baseline="0" dirty="0" smtClean="0"/>
              <a:t>What is its purpose? Role in society?</a:t>
            </a:r>
          </a:p>
          <a:p>
            <a:pPr marL="174708" indent="-174708">
              <a:buFont typeface="Arial" panose="020B0604020202020204" pitchFamily="34" charset="0"/>
              <a:buChar char="•"/>
            </a:pPr>
            <a:r>
              <a:rPr lang="en-US" i="0" baseline="0" dirty="0" smtClean="0"/>
              <a:t>Title a nod to the practice of autoconstrucción, lively within Mexico</a:t>
            </a:r>
          </a:p>
          <a:p>
            <a:pPr marL="0" indent="0">
              <a:buFont typeface="Arial" panose="020B0604020202020204" pitchFamily="34" charset="0"/>
              <a:buNone/>
            </a:pPr>
            <a:endParaRPr lang="en-US" i="0" baseline="0" dirty="0" smtClean="0"/>
          </a:p>
          <a:p>
            <a:pPr marL="174708" indent="-174708">
              <a:buFont typeface="Arial" panose="020B0604020202020204" pitchFamily="34" charset="0"/>
              <a:buChar char="•"/>
            </a:pPr>
            <a:r>
              <a:rPr lang="en-US" i="0" u="sng" baseline="0" dirty="0" smtClean="0"/>
              <a:t>Makes clear the interior of spaces </a:t>
            </a:r>
            <a:r>
              <a:rPr lang="en-US" i="0" baseline="0" dirty="0" smtClean="0"/>
              <a:t>normally obscured by walls</a:t>
            </a:r>
          </a:p>
          <a:p>
            <a:pPr marL="174708" indent="-174708">
              <a:buFont typeface="Arial" panose="020B0604020202020204" pitchFamily="34" charset="0"/>
              <a:buChar char="•"/>
            </a:pPr>
            <a:r>
              <a:rPr lang="en-US" i="0" baseline="0" dirty="0" smtClean="0"/>
              <a:t>Metaphorically, strong sense that transparency is important (civically, governmentally, personally)</a:t>
            </a:r>
          </a:p>
          <a:p>
            <a:pPr marL="174708" indent="-174708">
              <a:buFont typeface="Wingdings" panose="05000000000000000000" pitchFamily="2" charset="2"/>
              <a:buChar char="Ø"/>
            </a:pPr>
            <a:r>
              <a:rPr lang="en-US" i="0" baseline="0" dirty="0" smtClean="0"/>
              <a:t>“Buildings form us.”</a:t>
            </a:r>
          </a:p>
          <a:p>
            <a:pPr marL="174708" indent="-174708">
              <a:buFont typeface="Arial" panose="020B0604020202020204" pitchFamily="34" charset="0"/>
              <a:buChar char="•"/>
            </a:pPr>
            <a:endParaRPr lang="en-US" i="0" baseline="0" dirty="0" smtClean="0"/>
          </a:p>
          <a:p>
            <a:pPr marL="174708" indent="-174708">
              <a:buFont typeface="Arial" panose="020B0604020202020204" pitchFamily="34" charset="0"/>
              <a:buChar char="•"/>
            </a:pPr>
            <a:r>
              <a:rPr lang="en-US" i="0" baseline="0" dirty="0" smtClean="0"/>
              <a:t>A fundamental interest in how things work, how they are constructed</a:t>
            </a:r>
          </a:p>
          <a:p>
            <a:pPr marL="174708" indent="-174708">
              <a:buFont typeface="Arial" panose="020B0604020202020204" pitchFamily="34" charset="0"/>
              <a:buChar char="•"/>
            </a:pPr>
            <a:r>
              <a:rPr lang="en-US" i="0" baseline="0" dirty="0" smtClean="0"/>
              <a:t>Whether homegrown building projects or large and complex societies, </a:t>
            </a:r>
            <a:r>
              <a:rPr lang="en-US" b="1" i="0" baseline="0" dirty="0" smtClean="0"/>
              <a:t>what is the glue?</a:t>
            </a:r>
            <a:endParaRPr lang="en-US" b="1" i="1" dirty="0"/>
          </a:p>
        </p:txBody>
      </p:sp>
      <p:sp>
        <p:nvSpPr>
          <p:cNvPr id="4" name="Slide Number Placeholder 3"/>
          <p:cNvSpPr>
            <a:spLocks noGrp="1"/>
          </p:cNvSpPr>
          <p:nvPr>
            <p:ph type="sldNum" sz="quarter" idx="10"/>
          </p:nvPr>
        </p:nvSpPr>
        <p:spPr/>
        <p:txBody>
          <a:bodyPr/>
          <a:lstStyle/>
          <a:p>
            <a:fld id="{8397E80A-F9EA-4B8E-BAE6-BD02C35C02AC}" type="slidenum">
              <a:rPr lang="en-US" smtClean="0"/>
              <a:t>36</a:t>
            </a:fld>
            <a:endParaRPr lang="en-US"/>
          </a:p>
        </p:txBody>
      </p:sp>
    </p:spTree>
    <p:extLst>
      <p:ext uri="{BB962C8B-B14F-4D97-AF65-F5344CB8AC3E}">
        <p14:creationId xmlns:p14="http://schemas.microsoft.com/office/powerpoint/2010/main" val="438751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Teresita Fernandez</a:t>
            </a:r>
          </a:p>
          <a:p>
            <a:endParaRPr lang="en-US" b="1" dirty="0" smtClean="0"/>
          </a:p>
          <a:p>
            <a:pPr marL="171450" indent="-171450">
              <a:buFont typeface="Arial" panose="020B0604020202020204" pitchFamily="34" charset="0"/>
              <a:buChar char="•"/>
            </a:pPr>
            <a:r>
              <a:rPr lang="en-US" b="0" dirty="0" smtClean="0"/>
              <a:t>Born Miami (1968)</a:t>
            </a:r>
          </a:p>
          <a:p>
            <a:endParaRPr lang="en-US" b="1"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Sculptor Teresita Fernández creates work in response to nature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Installations</a:t>
            </a:r>
            <a:r>
              <a:rPr lang="en-US" sz="1200" b="0" i="0" kern="1200" baseline="0" dirty="0" smtClean="0">
                <a:solidFill>
                  <a:schemeClr val="tx1"/>
                </a:solidFill>
                <a:effectLst/>
                <a:latin typeface="+mn-lt"/>
                <a:ea typeface="+mn-ea"/>
                <a:cs typeface="+mn-cs"/>
              </a:rPr>
              <a:t> are r</a:t>
            </a:r>
            <a:r>
              <a:rPr lang="en-US" sz="1200" b="0" i="0" kern="1200" dirty="0" smtClean="0">
                <a:solidFill>
                  <a:schemeClr val="tx1"/>
                </a:solidFill>
                <a:effectLst/>
                <a:latin typeface="+mn-lt"/>
                <a:ea typeface="+mn-ea"/>
                <a:cs typeface="+mn-cs"/>
              </a:rPr>
              <a:t>eminiscent of clouds, rainstorms, waterfalls, and stars in the night sky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forms shimmer, float, and undulate before our eyes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As she has put it, “What I’m after is a lingering, ephemeral engagement. Slow, quiet, and with enough depth kinesthetically to be recalled by the viewer after the work is no longer in front of them.”</a:t>
            </a:r>
          </a:p>
          <a:p>
            <a:pPr marL="171450" indent="-171450">
              <a:buFont typeface="Arial" panose="020B0604020202020204" pitchFamily="34" charset="0"/>
              <a:buChar cha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Teresita Fernandez, Stacked Waters, 2009</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37</a:t>
            </a:fld>
            <a:endParaRPr lang="en-US"/>
          </a:p>
        </p:txBody>
      </p:sp>
    </p:spTree>
    <p:extLst>
      <p:ext uri="{BB962C8B-B14F-4D97-AF65-F5344CB8AC3E}">
        <p14:creationId xmlns:p14="http://schemas.microsoft.com/office/powerpoint/2010/main" val="39412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Teresita</a:t>
            </a:r>
            <a:r>
              <a:rPr lang="en-US" sz="1200" b="1" i="0" kern="1200" baseline="0" dirty="0" smtClean="0">
                <a:solidFill>
                  <a:schemeClr val="tx1"/>
                </a:solidFill>
                <a:effectLst/>
                <a:latin typeface="+mn-lt"/>
                <a:ea typeface="+mn-ea"/>
                <a:cs typeface="+mn-cs"/>
              </a:rPr>
              <a:t> Fernandez, </a:t>
            </a:r>
            <a:r>
              <a:rPr lang="en-US" sz="1200" b="1" i="0" kern="1200" dirty="0" smtClean="0">
                <a:solidFill>
                  <a:schemeClr val="tx1"/>
                </a:solidFill>
                <a:effectLst/>
                <a:latin typeface="+mn-lt"/>
                <a:ea typeface="+mn-ea"/>
                <a:cs typeface="+mn-cs"/>
              </a:rPr>
              <a:t>Starfield, 2009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Made with mirrored glass cubes on anodized aluminum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Located in the West OC Elevator lobby of the Owner’s Club,</a:t>
            </a:r>
            <a:r>
              <a:rPr lang="en-US" sz="1200" b="0" i="0" kern="1200" baseline="0" dirty="0" smtClean="0">
                <a:solidFill>
                  <a:schemeClr val="tx1"/>
                </a:solidFill>
                <a:effectLst/>
                <a:latin typeface="+mn-lt"/>
                <a:ea typeface="+mn-ea"/>
                <a:cs typeface="+mn-cs"/>
              </a:rPr>
              <a:t> AT&amp;T Stadium</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38</a:t>
            </a:fld>
            <a:endParaRPr lang="en-US"/>
          </a:p>
        </p:txBody>
      </p:sp>
    </p:spTree>
    <p:extLst>
      <p:ext uri="{BB962C8B-B14F-4D97-AF65-F5344CB8AC3E}">
        <p14:creationId xmlns:p14="http://schemas.microsoft.com/office/powerpoint/2010/main" val="1252529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PSYCHOLOGICAL</a:t>
            </a:r>
          </a:p>
          <a:p>
            <a:endParaRPr lang="en-US" b="1" dirty="0" smtClean="0"/>
          </a:p>
          <a:p>
            <a:r>
              <a:rPr lang="en-US" b="1" dirty="0" smtClean="0"/>
              <a:t>Mona Hatoum</a:t>
            </a:r>
          </a:p>
          <a:p>
            <a:endParaRPr lang="en-US" b="1"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Poetic and political oeuvre is realized in a diverse and often unconventional range of media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Hatoum started her career making visceral video and performance work in the 1980s that focused with great intensity on the body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Since the beginning of the 1990s, her work moved increasingly towards large-scale installations that aim to engage the viewer in conflicting emotions of desire and revulsion, fear and fascination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her singular sculptures, Hatoum has transformed familiar, every-day, domestic objects such as chairs, cots and kitchen utensils into things foreign, threatening and dangerous</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Mona Hatoum, Current Disturbance, 2010</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Current Disturbance is a singular installation that fills a room at the </a:t>
            </a:r>
            <a:r>
              <a:rPr lang="en-US" sz="1200" b="0" i="0" u="none" strike="noStrike" kern="1200" dirty="0" smtClean="0">
                <a:solidFill>
                  <a:schemeClr val="tx1"/>
                </a:solidFill>
                <a:effectLst/>
                <a:latin typeface="+mn-lt"/>
                <a:ea typeface="+mn-ea"/>
                <a:cs typeface="+mn-cs"/>
                <a:hlinkClick r:id="rId3"/>
              </a:rPr>
              <a:t>Whitechapel Gallery</a:t>
            </a:r>
            <a:r>
              <a:rPr lang="en-US" sz="1200" b="0" i="0" kern="1200" dirty="0" smtClean="0">
                <a:solidFill>
                  <a:schemeClr val="tx1"/>
                </a:solidFill>
                <a:effectLst/>
                <a:latin typeface="+mn-lt"/>
                <a:ea typeface="+mn-ea"/>
                <a:cs typeface="+mn-cs"/>
              </a:rPr>
              <a:t> in London, the third in a series of four displays from the </a:t>
            </a:r>
            <a:r>
              <a:rPr lang="en-US" sz="1200" b="0" i="0" kern="1200" dirty="0" err="1" smtClean="0">
                <a:solidFill>
                  <a:schemeClr val="tx1"/>
                </a:solidFill>
                <a:effectLst/>
                <a:latin typeface="+mn-lt"/>
                <a:ea typeface="+mn-ea"/>
                <a:cs typeface="+mn-cs"/>
              </a:rPr>
              <a:t>Daskalopoulos</a:t>
            </a:r>
            <a:r>
              <a:rPr lang="en-US" sz="1200" b="0" i="0" kern="1200" dirty="0" smtClean="0">
                <a:solidFill>
                  <a:schemeClr val="tx1"/>
                </a:solidFill>
                <a:effectLst/>
                <a:latin typeface="+mn-lt"/>
                <a:ea typeface="+mn-ea"/>
                <a:cs typeface="+mn-cs"/>
              </a:rPr>
              <a:t> Collection in Greece. Using </a:t>
            </a:r>
            <a:r>
              <a:rPr lang="en-US" sz="1200" b="0" i="0" u="none" strike="noStrike" kern="1200" dirty="0" smtClean="0">
                <a:solidFill>
                  <a:schemeClr val="tx1"/>
                </a:solidFill>
                <a:effectLst/>
                <a:latin typeface="+mn-lt"/>
                <a:ea typeface="+mn-ea"/>
                <a:cs typeface="+mn-cs"/>
                <a:hlinkClick r:id="rId4"/>
              </a:rPr>
              <a:t>Marcel Duchamp’s</a:t>
            </a:r>
            <a:r>
              <a:rPr lang="en-US" sz="1200" b="0" i="0" kern="1200" dirty="0" smtClean="0">
                <a:solidFill>
                  <a:schemeClr val="tx1"/>
                </a:solidFill>
                <a:effectLst/>
                <a:latin typeface="+mn-lt"/>
                <a:ea typeface="+mn-ea"/>
                <a:cs typeface="+mn-cs"/>
              </a:rPr>
              <a:t> infamous “Fountain” as a starting point, “Keeping It Real: An Exhibition in 4 Acts” seeks to explore the line between art and reality and the relationship between the artist and the tactile world.  British – Palestinian artist </a:t>
            </a:r>
            <a:r>
              <a:rPr lang="en-US" sz="1200" b="0" i="0" u="none" strike="noStrike" kern="1200" dirty="0" smtClean="0">
                <a:solidFill>
                  <a:schemeClr val="tx1"/>
                </a:solidFill>
                <a:effectLst/>
                <a:latin typeface="+mn-lt"/>
                <a:ea typeface="+mn-ea"/>
                <a:cs typeface="+mn-cs"/>
                <a:hlinkClick r:id="rId5"/>
              </a:rPr>
              <a:t>Mona </a:t>
            </a:r>
            <a:r>
              <a:rPr lang="en-US" sz="1200" b="0" i="0" u="none" strike="noStrike" kern="1200" dirty="0" err="1" smtClean="0">
                <a:solidFill>
                  <a:schemeClr val="tx1"/>
                </a:solidFill>
                <a:effectLst/>
                <a:latin typeface="+mn-lt"/>
                <a:ea typeface="+mn-ea"/>
                <a:cs typeface="+mn-cs"/>
                <a:hlinkClick r:id="rId5"/>
              </a:rPr>
              <a:t>Hatoum</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light-filled creation was first shown in 1996 at the Capp Street Project, San Francisco and is now being shown through March as a part of Whitechapel Gallery’s initiative to open private collections for public viewing. The installation is comprised of stacked wire cages, a multiplicity of light bulbs and the amplified sound of the electric currents coursing through the enclosed system. The interminable low buzz emitting from the structure, combined with the arbitrary flickering of light bulbs conveys a certain sense of discomfort and oppression that provides an open-ended commentary much in keeping with </a:t>
            </a:r>
            <a:r>
              <a:rPr lang="en-US" sz="1200" b="0" i="0" kern="1200" dirty="0" err="1" smtClean="0">
                <a:solidFill>
                  <a:schemeClr val="tx1"/>
                </a:solidFill>
                <a:effectLst/>
                <a:latin typeface="+mn-lt"/>
                <a:ea typeface="+mn-ea"/>
                <a:cs typeface="+mn-cs"/>
              </a:rPr>
              <a:t>Hatoum’s</a:t>
            </a:r>
            <a:r>
              <a:rPr lang="en-US" sz="1200" b="0" i="0" kern="1200" dirty="0" smtClean="0">
                <a:solidFill>
                  <a:schemeClr val="tx1"/>
                </a:solidFill>
                <a:effectLst/>
                <a:latin typeface="+mn-lt"/>
                <a:ea typeface="+mn-ea"/>
                <a:cs typeface="+mn-cs"/>
              </a:rPr>
              <a:t> widely political body of work. - See more at: http://artobserved.com/2011/02/go-see-%E2%80%93-london-mona-hatoum-current-disturbance-at-whitechapel-gallery-through-march-6th-2011/#sthash.LYQqY9Jz.dpuf</a:t>
            </a:r>
          </a:p>
          <a:p>
            <a:endParaRPr lang="en-US" b="1" dirty="0" smtClean="0"/>
          </a:p>
        </p:txBody>
      </p:sp>
      <p:sp>
        <p:nvSpPr>
          <p:cNvPr id="4" name="Slide Number Placeholder 3"/>
          <p:cNvSpPr>
            <a:spLocks noGrp="1"/>
          </p:cNvSpPr>
          <p:nvPr>
            <p:ph type="sldNum" sz="quarter" idx="10"/>
          </p:nvPr>
        </p:nvSpPr>
        <p:spPr/>
        <p:txBody>
          <a:bodyPr/>
          <a:lstStyle/>
          <a:p>
            <a:fld id="{CECF9D05-C087-4FA3-8786-FD5356CF85AD}" type="slidenum">
              <a:rPr lang="en-US" smtClean="0"/>
              <a:t>39</a:t>
            </a:fld>
            <a:endParaRPr lang="en-US"/>
          </a:p>
        </p:txBody>
      </p:sp>
    </p:spTree>
    <p:extLst>
      <p:ext uri="{BB962C8B-B14F-4D97-AF65-F5344CB8AC3E}">
        <p14:creationId xmlns:p14="http://schemas.microsoft.com/office/powerpoint/2010/main" val="2016088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Robert </a:t>
            </a:r>
            <a:r>
              <a:rPr lang="en-US" b="1" dirty="0" smtClean="0"/>
              <a:t>Gober</a:t>
            </a:r>
          </a:p>
          <a:p>
            <a:endParaRPr lang="en-US" b="1" dirty="0" smtClean="0"/>
          </a:p>
          <a:p>
            <a:pPr marL="171450" indent="-171450">
              <a:buFont typeface="Arial"/>
              <a:buChar char="•"/>
            </a:pPr>
            <a:r>
              <a:rPr lang="en-US" b="0" dirty="0" smtClean="0"/>
              <a:t>b. 1954</a:t>
            </a:r>
          </a:p>
          <a:p>
            <a:pPr marL="171450" indent="-171450">
              <a:buFont typeface="Arial"/>
              <a:buChar char="•"/>
            </a:pPr>
            <a:r>
              <a:rPr lang="en-US" b="0" dirty="0" smtClean="0"/>
              <a:t>Rose to prominence in the mid-1980s </a:t>
            </a:r>
          </a:p>
          <a:p>
            <a:pPr marL="171450" indent="-171450">
              <a:buFont typeface="Arial"/>
              <a:buChar char="•"/>
            </a:pPr>
            <a:r>
              <a:rPr lang="en-US" b="0" dirty="0" smtClean="0"/>
              <a:t>Early in his career he made deceptively simple sculptures of everyday objects—beginning with sinks before moving on to domestic furniture such as playpens, beds, and doors</a:t>
            </a:r>
          </a:p>
          <a:p>
            <a:pPr marL="171450" indent="-171450">
              <a:buFont typeface="Arial"/>
              <a:buChar char="•"/>
            </a:pPr>
            <a:r>
              <a:rPr lang="en-US" b="0" dirty="0" smtClean="0"/>
              <a:t>1990s: his practice evolved from single works to theatrical room-sized environments</a:t>
            </a:r>
          </a:p>
          <a:p>
            <a:pPr marL="0" indent="0">
              <a:buFont typeface="Arial"/>
              <a:buNone/>
            </a:pPr>
            <a:endParaRPr lang="en-US" b="0" dirty="0" smtClean="0"/>
          </a:p>
          <a:p>
            <a:pPr marL="171450" indent="-171450">
              <a:buFont typeface="Arial"/>
              <a:buChar char="•"/>
            </a:pPr>
            <a:r>
              <a:rPr lang="en-US" b="0" dirty="0" smtClean="0"/>
              <a:t>Themes: Childhood, sexuality, illness, religion</a:t>
            </a:r>
          </a:p>
          <a:p>
            <a:pPr marL="0" indent="0">
              <a:buFont typeface="Arial"/>
              <a:buNone/>
            </a:pPr>
            <a:endParaRPr lang="en-US" b="0" dirty="0" smtClean="0"/>
          </a:p>
          <a:p>
            <a:pPr marL="171450" indent="-171450">
              <a:buFont typeface="Arial"/>
              <a:buChar char="•"/>
            </a:pPr>
            <a:r>
              <a:rPr lang="en-US" b="0" dirty="0" smtClean="0"/>
              <a:t>Handmade wax and plaster objects</a:t>
            </a:r>
          </a:p>
          <a:p>
            <a:pPr marL="171450" indent="-171450">
              <a:buFont typeface="Arial"/>
              <a:buChar char="•"/>
            </a:pPr>
            <a:r>
              <a:rPr lang="en-US" b="0" dirty="0" smtClean="0"/>
              <a:t>Disembodied legs or of a flour sack with human breasts</a:t>
            </a:r>
          </a:p>
          <a:p>
            <a:pPr marL="171450" indent="-171450">
              <a:buFont typeface="Arial"/>
              <a:buChar char="•"/>
            </a:pPr>
            <a:r>
              <a:rPr lang="en-US" b="0" dirty="0" err="1" smtClean="0"/>
              <a:t>Reinscribed</a:t>
            </a:r>
            <a:r>
              <a:rPr lang="en-US" b="0" dirty="0" smtClean="0"/>
              <a:t> personal histories and deep emotion into American sculpture</a:t>
            </a:r>
          </a:p>
          <a:p>
            <a:pPr marL="171450" indent="-171450">
              <a:buFont typeface="Arial"/>
              <a:buChar char="•"/>
            </a:pPr>
            <a:r>
              <a:rPr lang="en-US" b="0" dirty="0" smtClean="0"/>
              <a:t>As</a:t>
            </a:r>
            <a:r>
              <a:rPr lang="en-US" b="0" baseline="0" dirty="0" smtClean="0"/>
              <a:t> with painting, this comes after decades of rejecting</a:t>
            </a:r>
            <a:r>
              <a:rPr lang="en-US" b="0" dirty="0" smtClean="0"/>
              <a:t> anything that smelled of narrative</a:t>
            </a:r>
          </a:p>
          <a:p>
            <a:pPr marL="171450" indent="-171450">
              <a:buFont typeface="Arial"/>
              <a:buChar char="•"/>
            </a:pPr>
            <a:endParaRPr lang="en-US" b="0" dirty="0" smtClean="0"/>
          </a:p>
          <a:p>
            <a:pPr marL="171450" indent="-171450">
              <a:buFont typeface="Arial"/>
              <a:buChar char="•"/>
            </a:pPr>
            <a:r>
              <a:rPr lang="en-US" b="0" dirty="0" err="1" smtClean="0"/>
              <a:t>Gober’s</a:t>
            </a:r>
            <a:r>
              <a:rPr lang="en-US" b="0" dirty="0" smtClean="0"/>
              <a:t> most arresting sculptures from the 1980s are plaster sinks, mounted relatively low on the gallery walls</a:t>
            </a:r>
          </a:p>
          <a:p>
            <a:pPr marL="171450" indent="-171450">
              <a:buFont typeface="Arial"/>
              <a:buChar char="•"/>
            </a:pPr>
            <a:r>
              <a:rPr lang="en-US" b="0" dirty="0" smtClean="0"/>
              <a:t>They are not readymades, like Duchamp’s upturned urinal of 1917</a:t>
            </a:r>
          </a:p>
          <a:p>
            <a:pPr marL="171450" indent="-171450">
              <a:buFont typeface="Arial"/>
              <a:buChar char="•"/>
            </a:pPr>
            <a:r>
              <a:rPr lang="en-US" b="0" dirty="0" smtClean="0"/>
              <a:t>They are painstakingly crafted sculptures of sinks</a:t>
            </a:r>
          </a:p>
          <a:p>
            <a:pPr marL="171450" indent="-171450">
              <a:buFont typeface="Arial"/>
              <a:buChar char="•"/>
            </a:pPr>
            <a:r>
              <a:rPr lang="en-US" b="0" dirty="0" smtClean="0"/>
              <a:t>Fragile, delicate, and</a:t>
            </a:r>
            <a:r>
              <a:rPr lang="en-US" b="0" baseline="0" dirty="0" smtClean="0"/>
              <a:t> handmade</a:t>
            </a:r>
          </a:p>
          <a:p>
            <a:pPr marL="171450" indent="-171450">
              <a:buFont typeface="Arial"/>
              <a:buChar char="•"/>
            </a:pPr>
            <a:r>
              <a:rPr lang="en-US" b="0" dirty="0" smtClean="0"/>
              <a:t>Where the faucets should be are only two little holes, and drains are absent too</a:t>
            </a:r>
          </a:p>
          <a:p>
            <a:pPr marL="171450" indent="-171450">
              <a:buFont typeface="Arial"/>
              <a:buChar char="•"/>
            </a:pPr>
            <a:r>
              <a:rPr lang="en-US" b="0" dirty="0" smtClean="0"/>
              <a:t>Turns the sinks into surprisingly anthropomorphic sculptures: a torso with two nipples and a bellybutton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Robert Gober, Untitled, 1992</a:t>
            </a:r>
          </a:p>
          <a:p>
            <a:pPr marL="171450" indent="-171450">
              <a:buFont typeface="Arial"/>
              <a:buChar char="•"/>
            </a:pPr>
            <a:endParaRPr lang="en-US" b="0" dirty="0" smtClean="0"/>
          </a:p>
          <a:p>
            <a:pPr marL="171450" indent="-171450">
              <a:buFont typeface="Arial"/>
              <a:buChar char="•"/>
            </a:pPr>
            <a:r>
              <a:rPr lang="en-US" b="0" dirty="0" smtClean="0"/>
              <a:t>Inside and outside get scrambled</a:t>
            </a:r>
          </a:p>
          <a:p>
            <a:pPr marL="171450" indent="-171450">
              <a:buFont typeface="Arial"/>
              <a:buChar char="•"/>
            </a:pPr>
            <a:r>
              <a:rPr lang="en-US" b="0" dirty="0" smtClean="0"/>
              <a:t>There are windows, but they’re barred, like in a prison</a:t>
            </a:r>
          </a:p>
          <a:p>
            <a:pPr marL="171450" indent="-171450">
              <a:buFont typeface="Arial"/>
              <a:buChar char="•"/>
            </a:pPr>
            <a:r>
              <a:rPr lang="en-US" b="0" dirty="0" smtClean="0"/>
              <a:t>“Stacked against the walls are yellowing newspapers, the Times and the Post, bearing headlines from 1992: “Vatican Condones Discrimination Against Homosexuals”. A GOP convention featuring Pat Buchanan, Pat Robertson and other “Merchants of Hate”. Legal abortion survives at the supreme court, barely. Dan Quayle’s wife aims to shore up the women’s vote. Woody, Mia, Soon-Yi. And lead in the water supply – fatal.” – </a:t>
            </a:r>
            <a:r>
              <a:rPr lang="en-US" b="0" dirty="0" err="1" smtClean="0"/>
              <a:t>NYTimes</a:t>
            </a:r>
            <a:r>
              <a:rPr lang="en-US" b="0" baseline="0" dirty="0" smtClean="0"/>
              <a:t> review, Dec. 2014</a:t>
            </a:r>
            <a:endParaRPr lang="en-US" b="0" dirty="0" smtClean="0"/>
          </a:p>
          <a:p>
            <a:pPr marL="171450" indent="-171450">
              <a:buFont typeface="Arial"/>
              <a:buChar char="•"/>
            </a:pPr>
            <a:endParaRPr lang="en-US" b="0" dirty="0" smtClean="0"/>
          </a:p>
          <a:p>
            <a:pPr marL="171450" indent="-171450">
              <a:buFont typeface="Arial"/>
              <a:buChar char="•"/>
            </a:pPr>
            <a:r>
              <a:rPr lang="en-US" b="0" dirty="0" smtClean="0"/>
              <a:t>His work also recalls Catholic worship – Gober was an altar boy in his youth</a:t>
            </a:r>
          </a:p>
          <a:p>
            <a:pPr marL="171450" indent="-171450">
              <a:buFont typeface="Arial"/>
              <a:buChar char="•"/>
            </a:pPr>
            <a:r>
              <a:rPr lang="en-US" b="0" dirty="0" smtClean="0"/>
              <a:t>Looks</a:t>
            </a:r>
            <a:r>
              <a:rPr lang="en-US" b="0" baseline="0" dirty="0" smtClean="0"/>
              <a:t> at the s</a:t>
            </a:r>
            <a:r>
              <a:rPr lang="en-US" b="0" dirty="0" smtClean="0"/>
              <a:t>uffering of people with HIV/Aids, among them many of </a:t>
            </a:r>
            <a:r>
              <a:rPr lang="en-US" b="0" dirty="0" err="1" smtClean="0"/>
              <a:t>Gober’s</a:t>
            </a:r>
            <a:r>
              <a:rPr lang="en-US" b="0" dirty="0" smtClean="0"/>
              <a:t> friends</a:t>
            </a:r>
          </a:p>
          <a:p>
            <a:pPr marL="171450" indent="-171450">
              <a:buFont typeface="Arial"/>
              <a:buChar char="•"/>
            </a:pPr>
            <a:r>
              <a:rPr lang="en-US" b="0" dirty="0" smtClean="0"/>
              <a:t>One critic writes: “I have often looked to </a:t>
            </a:r>
            <a:r>
              <a:rPr lang="en-US" b="0" dirty="0" err="1" smtClean="0"/>
              <a:t>Gober’s</a:t>
            </a:r>
            <a:r>
              <a:rPr lang="en-US" b="0" dirty="0" smtClean="0"/>
              <a:t> art as a collection of memento mori, of burning relics from an era when boys like me didn’t know if they’d live another year.”</a:t>
            </a:r>
          </a:p>
          <a:p>
            <a:pPr marL="171450" indent="-171450">
              <a:buFont typeface="Arial"/>
              <a:buChar char="•"/>
            </a:pPr>
            <a:endParaRPr lang="en-US" b="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Robert Gober, Untitled, 1991</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Melancholy and surreal</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Candles in the legs a memorial</a:t>
            </a:r>
            <a:r>
              <a:rPr lang="en-US" b="0" baseline="0" dirty="0" smtClean="0"/>
              <a:t> to loss of life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Forest?</a:t>
            </a:r>
            <a:endParaRPr lang="en-US" b="0" dirty="0" smtClean="0"/>
          </a:p>
          <a:p>
            <a:pPr marL="171450" indent="-171450">
              <a:buFont typeface="Arial"/>
              <a:buChar char="•"/>
            </a:pPr>
            <a:endParaRPr lang="en-US" b="0" dirty="0" smtClean="0"/>
          </a:p>
          <a:p>
            <a:pPr marL="171450" indent="-171450">
              <a:buFont typeface="Arial"/>
              <a:buChar char="•"/>
            </a:pPr>
            <a:r>
              <a:rPr lang="en-US" b="1" i="1" dirty="0" smtClean="0"/>
              <a:t>Robert Gober: The Heart Is Not a Metaphor </a:t>
            </a:r>
            <a:r>
              <a:rPr lang="en-US" b="1" dirty="0" smtClean="0"/>
              <a:t>Museum of Modern Art, New York, through January 18, 2015</a:t>
            </a:r>
          </a:p>
        </p:txBody>
      </p:sp>
      <p:sp>
        <p:nvSpPr>
          <p:cNvPr id="4" name="Slide Number Placeholder 3"/>
          <p:cNvSpPr>
            <a:spLocks noGrp="1"/>
          </p:cNvSpPr>
          <p:nvPr>
            <p:ph type="sldNum" sz="quarter" idx="10"/>
          </p:nvPr>
        </p:nvSpPr>
        <p:spPr/>
        <p:txBody>
          <a:bodyPr/>
          <a:lstStyle/>
          <a:p>
            <a:fld id="{CECF9D05-C087-4FA3-8786-FD5356CF85AD}" type="slidenum">
              <a:rPr lang="en-US" smtClean="0"/>
              <a:t>40</a:t>
            </a:fld>
            <a:endParaRPr lang="en-US"/>
          </a:p>
        </p:txBody>
      </p:sp>
    </p:spTree>
    <p:extLst>
      <p:ext uri="{BB962C8B-B14F-4D97-AF65-F5344CB8AC3E}">
        <p14:creationId xmlns:p14="http://schemas.microsoft.com/office/powerpoint/2010/main" val="97242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5</a:t>
            </a:fld>
            <a:endParaRPr lang="en-US"/>
          </a:p>
        </p:txBody>
      </p:sp>
    </p:spTree>
    <p:extLst>
      <p:ext uri="{BB962C8B-B14F-4D97-AF65-F5344CB8AC3E}">
        <p14:creationId xmlns:p14="http://schemas.microsoft.com/office/powerpoint/2010/main" val="1152596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Vanessa </a:t>
            </a:r>
            <a:r>
              <a:rPr lang="en-US" b="1" dirty="0" smtClean="0"/>
              <a:t>Beecroft</a:t>
            </a:r>
          </a:p>
          <a:p>
            <a:endParaRPr lang="en-US" b="1" dirty="0" smtClean="0"/>
          </a:p>
          <a:p>
            <a:pPr marL="171450" indent="-171450">
              <a:buFont typeface="Arial"/>
              <a:buChar char="•"/>
            </a:pPr>
            <a:r>
              <a:rPr lang="en-US" b="0" dirty="0" smtClean="0"/>
              <a:t>Born 1969, Genoa</a:t>
            </a:r>
          </a:p>
          <a:p>
            <a:pPr marL="171450" indent="-171450">
              <a:buFont typeface="Arial"/>
              <a:buChar char="•"/>
            </a:pPr>
            <a:r>
              <a:rPr lang="en-US" b="0" dirty="0" smtClean="0"/>
              <a:t>Performance / installation</a:t>
            </a:r>
            <a:r>
              <a:rPr lang="en-US" b="0" baseline="0" dirty="0" smtClean="0"/>
              <a:t> artist</a:t>
            </a:r>
          </a:p>
          <a:p>
            <a:pPr marL="171450" indent="-171450">
              <a:buFont typeface="Arial"/>
              <a:buChar char="•"/>
            </a:pPr>
            <a:r>
              <a:rPr lang="en-US" b="0" baseline="0" dirty="0" smtClean="0"/>
              <a:t>Uses humans as her subject (*usually young women)</a:t>
            </a:r>
          </a:p>
          <a:p>
            <a:pPr marL="171450" indent="-171450">
              <a:buFont typeface="Arial"/>
              <a:buChar cha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daughter of an Englishman and an Italian professor of literature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When her parents separated, she went to live with her mother near Lake Garda in northern Italy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She later studied classical art, architecture and stage design in Genoa and Milan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For her first exhibition in Milan's Galerie Inga </a:t>
            </a:r>
            <a:r>
              <a:rPr lang="en-US" b="0" dirty="0" err="1" smtClean="0"/>
              <a:t>Pinn</a:t>
            </a:r>
            <a:r>
              <a:rPr lang="en-US" b="0" dirty="0" smtClean="0"/>
              <a:t>, in 1993, Beecroft showed watercolor drawings and excerpts from a diary that described her struggle with an eating disorder - while thirty specially chosen young women mingled with the guests. This staged installation established the boundaries of her work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In subsequent performances, she refined and varied her technique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She hired long-legged models of perfect proportions and installed them wearing designer lingerie and high heels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Wearing wigs and make-up, her models all looked similar and anonymous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Highlights the artificiality of their performance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artist instructed them to avoid eye contact with the spectators, not to speak and to remain motionless whenever possible</a:t>
            </a:r>
          </a:p>
          <a:p>
            <a:pPr marL="171450" indent="-171450">
              <a:buFont typeface="Arial"/>
              <a:buChar char="•"/>
            </a:pPr>
            <a:endParaRPr lang="en-US" b="0" dirty="0" smtClean="0"/>
          </a:p>
          <a:p>
            <a:pPr marL="171450" indent="-171450">
              <a:buFont typeface="Arial"/>
              <a:buChar char="•"/>
            </a:pPr>
            <a:r>
              <a:rPr lang="en-US" b="0" baseline="0" dirty="0" smtClean="0"/>
              <a:t>Creates uncomfortable situations for gallery-goers</a:t>
            </a:r>
          </a:p>
          <a:p>
            <a:pPr marL="171450" indent="-171450">
              <a:buFont typeface="Arial"/>
              <a:buChar cha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Vanessa Beecroft, VB35, Performance, Guggenheim Museum, 1998  </a:t>
            </a:r>
          </a:p>
          <a:p>
            <a:pPr marL="171450" indent="-171450">
              <a:buFont typeface="Arial"/>
              <a:buChar char="•"/>
            </a:pPr>
            <a:endParaRPr lang="en-US" b="1" dirty="0" smtClean="0"/>
          </a:p>
          <a:p>
            <a:pPr marL="171450" indent="-171450">
              <a:buFont typeface="Arial"/>
              <a:buChar char="•"/>
            </a:pPr>
            <a:r>
              <a:rPr lang="en-US" b="0" dirty="0" smtClean="0"/>
              <a:t>Women</a:t>
            </a:r>
            <a:r>
              <a:rPr lang="en-US" b="0" baseline="0" dirty="0" smtClean="0"/>
              <a:t> </a:t>
            </a:r>
            <a:r>
              <a:rPr lang="en-US" b="0" dirty="0" smtClean="0"/>
              <a:t>appear in performances either scantily clad or naked</a:t>
            </a:r>
          </a:p>
          <a:p>
            <a:pPr marL="171450" indent="-171450">
              <a:buFont typeface="Arial"/>
              <a:buChar char="•"/>
            </a:pPr>
            <a:r>
              <a:rPr lang="en-US" b="0" dirty="0" smtClean="0"/>
              <a:t>“I regard them as subjects of a painting.</a:t>
            </a:r>
            <a:r>
              <a:rPr lang="en-US" b="0" baseline="0" dirty="0" smtClean="0"/>
              <a:t> </a:t>
            </a:r>
            <a:r>
              <a:rPr lang="en-US" b="0" dirty="0" smtClean="0"/>
              <a:t>There is a design of the performance before it happens, made by colors and numbers... The girls always change it during the four to five hours' time they are installed. I get disappointed, but it is the gap between what I'm expecting and what happens that I'm interested in.”</a:t>
            </a:r>
          </a:p>
          <a:p>
            <a:pPr marL="171450" indent="-171450">
              <a:buFont typeface="Arial"/>
              <a:buChar char="•"/>
            </a:pPr>
            <a:endParaRPr lang="en-US" b="0" dirty="0" smtClean="0"/>
          </a:p>
          <a:p>
            <a:pPr marL="171450" indent="-171450">
              <a:buFont typeface="Arial"/>
              <a:buChar char="•"/>
            </a:pPr>
            <a:endParaRPr lang="en-US" b="0" dirty="0" smtClean="0"/>
          </a:p>
          <a:p>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41</a:t>
            </a:fld>
            <a:endParaRPr lang="en-US"/>
          </a:p>
        </p:txBody>
      </p:sp>
    </p:spTree>
    <p:extLst>
      <p:ext uri="{BB962C8B-B14F-4D97-AF65-F5344CB8AC3E}">
        <p14:creationId xmlns:p14="http://schemas.microsoft.com/office/powerpoint/2010/main" val="3886271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 Art</a:t>
            </a:r>
          </a:p>
          <a:p>
            <a:r>
              <a:rPr lang="en-US" b="1" dirty="0" smtClean="0"/>
              <a:t>http://www.moma.org/collection/theme.php?theme_id=10215</a:t>
            </a:r>
          </a:p>
          <a:p>
            <a:endParaRPr lang="en-US" b="1" dirty="0" smtClean="0"/>
          </a:p>
          <a:p>
            <a:r>
              <a:rPr lang="en-US" b="1" u="sng" dirty="0" smtClean="0"/>
              <a:t>Early Experimenters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Nam Jun Paik</a:t>
            </a:r>
          </a:p>
          <a:p>
            <a:r>
              <a:rPr lang="en-US" b="1" dirty="0" smtClean="0"/>
              <a:t>Andy </a:t>
            </a:r>
            <a:r>
              <a:rPr lang="en-US" b="1" dirty="0" smtClean="0"/>
              <a:t>Warhol</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Bruce Nauman, Bouncing in the Corner, 1968 </a:t>
            </a:r>
          </a:p>
          <a:p>
            <a:endParaRPr lang="en-US" b="0" dirty="0" smtClean="0"/>
          </a:p>
          <a:p>
            <a:pPr marL="171450" indent="-171450">
              <a:buFont typeface="Arial"/>
              <a:buChar char="•"/>
            </a:pPr>
            <a:r>
              <a:rPr lang="en-US" b="0" dirty="0" smtClean="0"/>
              <a:t>Nauman is seen standing and leaning back in a corner of his studio</a:t>
            </a:r>
          </a:p>
          <a:p>
            <a:pPr marL="171450" indent="-171450">
              <a:buFont typeface="Arial"/>
              <a:buChar char="•"/>
            </a:pPr>
            <a:r>
              <a:rPr lang="en-US" b="0" dirty="0" smtClean="0"/>
              <a:t>Just as he bounces back to a standing position, his body falls again, momentarily collapsing, only to spring forward once more</a:t>
            </a:r>
          </a:p>
          <a:p>
            <a:pPr marL="171450" indent="-171450">
              <a:buFont typeface="Arial"/>
              <a:buChar char="•"/>
            </a:pPr>
            <a:r>
              <a:rPr lang="en-US" b="0" dirty="0" smtClean="0"/>
              <a:t>This action places his body in an intermittent space, occupying a position halfway between standing and leaning, halfway between the wall and the room</a:t>
            </a:r>
          </a:p>
          <a:p>
            <a:pPr marL="171450" indent="-171450">
              <a:buFont typeface="Arial"/>
              <a:buChar char="•"/>
            </a:pPr>
            <a:r>
              <a:rPr lang="en-US" b="0" dirty="0" smtClean="0"/>
              <a:t>Recording very basic activities as art</a:t>
            </a:r>
          </a:p>
          <a:p>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CECF9D05-C087-4FA3-8786-FD5356CF85AD}" type="slidenum">
              <a:rPr lang="en-US" smtClean="0"/>
              <a:t>42</a:t>
            </a:fld>
            <a:endParaRPr lang="en-US"/>
          </a:p>
        </p:txBody>
      </p:sp>
    </p:spTree>
    <p:extLst>
      <p:ext uri="{BB962C8B-B14F-4D97-AF65-F5344CB8AC3E}">
        <p14:creationId xmlns:p14="http://schemas.microsoft.com/office/powerpoint/2010/main" val="2321585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 </a:t>
            </a:r>
            <a:r>
              <a:rPr lang="en-US" b="1" dirty="0" smtClean="0"/>
              <a:t>Viola</a:t>
            </a:r>
          </a:p>
          <a:p>
            <a:endParaRPr lang="en-US" b="1" dirty="0" smtClean="0"/>
          </a:p>
          <a:p>
            <a:pPr marL="171450" indent="-171450">
              <a:buFont typeface="Arial"/>
              <a:buChar char="•"/>
            </a:pPr>
            <a:r>
              <a:rPr lang="en-US" b="0" dirty="0" smtClean="0"/>
              <a:t>Born 1951, Queens</a:t>
            </a:r>
            <a:endParaRPr lang="en-US" b="0" dirty="0" smtClean="0"/>
          </a:p>
          <a:p>
            <a:endParaRPr lang="en-US" sz="1200" b="0"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Viola grew up looking closely at ecclesiastical painting from the </a:t>
            </a:r>
            <a:r>
              <a:rPr lang="en-US" sz="1200" b="0" i="0" kern="1200" dirty="0" smtClean="0">
                <a:solidFill>
                  <a:schemeClr val="tx1"/>
                </a:solidFill>
                <a:effectLst/>
                <a:latin typeface="+mn-lt"/>
                <a:ea typeface="+mn-ea"/>
                <a:cs typeface="+mn-cs"/>
              </a:rPr>
              <a:t>Renaissance</a:t>
            </a:r>
          </a:p>
          <a:p>
            <a:pPr marL="171450" indent="-171450">
              <a:buFont typeface="Arial"/>
              <a:buChar char="•"/>
            </a:pPr>
            <a:r>
              <a:rPr lang="en-US" sz="1200" b="0" i="0" kern="1200" dirty="0" smtClean="0">
                <a:solidFill>
                  <a:schemeClr val="tx1"/>
                </a:solidFill>
                <a:effectLst/>
                <a:latin typeface="+mn-lt"/>
                <a:ea typeface="+mn-ea"/>
                <a:cs typeface="+mn-cs"/>
              </a:rPr>
              <a:t>As </a:t>
            </a:r>
            <a:r>
              <a:rPr lang="en-US" sz="1200" b="0" i="0" kern="1200" dirty="0" smtClean="0">
                <a:solidFill>
                  <a:schemeClr val="tx1"/>
                </a:solidFill>
                <a:effectLst/>
                <a:latin typeface="+mn-lt"/>
                <a:ea typeface="+mn-ea"/>
                <a:cs typeface="+mn-cs"/>
              </a:rPr>
              <a:t>you can see in this video, he has remained enraptured with the medium’s power to observe human facial expressions with the same overwhelming attention and care practiced by the Old </a:t>
            </a:r>
            <a:r>
              <a:rPr lang="en-US" sz="1200" b="0" i="0" kern="1200" dirty="0" smtClean="0">
                <a:solidFill>
                  <a:schemeClr val="tx1"/>
                </a:solidFill>
                <a:effectLst/>
                <a:latin typeface="+mn-lt"/>
                <a:ea typeface="+mn-ea"/>
                <a:cs typeface="+mn-cs"/>
              </a:rPr>
              <a:t>Masters</a:t>
            </a:r>
          </a:p>
          <a:p>
            <a:pPr marL="0" indent="0">
              <a:buFont typeface="Arial"/>
              <a:buNone/>
            </a:pPr>
            <a:endParaRPr lang="en-US" b="1" dirty="0" smtClean="0"/>
          </a:p>
          <a:p>
            <a:pPr marL="0" indent="0">
              <a:buFont typeface="Arial"/>
              <a:buNone/>
            </a:pPr>
            <a:r>
              <a:rPr lang="en-US" b="1" dirty="0" smtClean="0"/>
              <a:t>https://</a:t>
            </a:r>
            <a:r>
              <a:rPr lang="en-US" b="1" dirty="0" err="1" smtClean="0"/>
              <a:t>www.youtube.com</a:t>
            </a:r>
            <a:r>
              <a:rPr lang="en-US" b="1" dirty="0" smtClean="0"/>
              <a:t>/</a:t>
            </a:r>
            <a:r>
              <a:rPr lang="en-US" b="1" dirty="0" err="1" smtClean="0"/>
              <a:t>watch?v</a:t>
            </a:r>
            <a:r>
              <a:rPr lang="en-US" b="1" dirty="0" smtClean="0"/>
              <a:t>=Dg0IyGUVXaQ</a:t>
            </a:r>
          </a:p>
          <a:p>
            <a:pPr marL="0" indent="0">
              <a:buFont typeface="Arial"/>
              <a:buNone/>
            </a:pPr>
            <a:endParaRPr lang="en-US" b="1" dirty="0" smtClean="0"/>
          </a:p>
          <a:p>
            <a:pPr marL="0" indent="0">
              <a:buFont typeface="Arial"/>
              <a:buNone/>
            </a:pPr>
            <a:r>
              <a:rPr lang="en-US" b="1" dirty="0" smtClean="0"/>
              <a:t>Bill Viola,</a:t>
            </a:r>
            <a:r>
              <a:rPr lang="en-US" b="1" baseline="0" dirty="0" smtClean="0"/>
              <a:t> The Greeting, 1995, Collection MAMFW</a:t>
            </a:r>
          </a:p>
          <a:p>
            <a:pPr marL="171450" indent="-171450">
              <a:buFont typeface="Arial"/>
              <a:buChar char="•"/>
            </a:pPr>
            <a:r>
              <a:rPr lang="en-US" b="0" baseline="0" dirty="0" smtClean="0"/>
              <a:t>This version is sped up, but you get the gist</a:t>
            </a:r>
          </a:p>
          <a:p>
            <a:pPr marL="171450" indent="-171450">
              <a:buFont typeface="Arial"/>
              <a:buChar char="•"/>
            </a:pPr>
            <a:r>
              <a:rPr lang="en-US" b="0" baseline="0" dirty="0" smtClean="0"/>
              <a:t>One notices the subtle changes due to slowed speed of the action</a:t>
            </a:r>
          </a:p>
          <a:p>
            <a:pPr marL="171450" indent="-171450">
              <a:buFont typeface="Arial"/>
              <a:buChar char="•"/>
            </a:pPr>
            <a:r>
              <a:rPr lang="en-US" b="0" baseline="0" dirty="0" smtClean="0"/>
              <a:t>A connection to Warhol’s epic films of banal subject matter (sleeping, eating, </a:t>
            </a:r>
            <a:r>
              <a:rPr lang="en-US" b="0" baseline="0" dirty="0" err="1" smtClean="0"/>
              <a:t>etc</a:t>
            </a:r>
            <a:r>
              <a:rPr lang="en-US" b="0" baseline="0" dirty="0" smtClean="0"/>
              <a:t>)</a:t>
            </a:r>
          </a:p>
          <a:p>
            <a:pPr marL="171450" indent="-171450">
              <a:buFont typeface="Arial"/>
              <a:buChar char="•"/>
            </a:pPr>
            <a:r>
              <a:rPr lang="en-US" b="0" dirty="0" smtClean="0"/>
              <a:t>Inspired by a painting of the Visitation (1528-29) by the Italian artist Pontormo</a:t>
            </a:r>
          </a:p>
          <a:p>
            <a:pPr marL="171450" indent="-171450">
              <a:buFont typeface="Arial"/>
              <a:buChar char="•"/>
            </a:pPr>
            <a:r>
              <a:rPr lang="en-US" b="0" dirty="0" smtClean="0"/>
              <a:t>A video image sequence involving the interactions between three women that is projected onto a screen mounted to the wall of a dark room</a:t>
            </a:r>
          </a:p>
          <a:p>
            <a:pPr marL="171450" indent="-171450">
              <a:buFont typeface="Arial"/>
              <a:buChar char="•"/>
            </a:pPr>
            <a:r>
              <a:rPr lang="en-US" b="0" dirty="0" smtClean="0"/>
              <a:t>In an industrial urban landscape, two women are engaged in conversation when they are interrupted by the arrival of a third woman</a:t>
            </a:r>
          </a:p>
          <a:p>
            <a:pPr marL="171450" indent="-171450">
              <a:buFont typeface="Arial"/>
              <a:buChar char="•"/>
            </a:pPr>
            <a:r>
              <a:rPr lang="en-US" b="0" dirty="0" smtClean="0"/>
              <a:t>The new woman greets the older of the two, apparently her friend, while ignoring the other</a:t>
            </a:r>
          </a:p>
          <a:p>
            <a:pPr marL="171450" indent="-171450">
              <a:buFont typeface="Arial"/>
              <a:buChar char="•"/>
            </a:pPr>
            <a:r>
              <a:rPr lang="en-US" b="0" dirty="0" smtClean="0"/>
              <a:t>She then whispers an urgent message in her friend's ear, further isolating the other woman</a:t>
            </a:r>
          </a:p>
          <a:p>
            <a:pPr marL="171450" indent="-171450">
              <a:buFont typeface="Arial"/>
              <a:buChar char="•"/>
            </a:pPr>
            <a:r>
              <a:rPr lang="en-US" b="0" dirty="0" smtClean="0"/>
              <a:t>With an underlying awkwardness, introductions are made and pleasantries exchanged between the three</a:t>
            </a:r>
          </a:p>
          <a:p>
            <a:pPr marL="171450" indent="-171450">
              <a:buFont typeface="Arial"/>
              <a:buChar cha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43</a:t>
            </a:fld>
            <a:endParaRPr lang="en-US"/>
          </a:p>
        </p:txBody>
      </p:sp>
    </p:spTree>
    <p:extLst>
      <p:ext uri="{BB962C8B-B14F-4D97-AF65-F5344CB8AC3E}">
        <p14:creationId xmlns:p14="http://schemas.microsoft.com/office/powerpoint/2010/main" val="2300183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Pipilotti</a:t>
            </a:r>
            <a:r>
              <a:rPr lang="en-US" b="1" baseline="0" dirty="0" smtClean="0"/>
              <a:t> Rist</a:t>
            </a:r>
          </a:p>
          <a:p>
            <a:endParaRPr lang="en-US" sz="1200" b="0"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Makes giant</a:t>
            </a:r>
            <a:r>
              <a:rPr lang="en-US" sz="1200" b="0" i="0" kern="1200" dirty="0" smtClean="0">
                <a:solidFill>
                  <a:schemeClr val="tx1"/>
                </a:solidFill>
                <a:effectLst/>
                <a:latin typeface="+mn-lt"/>
                <a:ea typeface="+mn-ea"/>
                <a:cs typeface="+mn-cs"/>
              </a:rPr>
              <a:t>, room-sized </a:t>
            </a:r>
            <a:r>
              <a:rPr lang="en-US" sz="1200" b="0" i="0" kern="1200" dirty="0" smtClean="0">
                <a:solidFill>
                  <a:schemeClr val="tx1"/>
                </a:solidFill>
                <a:effectLst/>
                <a:latin typeface="+mn-lt"/>
                <a:ea typeface="+mn-ea"/>
                <a:cs typeface="+mn-cs"/>
              </a:rPr>
              <a:t>installations with video</a:t>
            </a:r>
          </a:p>
          <a:p>
            <a:pPr marL="171450" indent="-171450">
              <a:buFont typeface="Arial"/>
              <a:buChar char="•"/>
            </a:pPr>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immersive effect is designed to overwhelm the viewer, which can be hard to reproduce on a computer </a:t>
            </a:r>
            <a:r>
              <a:rPr lang="en-US" sz="1200" b="0" i="0" kern="1200" dirty="0" smtClean="0">
                <a:solidFill>
                  <a:schemeClr val="tx1"/>
                </a:solidFill>
                <a:effectLst/>
                <a:latin typeface="+mn-lt"/>
                <a:ea typeface="+mn-ea"/>
                <a:cs typeface="+mn-cs"/>
              </a:rPr>
              <a:t>screen</a:t>
            </a:r>
          </a:p>
          <a:p>
            <a:pPr marL="171450" indent="-171450">
              <a:buFont typeface="Arial"/>
              <a:buChar char="•"/>
            </a:pPr>
            <a:r>
              <a:rPr lang="en-US" sz="1200" b="0" i="0" kern="1200" dirty="0" smtClean="0">
                <a:solidFill>
                  <a:schemeClr val="tx1"/>
                </a:solidFill>
                <a:effectLst/>
                <a:latin typeface="+mn-lt"/>
                <a:ea typeface="+mn-ea"/>
                <a:cs typeface="+mn-cs"/>
              </a:rPr>
              <a:t>Work helps</a:t>
            </a:r>
            <a:r>
              <a:rPr lang="en-US" sz="1200" b="0" i="0" kern="1200" baseline="0" dirty="0" smtClean="0">
                <a:solidFill>
                  <a:schemeClr val="tx1"/>
                </a:solidFill>
                <a:effectLst/>
                <a:latin typeface="+mn-lt"/>
                <a:ea typeface="+mn-ea"/>
                <a:cs typeface="+mn-cs"/>
              </a:rPr>
              <a:t> us to perceive the moving image differently</a:t>
            </a:r>
          </a:p>
          <a:p>
            <a:pPr marL="171450" indent="-171450">
              <a:buFont typeface="Arial"/>
              <a:buChar char="•"/>
            </a:pPr>
            <a:endParaRPr lang="en-US" sz="1200" b="0" i="0" kern="1200" baseline="0" dirty="0" smtClean="0">
              <a:solidFill>
                <a:schemeClr val="tx1"/>
              </a:solidFill>
              <a:effectLst/>
              <a:latin typeface="+mn-lt"/>
              <a:ea typeface="+mn-ea"/>
              <a:cs typeface="+mn-cs"/>
            </a:endParaRPr>
          </a:p>
          <a:p>
            <a:pPr marL="171450" indent="-171450">
              <a:buFont typeface="Arial"/>
              <a:buChar char="•"/>
            </a:pPr>
            <a:r>
              <a:rPr lang="en-US" sz="1200" b="0" i="0" kern="1200" baseline="0" dirty="0" smtClean="0">
                <a:solidFill>
                  <a:schemeClr val="tx1"/>
                </a:solidFill>
                <a:effectLst/>
                <a:latin typeface="+mn-lt"/>
                <a:ea typeface="+mn-ea"/>
                <a:cs typeface="+mn-cs"/>
              </a:rPr>
              <a:t>From a 2011 interview with </a:t>
            </a:r>
            <a:r>
              <a:rPr lang="en-US" sz="1200" b="0" i="0" kern="1200" baseline="0" dirty="0" err="1" smtClean="0">
                <a:solidFill>
                  <a:schemeClr val="tx1"/>
                </a:solidFill>
                <a:effectLst/>
                <a:latin typeface="+mn-lt"/>
                <a:ea typeface="+mn-ea"/>
                <a:cs typeface="+mn-cs"/>
              </a:rPr>
              <a:t>Rist</a:t>
            </a:r>
            <a:endParaRPr lang="en-US" sz="1200" b="0" i="0" kern="1200" baseline="0" dirty="0" smtClean="0">
              <a:solidFill>
                <a:schemeClr val="tx1"/>
              </a:solidFill>
              <a:effectLst/>
              <a:latin typeface="+mn-lt"/>
              <a:ea typeface="+mn-ea"/>
              <a:cs typeface="+mn-cs"/>
            </a:endParaRPr>
          </a:p>
          <a:p>
            <a:pPr marL="0" indent="0">
              <a:buFont typeface="Arial"/>
              <a:buNone/>
            </a:pPr>
            <a:r>
              <a:rPr lang="en-US" sz="1200" b="1" i="0" kern="1200" baseline="0" dirty="0" smtClean="0">
                <a:solidFill>
                  <a:schemeClr val="tx1"/>
                </a:solidFill>
                <a:effectLst/>
                <a:latin typeface="+mn-lt"/>
                <a:ea typeface="+mn-ea"/>
                <a:cs typeface="+mn-cs"/>
              </a:rPr>
              <a:t>https://</a:t>
            </a:r>
            <a:r>
              <a:rPr lang="en-US" sz="1200" b="1" i="0" kern="1200" baseline="0" dirty="0" err="1" smtClean="0">
                <a:solidFill>
                  <a:schemeClr val="tx1"/>
                </a:solidFill>
                <a:effectLst/>
                <a:latin typeface="+mn-lt"/>
                <a:ea typeface="+mn-ea"/>
                <a:cs typeface="+mn-cs"/>
              </a:rPr>
              <a:t>www.youtube.com</a:t>
            </a:r>
            <a:r>
              <a:rPr lang="en-US" sz="1200" b="1" i="0" kern="1200" baseline="0" dirty="0" smtClean="0">
                <a:solidFill>
                  <a:schemeClr val="tx1"/>
                </a:solidFill>
                <a:effectLst/>
                <a:latin typeface="+mn-lt"/>
                <a:ea typeface="+mn-ea"/>
                <a:cs typeface="+mn-cs"/>
              </a:rPr>
              <a:t>/</a:t>
            </a:r>
            <a:r>
              <a:rPr lang="en-US" sz="1200" b="1" i="0" kern="1200" baseline="0" dirty="0" err="1" smtClean="0">
                <a:solidFill>
                  <a:schemeClr val="tx1"/>
                </a:solidFill>
                <a:effectLst/>
                <a:latin typeface="+mn-lt"/>
                <a:ea typeface="+mn-ea"/>
                <a:cs typeface="+mn-cs"/>
              </a:rPr>
              <a:t>watch?v</a:t>
            </a:r>
            <a:r>
              <a:rPr lang="en-US" sz="1200" b="1" i="0" kern="1200" baseline="0" dirty="0" smtClean="0">
                <a:solidFill>
                  <a:schemeClr val="tx1"/>
                </a:solidFill>
                <a:effectLst/>
                <a:latin typeface="+mn-lt"/>
                <a:ea typeface="+mn-ea"/>
                <a:cs typeface="+mn-cs"/>
              </a:rPr>
              <a:t>=</a:t>
            </a:r>
            <a:r>
              <a:rPr lang="en-US" sz="1200" b="1" i="0" kern="1200" baseline="0" dirty="0" err="1" smtClean="0">
                <a:solidFill>
                  <a:schemeClr val="tx1"/>
                </a:solidFill>
                <a:effectLst/>
                <a:latin typeface="+mn-lt"/>
                <a:ea typeface="+mn-ea"/>
                <a:cs typeface="+mn-cs"/>
              </a:rPr>
              <a:t>uKR</a:t>
            </a:r>
            <a:r>
              <a:rPr lang="en-US" sz="1200" b="1" i="0" kern="1200" baseline="0" dirty="0" smtClean="0">
                <a:solidFill>
                  <a:schemeClr val="tx1"/>
                </a:solidFill>
                <a:effectLst/>
                <a:latin typeface="+mn-lt"/>
                <a:ea typeface="+mn-ea"/>
                <a:cs typeface="+mn-cs"/>
              </a:rPr>
              <a:t>-</a:t>
            </a:r>
            <a:r>
              <a:rPr lang="en-US" sz="1200" b="1" i="0" kern="1200" baseline="0" dirty="0" err="1" smtClean="0">
                <a:solidFill>
                  <a:schemeClr val="tx1"/>
                </a:solidFill>
                <a:effectLst/>
                <a:latin typeface="+mn-lt"/>
                <a:ea typeface="+mn-ea"/>
                <a:cs typeface="+mn-cs"/>
              </a:rPr>
              <a:t>QhjOz</a:t>
            </a:r>
            <a:r>
              <a:rPr lang="en-US" sz="1200" b="1" i="0" kern="1200" baseline="0" dirty="0" smtClean="0">
                <a:solidFill>
                  <a:schemeClr val="tx1"/>
                </a:solidFill>
                <a:effectLst/>
                <a:latin typeface="+mn-lt"/>
                <a:ea typeface="+mn-ea"/>
                <a:cs typeface="+mn-cs"/>
              </a:rPr>
              <a:t>-o</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44</a:t>
            </a:fld>
            <a:endParaRPr lang="en-US"/>
          </a:p>
        </p:txBody>
      </p:sp>
    </p:spTree>
    <p:extLst>
      <p:ext uri="{BB962C8B-B14F-4D97-AF65-F5344CB8AC3E}">
        <p14:creationId xmlns:p14="http://schemas.microsoft.com/office/powerpoint/2010/main" val="3871453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Matthew Barney</a:t>
            </a:r>
          </a:p>
          <a:p>
            <a:endParaRPr lang="en-US" b="1" dirty="0" smtClean="0"/>
          </a:p>
          <a:p>
            <a:r>
              <a:rPr lang="en-US" sz="1200" b="1" i="0" kern="1200" dirty="0" smtClean="0">
                <a:solidFill>
                  <a:schemeClr val="tx1"/>
                </a:solidFill>
                <a:effectLst/>
                <a:latin typeface="+mn-lt"/>
                <a:ea typeface="+mn-ea"/>
                <a:cs typeface="+mn-cs"/>
              </a:rPr>
              <a:t>Matthew Barney, </a:t>
            </a:r>
            <a:r>
              <a:rPr lang="en-US" sz="1200" b="1" i="1" kern="1200" dirty="0" smtClean="0">
                <a:solidFill>
                  <a:schemeClr val="tx1"/>
                </a:solidFill>
                <a:effectLst/>
                <a:latin typeface="+mn-lt"/>
                <a:ea typeface="+mn-ea"/>
                <a:cs typeface="+mn-cs"/>
              </a:rPr>
              <a:t>Cremaster Cycle</a:t>
            </a:r>
            <a:r>
              <a:rPr lang="en-US" sz="1200" b="1" i="0" kern="1200" dirty="0" smtClean="0">
                <a:solidFill>
                  <a:schemeClr val="tx1"/>
                </a:solidFill>
                <a:effectLst/>
                <a:latin typeface="+mn-lt"/>
                <a:ea typeface="+mn-ea"/>
                <a:cs typeface="+mn-cs"/>
              </a:rPr>
              <a:t>, 1994-2002</a:t>
            </a:r>
          </a:p>
          <a:p>
            <a:endParaRPr lang="en-US" sz="1200" b="1"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Critic Michael </a:t>
            </a:r>
            <a:r>
              <a:rPr lang="en-US" sz="1200" b="0" i="0" kern="1200" dirty="0" err="1" smtClean="0">
                <a:solidFill>
                  <a:schemeClr val="tx1"/>
                </a:solidFill>
                <a:effectLst/>
                <a:latin typeface="+mn-lt"/>
                <a:ea typeface="+mn-ea"/>
                <a:cs typeface="+mn-cs"/>
              </a:rPr>
              <a:t>Kimmelman</a:t>
            </a:r>
            <a:r>
              <a:rPr lang="en-US" sz="1200" b="0" i="0" kern="1200" dirty="0" smtClean="0">
                <a:solidFill>
                  <a:schemeClr val="tx1"/>
                </a:solidFill>
                <a:effectLst/>
                <a:latin typeface="+mn-lt"/>
                <a:ea typeface="+mn-ea"/>
                <a:cs typeface="+mn-cs"/>
              </a:rPr>
              <a:t> called him the “most important artist in the world.” </a:t>
            </a:r>
            <a:endParaRPr lang="en-US" sz="1200" b="0"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a:t>
            </a:r>
            <a:r>
              <a:rPr lang="en-US" b="0" dirty="0" smtClean="0"/>
              <a:t>series of five feature-length films, together with related sculptures, photographs, drawings, and artist's books</a:t>
            </a:r>
          </a:p>
          <a:p>
            <a:pPr marL="171450" indent="-171450">
              <a:buFont typeface="Arial"/>
              <a:buChar char="•"/>
            </a:pPr>
            <a:r>
              <a:rPr lang="en-US" b="0" dirty="0" smtClean="0"/>
              <a:t>The Cremaster Cycle was made over a period of eight years (1994–2002) and culminated in a major museum exhibition organized by Nancy Spector of the Solomon R. Guggenheim Museum in New York City, </a:t>
            </a:r>
          </a:p>
          <a:p>
            <a:pPr marL="171450" indent="-171450">
              <a:buFont typeface="Arial"/>
              <a:buChar char="•"/>
            </a:pPr>
            <a:r>
              <a:rPr lang="en-US" b="0" dirty="0" smtClean="0"/>
              <a:t>Barney's longtime collaborator Jonathan </a:t>
            </a:r>
            <a:r>
              <a:rPr lang="en-US" b="0" dirty="0" err="1" smtClean="0"/>
              <a:t>Bepler</a:t>
            </a:r>
            <a:r>
              <a:rPr lang="en-US" b="0" dirty="0" smtClean="0"/>
              <a:t> composed and arranged the soundtracks for the films</a:t>
            </a:r>
          </a:p>
          <a:p>
            <a:pPr marL="171450" indent="-171450">
              <a:buFont typeface="Arial"/>
              <a:buChar char="•"/>
            </a:pPr>
            <a:endParaRPr lang="en-US" b="0" dirty="0" smtClean="0"/>
          </a:p>
          <a:p>
            <a:pPr marL="171450" indent="-171450">
              <a:buFont typeface="Arial"/>
              <a:buChar char="•"/>
            </a:pPr>
            <a:r>
              <a:rPr lang="en-US" b="0" dirty="0" smtClean="0"/>
              <a:t>Its conceptual departure point is the male </a:t>
            </a:r>
            <a:r>
              <a:rPr lang="en-US" b="0" dirty="0" err="1" smtClean="0"/>
              <a:t>cremaster</a:t>
            </a:r>
            <a:r>
              <a:rPr lang="en-US" b="0" dirty="0" smtClean="0"/>
              <a:t> muscle, the primary function of which is to raise and lower the testes in response to temperature</a:t>
            </a:r>
          </a:p>
          <a:p>
            <a:pPr marL="171450" indent="-171450">
              <a:buFont typeface="Arial"/>
              <a:buChar char="•"/>
            </a:pPr>
            <a:r>
              <a:rPr lang="en-US" b="0" dirty="0" smtClean="0"/>
              <a:t>The project is filled with anatomical allusions to the position of the reproductive organs during the embryonic process of sexual differentiation</a:t>
            </a:r>
          </a:p>
          <a:p>
            <a:pPr marL="628650" lvl="1" indent="-171450">
              <a:buFont typeface="Arial"/>
              <a:buChar char="•"/>
            </a:pPr>
            <a:r>
              <a:rPr lang="en-US" b="0" dirty="0" smtClean="0"/>
              <a:t>Cremaster 1 represents the most "ascended" or undifferentiated state</a:t>
            </a:r>
          </a:p>
          <a:p>
            <a:pPr marL="628650" lvl="1" indent="-171450">
              <a:buFont typeface="Arial"/>
              <a:buChar char="•"/>
            </a:pPr>
            <a:r>
              <a:rPr lang="en-US" b="0" dirty="0" smtClean="0"/>
              <a:t>Cremaster 5 the most "descended" or differentiated</a:t>
            </a:r>
          </a:p>
          <a:p>
            <a:pPr marL="628650" lvl="1" indent="-171450">
              <a:buFont typeface="Arial"/>
              <a:buChar char="•"/>
            </a:pPr>
            <a:r>
              <a:rPr lang="en-US" b="0" dirty="0" smtClean="0"/>
              <a:t>The five films progress from a state of undifferentiated gender (a fully ascended </a:t>
            </a:r>
            <a:r>
              <a:rPr lang="en-US" b="0" dirty="0" err="1" smtClean="0"/>
              <a:t>cremaster</a:t>
            </a:r>
            <a:r>
              <a:rPr lang="en-US" b="0" dirty="0" smtClean="0"/>
              <a:t> muscle, represented by the floating Goodyear Blimps and other symbols), through the organism’s struggle to resist gender definition, to the inevitable point where maleness can no longer be denied (complete </a:t>
            </a:r>
            <a:r>
              <a:rPr lang="en-US" b="0" dirty="0" err="1" smtClean="0"/>
              <a:t>descension</a:t>
            </a:r>
            <a:r>
              <a:rPr lang="en-US" b="0" dirty="0" smtClean="0"/>
              <a:t> of the </a:t>
            </a:r>
            <a:r>
              <a:rPr lang="en-US" b="0" dirty="0" err="1" smtClean="0"/>
              <a:t>cremaster</a:t>
            </a:r>
            <a:r>
              <a:rPr lang="en-US" b="0" dirty="0" smtClean="0"/>
              <a:t> and release of the testes).</a:t>
            </a:r>
          </a:p>
          <a:p>
            <a:pPr marL="171450" indent="-171450">
              <a:buFont typeface="Arial"/>
              <a:buChar char="•"/>
            </a:pPr>
            <a:r>
              <a:rPr lang="en-US" b="0" dirty="0" smtClean="0"/>
              <a:t>As the cycle evolved over eight years, Barney looked beyond biology as a way to explore the creation of form, employing narrative models from other realms, such as biography, mythology, and geology</a:t>
            </a:r>
          </a:p>
          <a:p>
            <a:pPr marL="171450" indent="-171450">
              <a:buFont typeface="Arial"/>
              <a:buChar char="•"/>
            </a:pPr>
            <a:r>
              <a:rPr lang="en-US" b="0" dirty="0" smtClean="0"/>
              <a:t>The films were not made in numerical order (1–5), but rather in the order 4, 1, 5, 2, 3</a:t>
            </a:r>
          </a:p>
          <a:p>
            <a:pPr marL="171450" indent="-171450">
              <a:buFont typeface="Arial"/>
              <a:buChar char="•"/>
            </a:pPr>
            <a:r>
              <a:rPr lang="en-US" b="0" dirty="0" smtClean="0"/>
              <a:t>They can alternatively be viewed in any order, as different views of a set of themes and preoccupations.</a:t>
            </a:r>
          </a:p>
          <a:p>
            <a:pPr marL="171450" indent="-171450">
              <a:buFont typeface="Arial"/>
              <a:buChar char="•"/>
            </a:pPr>
            <a:r>
              <a:rPr lang="en-US" b="0" dirty="0" smtClean="0"/>
              <a:t>The films are significantly different in length; the longest (and last-made) is #3, at over 3 hours, while the remaining four are approximately 1 hour each, for a total of approximately 7 hours </a:t>
            </a:r>
          </a:p>
          <a:p>
            <a:pPr marL="171450" indent="-171450">
              <a:buFont typeface="Arial"/>
              <a:buChar char="•"/>
            </a:pPr>
            <a:r>
              <a:rPr lang="en-US" b="0" dirty="0" smtClean="0"/>
              <a:t>Almost no dialogue present</a:t>
            </a:r>
          </a:p>
          <a:p>
            <a:pPr marL="171450" indent="-171450">
              <a:buFont typeface="Arial"/>
              <a:buChar char="•"/>
            </a:pPr>
            <a:r>
              <a:rPr lang="en-US" b="0" dirty="0" smtClean="0"/>
              <a:t>The films reference each</a:t>
            </a:r>
            <a:r>
              <a:rPr lang="en-US" b="0" baseline="0" dirty="0" smtClean="0"/>
              <a:t> other</a:t>
            </a:r>
          </a:p>
          <a:p>
            <a:pPr marL="171450" indent="-171450">
              <a:buFont typeface="Arial"/>
              <a:buChar char="•"/>
            </a:pPr>
            <a:r>
              <a:rPr lang="en-US" b="0" baseline="0" dirty="0" smtClean="0"/>
              <a:t>Each has a cast of characters (come repeat)</a:t>
            </a:r>
          </a:p>
          <a:p>
            <a:pPr marL="171450" indent="-171450">
              <a:buFont typeface="Arial"/>
              <a:buChar char="•"/>
            </a:pPr>
            <a:r>
              <a:rPr lang="en-US" b="0" baseline="0" dirty="0" smtClean="0"/>
              <a:t>Barney himself is in all but Cremaster 1</a:t>
            </a:r>
          </a:p>
          <a:p>
            <a:pPr marL="171450" indent="-171450">
              <a:buFont typeface="Arial"/>
              <a:buChar char="•"/>
            </a:pPr>
            <a:r>
              <a:rPr lang="en-US" b="0" baseline="0" dirty="0" smtClean="0"/>
              <a:t>The films communicate in a highly-symbolic language and the storylines can be hard to follow on the first viewing</a:t>
            </a:r>
          </a:p>
          <a:p>
            <a:pPr marL="171450" indent="-171450">
              <a:buFont typeface="Arial"/>
              <a:buChar char="•"/>
            </a:pPr>
            <a:r>
              <a:rPr lang="en-US" b="0" dirty="0" smtClean="0"/>
              <a:t>Feels</a:t>
            </a:r>
            <a:r>
              <a:rPr lang="en-US" b="0" baseline="0" dirty="0" smtClean="0"/>
              <a:t> like watching the inside of an alien culture’s memory</a:t>
            </a:r>
          </a:p>
        </p:txBody>
      </p:sp>
      <p:sp>
        <p:nvSpPr>
          <p:cNvPr id="4" name="Slide Number Placeholder 3"/>
          <p:cNvSpPr>
            <a:spLocks noGrp="1"/>
          </p:cNvSpPr>
          <p:nvPr>
            <p:ph type="sldNum" sz="quarter" idx="10"/>
          </p:nvPr>
        </p:nvSpPr>
        <p:spPr/>
        <p:txBody>
          <a:bodyPr/>
          <a:lstStyle/>
          <a:p>
            <a:fld id="{CECF9D05-C087-4FA3-8786-FD5356CF85AD}" type="slidenum">
              <a:rPr lang="en-US" smtClean="0"/>
              <a:t>45</a:t>
            </a:fld>
            <a:endParaRPr lang="en-US"/>
          </a:p>
        </p:txBody>
      </p:sp>
    </p:spTree>
    <p:extLst>
      <p:ext uri="{BB962C8B-B14F-4D97-AF65-F5344CB8AC3E}">
        <p14:creationId xmlns:p14="http://schemas.microsoft.com/office/powerpoint/2010/main" val="3706084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Hubbard </a:t>
            </a:r>
            <a:r>
              <a:rPr lang="en-US" b="1" dirty="0" smtClean="0"/>
              <a:t>and</a:t>
            </a:r>
            <a:r>
              <a:rPr lang="en-US" b="1" baseline="0" dirty="0" smtClean="0"/>
              <a:t> </a:t>
            </a:r>
            <a:r>
              <a:rPr lang="en-US" b="1" dirty="0" smtClean="0"/>
              <a:t>Birchler</a:t>
            </a:r>
          </a:p>
          <a:p>
            <a:endParaRPr lang="en-US" b="1" dirty="0" smtClean="0"/>
          </a:p>
          <a:p>
            <a:pPr marL="171450" indent="-171450">
              <a:buFont typeface="Arial"/>
              <a:buChar char="•"/>
            </a:pPr>
            <a:r>
              <a:rPr lang="en-US" b="0" dirty="0" smtClean="0"/>
              <a:t>Teresa Hubbard was born in Dublin, Ireland, in 1965; Alexander Birchler was born in Baden, Switzerland, in 1962</a:t>
            </a:r>
          </a:p>
          <a:p>
            <a:pPr marL="171450" indent="-171450">
              <a:buFont typeface="Arial"/>
              <a:buChar char="•"/>
            </a:pPr>
            <a:r>
              <a:rPr lang="en-US" b="0" dirty="0" smtClean="0"/>
              <a:t>Live and work in Austin, Texas, as life partners and artist-collaborators</a:t>
            </a:r>
          </a:p>
          <a:p>
            <a:pPr marL="171450" indent="-171450">
              <a:buFont typeface="Arial"/>
              <a:buChar char="•"/>
            </a:pPr>
            <a:r>
              <a:rPr lang="en-US" b="0" dirty="0" smtClean="0"/>
              <a:t>Both received MFAs from the Nova Scotia College of Art and Design, Halifax</a:t>
            </a:r>
          </a:p>
          <a:p>
            <a:pPr marL="171450" indent="-171450">
              <a:buFont typeface="Arial"/>
              <a:buChar char="•"/>
            </a:pPr>
            <a:endParaRPr lang="en-US" b="0" dirty="0" smtClean="0"/>
          </a:p>
          <a:p>
            <a:pPr marL="171450" indent="-171450">
              <a:buFont typeface="Arial"/>
              <a:buChar char="•"/>
            </a:pPr>
            <a:r>
              <a:rPr lang="en-US" b="0" dirty="0" smtClean="0"/>
              <a:t>Hubbard and Birchler make short films and photographs about the construction of narrative time and space</a:t>
            </a:r>
          </a:p>
          <a:p>
            <a:pPr marL="171450" indent="-171450">
              <a:buFont typeface="Arial"/>
              <a:buChar char="•"/>
            </a:pPr>
            <a:r>
              <a:rPr lang="en-US" b="0" dirty="0" smtClean="0"/>
              <a:t>Without the context of a traditional story line</a:t>
            </a:r>
          </a:p>
          <a:p>
            <a:pPr marL="171450" indent="-171450">
              <a:buFont typeface="Arial"/>
              <a:buChar char="•"/>
            </a:pPr>
            <a:r>
              <a:rPr lang="en-US" b="0" dirty="0" smtClean="0"/>
              <a:t>Their open-ended, enigmatic narratives elicit multiple readings</a:t>
            </a:r>
          </a:p>
          <a:p>
            <a:pPr marL="171450" indent="-171450">
              <a:buFont typeface="Arial"/>
              <a:buChar char="•"/>
            </a:pPr>
            <a:endParaRPr lang="en-US" b="0" dirty="0" smtClean="0"/>
          </a:p>
          <a:p>
            <a:pPr marL="171450" indent="-171450">
              <a:buFont typeface="Arial"/>
              <a:buChar char="•"/>
            </a:pPr>
            <a:r>
              <a:rPr lang="en-US" b="0" dirty="0" smtClean="0"/>
              <a:t>They began their collaboration in the mid-1990s, making sculpture, installation, photography, and performance-based work</a:t>
            </a:r>
          </a:p>
          <a:p>
            <a:pPr marL="171450" indent="-171450">
              <a:buFont typeface="Arial"/>
              <a:buChar char="•"/>
            </a:pPr>
            <a:r>
              <a:rPr lang="en-US" b="0" dirty="0" smtClean="0"/>
              <a:t>In an early photographic series, they created film-still-like images of people interacting with objects and architecture in ways that questioned simplistic narrative resolution</a:t>
            </a:r>
          </a:p>
          <a:p>
            <a:pPr marL="171450" indent="-171450">
              <a:buFont typeface="Arial"/>
              <a:buChar char="•"/>
            </a:pPr>
            <a:r>
              <a:rPr lang="en-US" b="0" dirty="0" smtClean="0"/>
              <a:t>Their interest in the construction and negotiation of space, architecture, and the function of objects in three dimensions still plays a primary role in their work</a:t>
            </a:r>
          </a:p>
          <a:p>
            <a:pPr marL="171450" indent="-171450">
              <a:buFont typeface="Arial"/>
              <a:buChar char="•"/>
            </a:pPr>
            <a:r>
              <a:rPr lang="en-US" b="0" dirty="0" smtClean="0"/>
              <a:t>In the video installations "Detached Building" (2001) and "Eight" (2001), the camera moves in and out of buildings in seamless loops, blurring the physical and chronological borders between here and there, before and after</a:t>
            </a:r>
          </a:p>
          <a:p>
            <a:pPr marL="171450" indent="-171450">
              <a:buFont typeface="Arial"/>
              <a:buChar char="•"/>
            </a:pPr>
            <a:endParaRPr lang="en-US" b="0" dirty="0" smtClean="0"/>
          </a:p>
          <a:p>
            <a:pPr marL="0" indent="0">
              <a:buFont typeface="Arial"/>
              <a:buNone/>
            </a:pPr>
            <a:r>
              <a:rPr lang="en-US" b="0" dirty="0" smtClean="0"/>
              <a:t>INFLUENCES</a:t>
            </a:r>
          </a:p>
          <a:p>
            <a:pPr marL="171450" indent="-171450">
              <a:buFont typeface="Arial"/>
              <a:buChar char="•"/>
            </a:pPr>
            <a:r>
              <a:rPr lang="en-US" b="0" dirty="0" smtClean="0"/>
              <a:t>Their productions reveal a strong sense of carefully constructed </a:t>
            </a:r>
            <a:r>
              <a:rPr lang="en-US" b="0" dirty="0" err="1" smtClean="0"/>
              <a:t>mise</a:t>
            </a:r>
            <a:r>
              <a:rPr lang="en-US" b="0" dirty="0" smtClean="0"/>
              <a:t>-en-scène that owes as much to natural-history-museum dioramas as to cinematic directorial techniques</a:t>
            </a:r>
          </a:p>
          <a:p>
            <a:pPr marL="171450" indent="-171450">
              <a:buFont typeface="Arial"/>
              <a:buChar char="•"/>
            </a:pPr>
            <a:r>
              <a:rPr lang="en-US" b="0" dirty="0" smtClean="0"/>
              <a:t>These works seem to be spliced from a larger narrative, but the artists are unwilling to lead the viewer toward any specific apprehension of what that story might be</a:t>
            </a:r>
          </a:p>
          <a:p>
            <a:pPr marL="171450" indent="-171450">
              <a:buFont typeface="Arial"/>
              <a:buChar char="•"/>
            </a:pPr>
            <a:r>
              <a:rPr lang="en-US" b="0" dirty="0" smtClean="0"/>
              <a:t>Hubbard and Birchler cite as influences Hitchcock, </a:t>
            </a:r>
            <a:r>
              <a:rPr lang="en-US" b="0" dirty="0" err="1" smtClean="0"/>
              <a:t>Malick</a:t>
            </a:r>
            <a:r>
              <a:rPr lang="en-US" b="0" dirty="0" smtClean="0"/>
              <a:t>, Mamet, Kafka, Flaubert, and Hopper—all of whom are notable for use of the psycho-spatial dimension</a:t>
            </a: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46</a:t>
            </a:fld>
            <a:endParaRPr lang="en-US"/>
          </a:p>
        </p:txBody>
      </p:sp>
    </p:spTree>
    <p:extLst>
      <p:ext uri="{BB962C8B-B14F-4D97-AF65-F5344CB8AC3E}">
        <p14:creationId xmlns:p14="http://schemas.microsoft.com/office/powerpoint/2010/main" val="1919970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Synopsis</a:t>
            </a:r>
          </a:p>
          <a:p>
            <a:r>
              <a:rPr lang="en-US" dirty="0" smtClean="0"/>
              <a:t>'Grand Paris Texas' interweaves the physical and social space of a dead cinema, a forgotten song and the inhabitants of a small town. The Grand, a long abandoned movie theater in downtown Paris, serves as the main protagonist in a narrative that explores Paris as a meta-location constructed through celluloid and soundtrack, made famous by </a:t>
            </a:r>
            <a:r>
              <a:rPr lang="en-US" dirty="0" err="1" smtClean="0"/>
              <a:t>Wim</a:t>
            </a:r>
            <a:r>
              <a:rPr lang="en-US" dirty="0" smtClean="0"/>
              <a:t> </a:t>
            </a:r>
            <a:r>
              <a:rPr lang="en-US" dirty="0" err="1" smtClean="0"/>
              <a:t>Wenders's</a:t>
            </a:r>
            <a:r>
              <a:rPr lang="en-US" dirty="0" smtClean="0"/>
              <a:t> 1984 film that used the town's name, but was not shot in Paris, Texas.</a:t>
            </a:r>
          </a:p>
          <a:p>
            <a:endParaRPr lang="en-US" dirty="0" smtClean="0"/>
          </a:p>
          <a:p>
            <a:r>
              <a:rPr lang="en-US" dirty="0" smtClean="0"/>
              <a:t>The video follows three narrative threads: a film crew filming the bird-infested interior of the Grand theater, interviews with Paris, Texas residents who reflect on cinema, the local resonance of </a:t>
            </a:r>
            <a:r>
              <a:rPr lang="en-US" dirty="0" err="1" smtClean="0"/>
              <a:t>Wenders's</a:t>
            </a:r>
            <a:r>
              <a:rPr lang="en-US" dirty="0" smtClean="0"/>
              <a:t> film and a partially-erased video tape of his film discovered at the local video store.</a:t>
            </a:r>
          </a:p>
          <a:p>
            <a:endParaRPr lang="en-US" dirty="0" smtClean="0"/>
          </a:p>
          <a:p>
            <a:r>
              <a:rPr lang="en-US" dirty="0" smtClean="0"/>
              <a:t>With the decaying Grand theater as a central character, the artists connect three seminal movies of the southwest: </a:t>
            </a:r>
            <a:r>
              <a:rPr lang="en-US" dirty="0" err="1" smtClean="0"/>
              <a:t>Wim</a:t>
            </a:r>
            <a:r>
              <a:rPr lang="en-US" dirty="0" smtClean="0"/>
              <a:t> </a:t>
            </a:r>
            <a:r>
              <a:rPr lang="en-US" dirty="0" err="1" smtClean="0"/>
              <a:t>Wenders's</a:t>
            </a:r>
            <a:r>
              <a:rPr lang="en-US" dirty="0" smtClean="0"/>
              <a:t> 'Paris, Texas' (1984), Bruce </a:t>
            </a:r>
            <a:r>
              <a:rPr lang="en-US" dirty="0" err="1" smtClean="0"/>
              <a:t>Bereford's</a:t>
            </a:r>
            <a:r>
              <a:rPr lang="en-US" dirty="0" smtClean="0"/>
              <a:t> 'Tender Mercies' (1983), and King </a:t>
            </a:r>
            <a:r>
              <a:rPr lang="en-US" dirty="0" err="1" smtClean="0"/>
              <a:t>Baggot's</a:t>
            </a:r>
            <a:r>
              <a:rPr lang="en-US" dirty="0" smtClean="0"/>
              <a:t> classic silent film, 'Tumbleweeds' (1925).</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47</a:t>
            </a:fld>
            <a:endParaRPr lang="en-US"/>
          </a:p>
        </p:txBody>
      </p:sp>
    </p:spTree>
    <p:extLst>
      <p:ext uri="{BB962C8B-B14F-4D97-AF65-F5344CB8AC3E}">
        <p14:creationId xmlns:p14="http://schemas.microsoft.com/office/powerpoint/2010/main" val="3046213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Cory </a:t>
            </a:r>
            <a:r>
              <a:rPr lang="en-US" b="1" dirty="0" smtClean="0"/>
              <a:t>Arcangel</a:t>
            </a:r>
          </a:p>
          <a:p>
            <a:endParaRPr lang="en-US" b="1" dirty="0" smtClean="0"/>
          </a:p>
          <a:p>
            <a:pPr marL="171450" indent="-171450">
              <a:buFont typeface="Arial"/>
              <a:buChar char="•"/>
            </a:pPr>
            <a:r>
              <a:rPr lang="en-US" b="0" dirty="0" smtClean="0"/>
              <a:t>Born 1978, Buffalo, NY</a:t>
            </a:r>
          </a:p>
          <a:p>
            <a:pPr marL="171450" indent="-171450">
              <a:buFont typeface="Arial"/>
              <a:buChar char="•"/>
            </a:pPr>
            <a:r>
              <a:rPr lang="en-US" b="0" dirty="0" smtClean="0"/>
              <a:t>Part of a group</a:t>
            </a:r>
            <a:r>
              <a:rPr lang="en-US" b="0" baseline="0" dirty="0" smtClean="0"/>
              <a:t> of contemporary video artists that work with an “8 bit” aesthetic</a:t>
            </a:r>
          </a:p>
          <a:p>
            <a:pPr marL="171450" indent="-171450">
              <a:buFont typeface="Arial"/>
              <a:buChar char="•"/>
            </a:pPr>
            <a:r>
              <a:rPr lang="en-US" b="0" baseline="0" dirty="0" smtClean="0"/>
              <a:t>All born in late 1970s</a:t>
            </a:r>
          </a:p>
          <a:p>
            <a:endParaRPr lang="en-US" b="0" dirty="0" smtClean="0"/>
          </a:p>
          <a:p>
            <a:r>
              <a:rPr lang="en-US" b="1" dirty="0" smtClean="0"/>
              <a:t>Cory Arcangel, Photoshop Gradient Demonstrations</a:t>
            </a:r>
          </a:p>
          <a:p>
            <a:endParaRPr lang="en-US" b="0" dirty="0" smtClean="0"/>
          </a:p>
          <a:p>
            <a:pPr marL="171450" indent="-171450">
              <a:buFont typeface="Arial"/>
              <a:buChar char="•"/>
            </a:pPr>
            <a:r>
              <a:rPr lang="en-US" b="0" dirty="0" smtClean="0"/>
              <a:t>Large, colorful prints produced using the gradient tool built into the popular image-processing software Photoshop</a:t>
            </a:r>
          </a:p>
          <a:p>
            <a:pPr marL="171450" indent="-171450">
              <a:buFont typeface="Arial"/>
              <a:buChar char="•"/>
            </a:pPr>
            <a:r>
              <a:rPr lang="en-US" b="0" dirty="0" smtClean="0"/>
              <a:t>The title of each of these works describes the process by which it was made. For example, one 2008 work is titled Photoshop CS: 110 by 72 inches, 300 DPI, RGB, square pixels, default gradient "Spectrum", </a:t>
            </a:r>
            <a:r>
              <a:rPr lang="en-US" b="0" dirty="0" err="1" smtClean="0"/>
              <a:t>mousedown</a:t>
            </a:r>
            <a:r>
              <a:rPr lang="en-US" b="0" dirty="0" smtClean="0"/>
              <a:t> y=1098 x=1749.9, mouse up y=0 x=4160.[14] </a:t>
            </a:r>
          </a:p>
          <a:p>
            <a:pPr marL="171450" indent="-171450">
              <a:buFont typeface="Arial"/>
              <a:buChar char="•"/>
            </a:pPr>
            <a:r>
              <a:rPr lang="en-US" b="0" dirty="0" smtClean="0"/>
              <a:t>With these instructions, any Photoshop user can reproduce </a:t>
            </a:r>
            <a:r>
              <a:rPr lang="en-US" b="0" dirty="0" err="1" smtClean="0"/>
              <a:t>Arcangel's</a:t>
            </a:r>
            <a:r>
              <a:rPr lang="en-US" b="0" dirty="0" smtClean="0"/>
              <a:t> abstract images exactly on their own computer</a:t>
            </a:r>
          </a:p>
          <a:p>
            <a:endParaRPr lang="en-US" b="0" dirty="0" smtClean="0"/>
          </a:p>
          <a:p>
            <a:r>
              <a:rPr lang="en-US" b="1" dirty="0" smtClean="0"/>
              <a:t>Cory Arcangel, Super Mario Clouds, 2002</a:t>
            </a:r>
          </a:p>
          <a:p>
            <a:pPr marL="171450" indent="-171450">
              <a:buFont typeface="Arial"/>
              <a:buChar char="•"/>
            </a:pPr>
            <a:r>
              <a:rPr lang="en-US" b="0" dirty="0" err="1" smtClean="0"/>
              <a:t>Arcangel's</a:t>
            </a:r>
            <a:r>
              <a:rPr lang="en-US" b="0" dirty="0" smtClean="0"/>
              <a:t> best known works are his Nintendo game cartridge hacks</a:t>
            </a:r>
            <a:r>
              <a:rPr lang="en-US" b="0" baseline="0" dirty="0" smtClean="0"/>
              <a:t> </a:t>
            </a:r>
            <a:r>
              <a:rPr lang="en-US" b="0" dirty="0" smtClean="0"/>
              <a:t>and </a:t>
            </a:r>
            <a:r>
              <a:rPr lang="en-US" b="0" dirty="0" err="1" smtClean="0"/>
              <a:t>reworkings</a:t>
            </a:r>
            <a:r>
              <a:rPr lang="en-US" b="0" dirty="0" smtClean="0"/>
              <a:t> of obsolete computer systems of the 1970s and 80s</a:t>
            </a:r>
          </a:p>
          <a:p>
            <a:pPr marL="171450" indent="-171450">
              <a:buFont typeface="Arial"/>
              <a:buChar char="•"/>
            </a:pPr>
            <a:r>
              <a:rPr lang="en-US" b="0" dirty="0" smtClean="0"/>
              <a:t>This piece is a modified version of the Super Mario Bros. video game for Nintendo's NES game console in which</a:t>
            </a:r>
          </a:p>
          <a:p>
            <a:pPr marL="171450" indent="-171450">
              <a:buFont typeface="Arial"/>
              <a:buChar char="•"/>
            </a:pPr>
            <a:r>
              <a:rPr lang="en-US" b="0" dirty="0" smtClean="0"/>
              <a:t>All of the game's graphics have been removed, leaving only a blue background with white clouds scrolling slowly from right to left</a:t>
            </a:r>
          </a:p>
          <a:p>
            <a:endParaRPr lang="en-US" b="1" dirty="0" smtClean="0"/>
          </a:p>
          <a:p>
            <a:endParaRPr lang="en-US" b="0" dirty="0" smtClean="0"/>
          </a:p>
          <a:p>
            <a:r>
              <a:rPr lang="en-US" b="1" dirty="0" smtClean="0"/>
              <a:t>https://</a:t>
            </a:r>
            <a:r>
              <a:rPr lang="en-US" b="1" dirty="0" err="1" smtClean="0"/>
              <a:t>www.youtube.com</a:t>
            </a:r>
            <a:r>
              <a:rPr lang="en-US" b="1" dirty="0" smtClean="0"/>
              <a:t>/</a:t>
            </a:r>
            <a:r>
              <a:rPr lang="en-US" b="1" dirty="0" err="1" smtClean="0"/>
              <a:t>watch?v</a:t>
            </a:r>
            <a:r>
              <a:rPr lang="en-US" b="1" dirty="0" smtClean="0"/>
              <a:t>=fCmAD0TwGcQ</a:t>
            </a:r>
          </a:p>
          <a:p>
            <a:endParaRPr lang="en-US" b="1" dirty="0" smtClean="0"/>
          </a:p>
          <a:p>
            <a:endParaRPr lang="en-US" b="1" dirty="0" smtClean="0"/>
          </a:p>
          <a:p>
            <a:r>
              <a:rPr lang="en-US" sz="1200" b="1" i="0" kern="1200" dirty="0" smtClean="0">
                <a:solidFill>
                  <a:schemeClr val="tx1"/>
                </a:solidFill>
                <a:effectLst/>
                <a:latin typeface="+mn-lt"/>
                <a:ea typeface="+mn-ea"/>
                <a:cs typeface="+mn-cs"/>
              </a:rPr>
              <a:t>Cory Arcangel, </a:t>
            </a:r>
            <a:r>
              <a:rPr lang="en-US" sz="1200" b="1" i="1" kern="1200" dirty="0" smtClean="0">
                <a:solidFill>
                  <a:schemeClr val="tx1"/>
                </a:solidFill>
                <a:effectLst/>
                <a:latin typeface="+mn-lt"/>
                <a:ea typeface="+mn-ea"/>
                <a:cs typeface="+mn-cs"/>
              </a:rPr>
              <a:t>Paganini’s 5th Caprice</a:t>
            </a:r>
            <a:r>
              <a:rPr lang="en-US" sz="1200" b="1" i="0" kern="1200" dirty="0" smtClean="0">
                <a:solidFill>
                  <a:schemeClr val="tx1"/>
                </a:solidFill>
                <a:effectLst/>
                <a:latin typeface="+mn-lt"/>
                <a:ea typeface="+mn-ea"/>
                <a:cs typeface="+mn-cs"/>
              </a:rPr>
              <a:t>, 2011</a:t>
            </a:r>
          </a:p>
          <a:p>
            <a:pPr marL="171450" indent="-171450">
              <a:buFont typeface="Arial"/>
              <a:buChar char="•"/>
            </a:pPr>
            <a:r>
              <a:rPr lang="en-US" sz="1200" b="0" i="0" kern="1200" dirty="0" smtClean="0">
                <a:solidFill>
                  <a:schemeClr val="tx1"/>
                </a:solidFill>
                <a:effectLst/>
                <a:latin typeface="+mn-lt"/>
                <a:ea typeface="+mn-ea"/>
                <a:cs typeface="+mn-cs"/>
              </a:rPr>
              <a:t>Demonstrating his characteristic use of the super-fast-paced spirit of contemporary media, Arcangel devised this </a:t>
            </a:r>
            <a:r>
              <a:rPr lang="en-US" sz="1200" b="0" i="0" kern="1200" dirty="0" err="1" smtClean="0">
                <a:solidFill>
                  <a:schemeClr val="tx1"/>
                </a:solidFill>
                <a:effectLst/>
                <a:latin typeface="+mn-lt"/>
                <a:ea typeface="+mn-ea"/>
                <a:cs typeface="+mn-cs"/>
              </a:rPr>
              <a:t>supercut</a:t>
            </a:r>
            <a:r>
              <a:rPr lang="en-US" sz="1200" b="0" i="0" kern="1200" dirty="0" smtClean="0">
                <a:solidFill>
                  <a:schemeClr val="tx1"/>
                </a:solidFill>
                <a:effectLst/>
                <a:latin typeface="+mn-lt"/>
                <a:ea typeface="+mn-ea"/>
                <a:cs typeface="+mn-cs"/>
              </a:rPr>
              <a:t> from videos of amateur guitar </a:t>
            </a:r>
            <a:r>
              <a:rPr lang="en-US" sz="1200" b="0" i="0" kern="1200" dirty="0" smtClean="0">
                <a:solidFill>
                  <a:schemeClr val="tx1"/>
                </a:solidFill>
                <a:effectLst/>
                <a:latin typeface="+mn-lt"/>
                <a:ea typeface="+mn-ea"/>
                <a:cs typeface="+mn-cs"/>
              </a:rPr>
              <a:t>players</a:t>
            </a:r>
          </a:p>
          <a:p>
            <a:pPr marL="171450" indent="-171450">
              <a:buFont typeface="Arial"/>
              <a:buChar char="•"/>
            </a:pPr>
            <a:r>
              <a:rPr lang="en-US" sz="1200" b="0" i="0" kern="1200" dirty="0" smtClean="0">
                <a:solidFill>
                  <a:schemeClr val="tx1"/>
                </a:solidFill>
                <a:effectLst/>
                <a:latin typeface="+mn-lt"/>
                <a:ea typeface="+mn-ea"/>
                <a:cs typeface="+mn-cs"/>
              </a:rPr>
              <a:t>He </a:t>
            </a:r>
            <a:r>
              <a:rPr lang="en-US" sz="1200" b="0" i="0" kern="1200" dirty="0" smtClean="0">
                <a:solidFill>
                  <a:schemeClr val="tx1"/>
                </a:solidFill>
                <a:effectLst/>
                <a:latin typeface="+mn-lt"/>
                <a:ea typeface="+mn-ea"/>
                <a:cs typeface="+mn-cs"/>
              </a:rPr>
              <a:t>pasted </a:t>
            </a:r>
            <a:r>
              <a:rPr lang="en-US" sz="1200" b="0" i="0" kern="1200" dirty="0" smtClean="0">
                <a:solidFill>
                  <a:schemeClr val="tx1"/>
                </a:solidFill>
                <a:effectLst/>
                <a:latin typeface="+mn-lt"/>
                <a:ea typeface="+mn-ea"/>
                <a:cs typeface="+mn-cs"/>
              </a:rPr>
              <a:t>them together </a:t>
            </a:r>
            <a:r>
              <a:rPr lang="en-US" sz="1200" b="0" i="0" kern="1200" dirty="0" smtClean="0">
                <a:solidFill>
                  <a:schemeClr val="tx1"/>
                </a:solidFill>
                <a:effectLst/>
                <a:latin typeface="+mn-lt"/>
                <a:ea typeface="+mn-ea"/>
                <a:cs typeface="+mn-cs"/>
              </a:rPr>
              <a:t>to form a single performance of the famously chaotic solo composed, originally for the violin, by the early-19th-century composer </a:t>
            </a:r>
            <a:r>
              <a:rPr lang="en-US" sz="1200" b="0" i="0" kern="1200" dirty="0" err="1" smtClean="0">
                <a:solidFill>
                  <a:schemeClr val="tx1"/>
                </a:solidFill>
                <a:effectLst/>
                <a:latin typeface="+mn-lt"/>
                <a:ea typeface="+mn-ea"/>
                <a:cs typeface="+mn-cs"/>
              </a:rPr>
              <a:t>Niccolò</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Paganini</a:t>
            </a:r>
          </a:p>
          <a:p>
            <a:pPr marL="171450" indent="-171450">
              <a:buFont typeface="Arial"/>
              <a:buChar char="•"/>
            </a:pPr>
            <a:endParaRPr lang="en-US" sz="1200" b="0" i="0" kern="1200" dirty="0" smtClean="0">
              <a:solidFill>
                <a:schemeClr val="tx1"/>
              </a:solidFill>
              <a:effectLst/>
              <a:latin typeface="+mn-lt"/>
              <a:ea typeface="+mn-ea"/>
              <a:cs typeface="+mn-cs"/>
            </a:endParaRPr>
          </a:p>
          <a:p>
            <a:pPr marL="0" indent="0">
              <a:buFont typeface="Arial"/>
              <a:buNone/>
            </a:pPr>
            <a:r>
              <a:rPr lang="en-US" b="1" dirty="0" smtClean="0"/>
              <a:t>https://</a:t>
            </a:r>
            <a:r>
              <a:rPr lang="en-US" b="1" dirty="0" err="1" smtClean="0"/>
              <a:t>www.youtube.com</a:t>
            </a:r>
            <a:r>
              <a:rPr lang="en-US" b="1" dirty="0" smtClean="0"/>
              <a:t>/</a:t>
            </a:r>
            <a:r>
              <a:rPr lang="en-US" b="1" dirty="0" err="1" smtClean="0"/>
              <a:t>watch?v</a:t>
            </a:r>
            <a:r>
              <a:rPr lang="en-US" b="1" dirty="0" smtClean="0"/>
              <a:t>=</a:t>
            </a:r>
            <a:r>
              <a:rPr lang="en-US" b="1" dirty="0" err="1" smtClean="0"/>
              <a:t>JjVIwJJPGws</a:t>
            </a:r>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48</a:t>
            </a:fld>
            <a:endParaRPr lang="en-US"/>
          </a:p>
        </p:txBody>
      </p:sp>
    </p:spTree>
    <p:extLst>
      <p:ext uri="{BB962C8B-B14F-4D97-AF65-F5344CB8AC3E}">
        <p14:creationId xmlns:p14="http://schemas.microsoft.com/office/powerpoint/2010/main" val="2289729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Christian</a:t>
            </a:r>
            <a:r>
              <a:rPr lang="en-US" b="1" baseline="0" dirty="0" smtClean="0"/>
              <a:t> </a:t>
            </a:r>
            <a:r>
              <a:rPr lang="en-US" b="1" baseline="0" dirty="0" smtClean="0"/>
              <a:t>Marclay</a:t>
            </a:r>
          </a:p>
          <a:p>
            <a:endParaRPr lang="en-US" b="1" baseline="0" dirty="0" smtClean="0"/>
          </a:p>
          <a:p>
            <a:pPr marL="171450" indent="-171450">
              <a:buFont typeface="Arial"/>
              <a:buChar char="•"/>
            </a:pPr>
            <a:r>
              <a:rPr lang="en-US" b="0" baseline="0" dirty="0" smtClean="0"/>
              <a:t>Born 1959, California – raised in Switzerland and now lives in London</a:t>
            </a:r>
          </a:p>
          <a:p>
            <a:pPr marL="171450" indent="-171450">
              <a:buFont typeface="Arial"/>
              <a:buChar char="•"/>
            </a:pPr>
            <a:r>
              <a:rPr lang="en-US" b="0" baseline="0" dirty="0" smtClean="0"/>
              <a:t>1979: Began his exploration into sound and art through performances with turntables</a:t>
            </a:r>
          </a:p>
          <a:p>
            <a:pPr marL="171450" indent="-171450">
              <a:buFont typeface="Arial"/>
              <a:buChar char="•"/>
            </a:pPr>
            <a:r>
              <a:rPr lang="en-US" b="0" baseline="0" dirty="0" smtClean="0"/>
              <a:t>Known for making work that stiches together numerous photo or filmic images that have something in common</a:t>
            </a:r>
          </a:p>
          <a:p>
            <a:pPr marL="171450" indent="-171450">
              <a:buFont typeface="Arial"/>
              <a:buChar char="•"/>
            </a:pPr>
            <a:r>
              <a:rPr lang="en-US" b="0" baseline="0" dirty="0" smtClean="0"/>
              <a:t>For his ‘Body Mix’ series (1991-92), he stitched together album covers into works to create strange phantasms of music and culture – such as Deutsche Grammaphon conductors with the slender legs of Tina Turner – that bring to mind Surrealist ‘Exquisite Corpses’</a:t>
            </a:r>
          </a:p>
          <a:p>
            <a:pPr marL="171450" indent="-171450">
              <a:buFont typeface="Arial"/>
              <a:buChar char="•"/>
            </a:pPr>
            <a:r>
              <a:rPr lang="en-US" b="0" baseline="0" dirty="0" smtClean="0"/>
              <a:t>This transformation of musical instruments or objects to create visual puns is an essential component of Marclay’s work</a:t>
            </a:r>
          </a:p>
          <a:p>
            <a:pPr marL="171450" indent="-171450">
              <a:buFont typeface="Arial"/>
              <a:buChar char="•"/>
            </a:pPr>
            <a:endParaRPr lang="en-US" b="0" baseline="0" dirty="0" smtClean="0"/>
          </a:p>
          <a:p>
            <a:pPr marL="171450" indent="-171450">
              <a:buFont typeface="Arial"/>
              <a:buChar char="•"/>
            </a:pPr>
            <a:r>
              <a:rPr lang="en-US" b="0" baseline="0" dirty="0" smtClean="0"/>
              <a:t>Virtuoso (1999), for instance, features an accordion with its bellows elongated to more than seven meters. This playfulness with sound and image is also a feature of his ‘Snapshots’, an ongoing, informal series of photographs that depict elements of sound and onomatopoeia that the artist discovers in everyday situations.</a:t>
            </a:r>
          </a:p>
          <a:p>
            <a:pPr marL="0" indent="0">
              <a:buFont typeface="Arial"/>
              <a:buNone/>
            </a:pPr>
            <a:endParaRPr lang="en-US" b="0" baseline="0" dirty="0" smtClean="0"/>
          </a:p>
          <a:p>
            <a:r>
              <a:rPr lang="en-US" sz="1200" b="1"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Clock,</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2010</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montage of recognizable moments from TV and movies that feature clocks or </a:t>
            </a:r>
            <a:r>
              <a:rPr lang="en-US" sz="1200" b="0" i="0" kern="1200" dirty="0" smtClean="0">
                <a:solidFill>
                  <a:schemeClr val="tx1"/>
                </a:solidFill>
                <a:effectLst/>
                <a:latin typeface="+mn-lt"/>
                <a:ea typeface="+mn-ea"/>
                <a:cs typeface="+mn-cs"/>
              </a:rPr>
              <a:t>watches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Uses thousands of edited fragments</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Creates a 24-hour, single channel video</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https://</a:t>
            </a:r>
            <a:r>
              <a:rPr lang="en-US" sz="1200" b="1" i="0" kern="1200" dirty="0" err="1" smtClean="0">
                <a:solidFill>
                  <a:schemeClr val="tx1"/>
                </a:solidFill>
                <a:effectLst/>
                <a:latin typeface="+mn-lt"/>
                <a:ea typeface="+mn-ea"/>
                <a:cs typeface="+mn-cs"/>
              </a:rPr>
              <a:t>www.youtube.com</a:t>
            </a:r>
            <a:r>
              <a:rPr lang="en-US" sz="1200" b="1"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watch?v</a:t>
            </a:r>
            <a:r>
              <a:rPr lang="en-US" sz="1200" b="1" i="0" kern="1200" dirty="0" smtClean="0">
                <a:solidFill>
                  <a:schemeClr val="tx1"/>
                </a:solidFill>
                <a:effectLst/>
                <a:latin typeface="+mn-lt"/>
                <a:ea typeface="+mn-ea"/>
                <a:cs typeface="+mn-cs"/>
              </a:rPr>
              <a:t>=xp4EUryS6ac</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Examines how time, plot and duration are depicted in cinema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video is also a working timepiece that is synchronized to the local time zone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At any moment, the viewer can look at the work and use it to tell the time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Yet the audience watching The Clock experiences a vast range of narratives, settings and moods within the space of a few minutes, making time unravel in countless directions at once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Many historians have read these types of videos as a harbinger of this kind of a super cut tribute to the history of cinema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49</a:t>
            </a:fld>
            <a:endParaRPr lang="en-US"/>
          </a:p>
        </p:txBody>
      </p:sp>
    </p:spTree>
    <p:extLst>
      <p:ext uri="{BB962C8B-B14F-4D97-AF65-F5344CB8AC3E}">
        <p14:creationId xmlns:p14="http://schemas.microsoft.com/office/powerpoint/2010/main" val="2455319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Omer </a:t>
            </a:r>
            <a:r>
              <a:rPr lang="en-US" sz="1200" b="1" i="0" kern="1200" dirty="0" smtClean="0">
                <a:solidFill>
                  <a:schemeClr val="tx1"/>
                </a:solidFill>
                <a:effectLst/>
                <a:latin typeface="+mn-lt"/>
                <a:ea typeface="+mn-ea"/>
                <a:cs typeface="+mn-cs"/>
              </a:rPr>
              <a:t>Fast</a:t>
            </a:r>
          </a:p>
          <a:p>
            <a:endParaRPr lang="en-US" sz="1200" b="1"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Born</a:t>
            </a:r>
            <a:r>
              <a:rPr lang="en-US" sz="1200" b="0" i="0" kern="1200" baseline="0" dirty="0" smtClean="0">
                <a:solidFill>
                  <a:schemeClr val="tx1"/>
                </a:solidFill>
                <a:effectLst/>
                <a:latin typeface="+mn-lt"/>
                <a:ea typeface="+mn-ea"/>
                <a:cs typeface="+mn-cs"/>
              </a:rPr>
              <a:t> 1972, Jerusalem (grew up in Israel and NY)</a:t>
            </a:r>
          </a:p>
          <a:p>
            <a:pPr marL="171450" indent="-171450">
              <a:buFont typeface="Arial"/>
              <a:buChar char="•"/>
            </a:pPr>
            <a:r>
              <a:rPr lang="en-US" sz="1200" b="0" i="0" kern="1200" dirty="0" smtClean="0">
                <a:solidFill>
                  <a:schemeClr val="tx1"/>
                </a:solidFill>
                <a:effectLst/>
                <a:latin typeface="+mn-lt"/>
                <a:ea typeface="+mn-ea"/>
                <a:cs typeface="+mn-cs"/>
              </a:rPr>
              <a:t>His multichannel video installations blur the boundaries between documentary, dramatization, and fantasy</a:t>
            </a:r>
          </a:p>
          <a:p>
            <a:pPr marL="171450" indent="-171450">
              <a:buFont typeface="Arial"/>
              <a:buChar char="•"/>
            </a:pPr>
            <a:r>
              <a:rPr lang="en-US" sz="1200" b="0" i="0" kern="1200" dirty="0" smtClean="0">
                <a:solidFill>
                  <a:schemeClr val="tx1"/>
                </a:solidFill>
                <a:effectLst/>
                <a:latin typeface="+mn-lt"/>
                <a:ea typeface="+mn-ea"/>
                <a:cs typeface="+mn-cs"/>
              </a:rPr>
              <a:t>Frequently generate viewers' confusion</a:t>
            </a:r>
          </a:p>
          <a:p>
            <a:pPr marL="171450" indent="-171450">
              <a:buFont typeface="Arial"/>
              <a:buChar char="•"/>
            </a:pPr>
            <a:r>
              <a:rPr lang="en-US" sz="1200" b="0" i="0" kern="1200" dirty="0" smtClean="0">
                <a:solidFill>
                  <a:schemeClr val="tx1"/>
                </a:solidFill>
                <a:effectLst/>
                <a:latin typeface="+mn-lt"/>
                <a:ea typeface="+mn-ea"/>
                <a:cs typeface="+mn-cs"/>
              </a:rPr>
              <a:t>Fast often anchors his narratives with a conversation between two people—whether subjects recounting their own stories or actors playing roles of interviewer and interviewee</a:t>
            </a:r>
          </a:p>
          <a:p>
            <a:pPr marL="171450" indent="-171450">
              <a:buFont typeface="Arial"/>
              <a:buChar char="•"/>
            </a:pPr>
            <a:r>
              <a:rPr lang="en-US" sz="1200" b="0" i="0" kern="1200" dirty="0" smtClean="0">
                <a:solidFill>
                  <a:schemeClr val="tx1"/>
                </a:solidFill>
                <a:effectLst/>
                <a:latin typeface="+mn-lt"/>
                <a:ea typeface="+mn-ea"/>
                <a:cs typeface="+mn-cs"/>
              </a:rPr>
              <a:t>As dialogues escalate in tension, portraits of carefully calibrated identity emerge</a:t>
            </a:r>
          </a:p>
          <a:p>
            <a:pPr marL="171450" indent="-171450">
              <a:buFont typeface="Arial"/>
              <a:buChar char="•"/>
            </a:pPr>
            <a:r>
              <a:rPr lang="en-US" sz="1200" b="0" i="0" kern="1200" dirty="0" smtClean="0">
                <a:solidFill>
                  <a:schemeClr val="tx1"/>
                </a:solidFill>
                <a:effectLst/>
                <a:latin typeface="+mn-lt"/>
                <a:ea typeface="+mn-ea"/>
                <a:cs typeface="+mn-cs"/>
              </a:rPr>
              <a:t>Through repetition and reenactment, multiple takes of given scenes build shades of interpretation as a story is told, retold, and mythologized</a:t>
            </a:r>
          </a:p>
          <a:p>
            <a:pPr marL="171450" indent="-171450">
              <a:buFont typeface="Arial"/>
              <a:buChar char="•"/>
            </a:pPr>
            <a:r>
              <a:rPr lang="en-US" sz="1200" b="0" i="0" kern="1200" dirty="0" smtClean="0">
                <a:solidFill>
                  <a:schemeClr val="tx1"/>
                </a:solidFill>
                <a:effectLst/>
                <a:latin typeface="+mn-lt"/>
                <a:ea typeface="+mn-ea"/>
                <a:cs typeface="+mn-cs"/>
              </a:rPr>
              <a:t>Stories of origin, trauma, and desire mutate into one another, forming blended genres that confound expectations and disrupt narrative conventions</a:t>
            </a:r>
          </a:p>
          <a:p>
            <a:pPr marL="171450" indent="-171450">
              <a:buFont typeface="Arial"/>
              <a:buChar char="•"/>
            </a:pPr>
            <a:r>
              <a:rPr lang="en-US" sz="1200" b="0" i="0" kern="1200" dirty="0" smtClean="0">
                <a:solidFill>
                  <a:schemeClr val="tx1"/>
                </a:solidFill>
                <a:effectLst/>
                <a:latin typeface="+mn-lt"/>
                <a:ea typeface="+mn-ea"/>
                <a:cs typeface="+mn-cs"/>
              </a:rPr>
              <a:t>Projected into space or unfolding simultaneously on multiple screens, the work resonates with characters—whether a drone pilot, worker in the adult film industry, or a wife talking to her husband—who seem to express the elemental complications and disparities of their own identities</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Omer Fast, </a:t>
            </a:r>
            <a:r>
              <a:rPr lang="en-US" sz="1200" b="1" i="1" kern="1200" dirty="0" smtClean="0">
                <a:solidFill>
                  <a:schemeClr val="tx1"/>
                </a:solidFill>
                <a:effectLst/>
                <a:latin typeface="+mn-lt"/>
                <a:ea typeface="+mn-ea"/>
                <a:cs typeface="+mn-cs"/>
              </a:rPr>
              <a:t>5,000 Feet Is Best</a:t>
            </a:r>
            <a:r>
              <a:rPr lang="en-US" sz="1200" b="1" i="0" kern="1200" dirty="0" smtClean="0">
                <a:solidFill>
                  <a:schemeClr val="tx1"/>
                </a:solidFill>
                <a:effectLst/>
                <a:latin typeface="+mn-lt"/>
                <a:ea typeface="+mn-ea"/>
                <a:cs typeface="+mn-cs"/>
              </a:rPr>
              <a:t>, 2011</a:t>
            </a:r>
          </a:p>
          <a:p>
            <a:endParaRPr lang="en-US" sz="1200" b="1"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Draws </a:t>
            </a:r>
            <a:r>
              <a:rPr lang="en-US" sz="1200" b="0" i="0" kern="1200" dirty="0" smtClean="0">
                <a:solidFill>
                  <a:schemeClr val="tx1"/>
                </a:solidFill>
                <a:effectLst/>
                <a:latin typeface="+mn-lt"/>
                <a:ea typeface="+mn-ea"/>
                <a:cs typeface="+mn-cs"/>
              </a:rPr>
              <a:t>on interviews from former drone operators in the US </a:t>
            </a:r>
            <a:r>
              <a:rPr lang="en-US" sz="1200" b="0" i="0" kern="1200" dirty="0" smtClean="0">
                <a:solidFill>
                  <a:schemeClr val="tx1"/>
                </a:solidFill>
                <a:effectLst/>
                <a:latin typeface="+mn-lt"/>
                <a:ea typeface="+mn-ea"/>
                <a:cs typeface="+mn-cs"/>
              </a:rPr>
              <a:t>military</a:t>
            </a:r>
          </a:p>
          <a:p>
            <a:pPr marL="628650" lvl="1" indent="-171450">
              <a:buFont typeface="Arial"/>
              <a:buChar char="•"/>
            </a:pPr>
            <a:r>
              <a:rPr lang="en-US" sz="1200" b="0" i="0" kern="1200" dirty="0" smtClean="0">
                <a:solidFill>
                  <a:schemeClr val="tx1"/>
                </a:solidFill>
                <a:effectLst/>
                <a:latin typeface="+mn-lt"/>
                <a:ea typeface="+mn-ea"/>
                <a:cs typeface="+mn-cs"/>
              </a:rPr>
              <a:t>A former drone pilot deals with psychological difficulties</a:t>
            </a:r>
            <a:r>
              <a:rPr lang="en-US" sz="1200" b="0" i="0" kern="1200" baseline="0" dirty="0" smtClean="0">
                <a:solidFill>
                  <a:schemeClr val="tx1"/>
                </a:solidFill>
                <a:effectLst/>
                <a:latin typeface="+mn-lt"/>
                <a:ea typeface="+mn-ea"/>
                <a:cs typeface="+mn-cs"/>
              </a:rPr>
              <a:t> as a </a:t>
            </a:r>
            <a:r>
              <a:rPr lang="en-US" sz="1200" b="0" i="0" kern="1200" dirty="0" smtClean="0">
                <a:solidFill>
                  <a:schemeClr val="tx1"/>
                </a:solidFill>
                <a:effectLst/>
                <a:latin typeface="+mn-lt"/>
                <a:ea typeface="+mn-ea"/>
                <a:cs typeface="+mn-cs"/>
              </a:rPr>
              <a:t>drone operator in Afghanistan and Pakistan</a:t>
            </a:r>
          </a:p>
          <a:p>
            <a:pPr marL="171450" indent="-171450">
              <a:buFont typeface="Arial"/>
              <a:buChar char="•"/>
            </a:pPr>
            <a:r>
              <a:rPr lang="en-US" sz="1200" b="0" i="0" kern="1200" dirty="0" smtClean="0">
                <a:solidFill>
                  <a:schemeClr val="tx1"/>
                </a:solidFill>
                <a:effectLst/>
                <a:latin typeface="+mn-lt"/>
                <a:ea typeface="+mn-ea"/>
                <a:cs typeface="+mn-cs"/>
              </a:rPr>
              <a:t>Reveals why 5,000 feet is the optimum flying height for a combat drone</a:t>
            </a:r>
          </a:p>
          <a:p>
            <a:pPr marL="628650" lvl="1" indent="-171450">
              <a:buFont typeface="Arial"/>
              <a:buChar char="•"/>
            </a:pPr>
            <a:r>
              <a:rPr lang="en-US" sz="1200" b="0" i="0" kern="1200" dirty="0" smtClean="0">
                <a:solidFill>
                  <a:schemeClr val="tx1"/>
                </a:solidFill>
                <a:effectLst/>
                <a:latin typeface="+mn-lt"/>
                <a:ea typeface="+mn-ea"/>
                <a:cs typeface="+mn-cs"/>
              </a:rPr>
              <a:t>It means he can make out a person's shoes and facial hair, and watch a cigarette flare like a beacon</a:t>
            </a:r>
          </a:p>
          <a:p>
            <a:pPr marL="628650" lvl="1" indent="-171450">
              <a:buFont typeface="Arial"/>
              <a:buChar char="•"/>
            </a:pPr>
            <a:r>
              <a:rPr lang="en-US" sz="1200" b="0" i="0" kern="1200" dirty="0" smtClean="0">
                <a:solidFill>
                  <a:schemeClr val="tx1"/>
                </a:solidFill>
                <a:effectLst/>
                <a:latin typeface="+mn-lt"/>
                <a:ea typeface="+mn-ea"/>
                <a:cs typeface="+mn-cs"/>
              </a:rPr>
              <a:t>His words take on an eerie nature as the camera tracks a cycling child from the same height </a:t>
            </a:r>
          </a:p>
          <a:p>
            <a:pPr marL="171450" indent="-171450">
              <a:buFont typeface="Arial"/>
              <a:buChar char="•"/>
            </a:pPr>
            <a:r>
              <a:rPr lang="en-US" sz="1200" b="0" i="0" kern="1200" dirty="0" smtClean="0">
                <a:solidFill>
                  <a:schemeClr val="tx1"/>
                </a:solidFill>
                <a:effectLst/>
                <a:latin typeface="+mn-lt"/>
                <a:ea typeface="+mn-ea"/>
                <a:cs typeface="+mn-cs"/>
              </a:rPr>
              <a:t>This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documentary commentary </a:t>
            </a:r>
            <a:r>
              <a:rPr lang="en-US" sz="1200" b="0" i="0" kern="1200" dirty="0" smtClean="0">
                <a:solidFill>
                  <a:schemeClr val="tx1"/>
                </a:solidFill>
                <a:effectLst/>
                <a:latin typeface="+mn-lt"/>
                <a:ea typeface="+mn-ea"/>
                <a:cs typeface="+mn-cs"/>
              </a:rPr>
              <a:t>on the rising use of unmanned drones </a:t>
            </a:r>
            <a:r>
              <a:rPr lang="en-US" sz="1200" b="0" i="0" kern="1200" dirty="0" smtClean="0">
                <a:solidFill>
                  <a:schemeClr val="tx1"/>
                </a:solidFill>
                <a:effectLst/>
                <a:latin typeface="+mn-lt"/>
                <a:ea typeface="+mn-ea"/>
                <a:cs typeface="+mn-cs"/>
              </a:rPr>
              <a:t>pairs</a:t>
            </a:r>
            <a:r>
              <a:rPr lang="en-US" sz="1200" b="0" i="0" kern="1200" baseline="0" dirty="0" smtClean="0">
                <a:solidFill>
                  <a:schemeClr val="tx1"/>
                </a:solidFill>
                <a:effectLst/>
                <a:latin typeface="+mn-lt"/>
                <a:ea typeface="+mn-ea"/>
                <a:cs typeface="+mn-cs"/>
              </a:rPr>
              <a:t> with a </a:t>
            </a:r>
            <a:r>
              <a:rPr lang="en-US" sz="1200" b="0" i="0" kern="1200" dirty="0" smtClean="0">
                <a:solidFill>
                  <a:schemeClr val="tx1"/>
                </a:solidFill>
                <a:effectLst/>
                <a:latin typeface="+mn-lt"/>
                <a:ea typeface="+mn-ea"/>
                <a:cs typeface="+mn-cs"/>
              </a:rPr>
              <a:t>theatrical </a:t>
            </a:r>
            <a:r>
              <a:rPr lang="en-US" sz="1200" b="0" i="0" kern="1200" dirty="0" smtClean="0">
                <a:solidFill>
                  <a:schemeClr val="tx1"/>
                </a:solidFill>
                <a:effectLst/>
                <a:latin typeface="+mn-lt"/>
                <a:ea typeface="+mn-ea"/>
                <a:cs typeface="+mn-cs"/>
              </a:rPr>
              <a:t>piece of narrative about a group of civilian </a:t>
            </a:r>
            <a:r>
              <a:rPr lang="en-US" sz="1200" b="0" i="0" kern="1200" dirty="0" smtClean="0">
                <a:solidFill>
                  <a:schemeClr val="tx1"/>
                </a:solidFill>
                <a:effectLst/>
                <a:latin typeface="+mn-lt"/>
                <a:ea typeface="+mn-ea"/>
                <a:cs typeface="+mn-cs"/>
              </a:rPr>
              <a:t>victims</a:t>
            </a:r>
          </a:p>
          <a:p>
            <a:pPr marL="628650" lvl="1" indent="-171450">
              <a:buFont typeface="Arial"/>
              <a:buChar char="•"/>
            </a:pPr>
            <a:r>
              <a:rPr lang="en-US" sz="1200" b="0" i="0" kern="1200" dirty="0" smtClean="0">
                <a:solidFill>
                  <a:schemeClr val="tx1"/>
                </a:solidFill>
                <a:effectLst/>
                <a:latin typeface="+mn-lt"/>
                <a:ea typeface="+mn-ea"/>
                <a:cs typeface="+mn-cs"/>
              </a:rPr>
              <a:t>He </a:t>
            </a:r>
            <a:r>
              <a:rPr lang="en-US" sz="1200" b="0" i="0" kern="1200" dirty="0" smtClean="0">
                <a:solidFill>
                  <a:schemeClr val="tx1"/>
                </a:solidFill>
                <a:effectLst/>
                <a:latin typeface="+mn-lt"/>
                <a:ea typeface="+mn-ea"/>
                <a:cs typeface="+mn-cs"/>
              </a:rPr>
              <a:t>cast </a:t>
            </a:r>
            <a:r>
              <a:rPr lang="en-US" sz="1200" b="0" i="0" kern="1200" dirty="0" smtClean="0">
                <a:solidFill>
                  <a:schemeClr val="tx1"/>
                </a:solidFill>
                <a:effectLst/>
                <a:latin typeface="+mn-lt"/>
                <a:ea typeface="+mn-ea"/>
                <a:cs typeface="+mn-cs"/>
              </a:rPr>
              <a:t>the family using </a:t>
            </a:r>
            <a:r>
              <a:rPr lang="en-US" sz="1200" b="0" i="0" kern="1200" dirty="0" smtClean="0">
                <a:solidFill>
                  <a:schemeClr val="tx1"/>
                </a:solidFill>
                <a:effectLst/>
                <a:latin typeface="+mn-lt"/>
                <a:ea typeface="+mn-ea"/>
                <a:cs typeface="+mn-cs"/>
              </a:rPr>
              <a:t>white </a:t>
            </a:r>
            <a:r>
              <a:rPr lang="en-US" sz="1200" b="0" i="0" kern="1200" dirty="0" smtClean="0">
                <a:solidFill>
                  <a:schemeClr val="tx1"/>
                </a:solidFill>
                <a:effectLst/>
                <a:latin typeface="+mn-lt"/>
                <a:ea typeface="+mn-ea"/>
                <a:cs typeface="+mn-cs"/>
              </a:rPr>
              <a:t>actors</a:t>
            </a:r>
          </a:p>
          <a:p>
            <a:pPr marL="628650" lvl="1" indent="-171450">
              <a:buFont typeface="Arial"/>
              <a:buChar char="•"/>
            </a:pPr>
            <a:endParaRPr lang="en-US" sz="1200" b="0" i="0" kern="1200" dirty="0" smtClean="0">
              <a:solidFill>
                <a:schemeClr val="tx1"/>
              </a:solidFill>
              <a:effectLst/>
              <a:latin typeface="+mn-lt"/>
              <a:ea typeface="+mn-ea"/>
              <a:cs typeface="+mn-cs"/>
            </a:endParaRPr>
          </a:p>
          <a:p>
            <a:pPr marL="457200" lvl="1" indent="0">
              <a:buFont typeface="Arial"/>
              <a:buNone/>
            </a:pPr>
            <a:r>
              <a:rPr lang="en-US" b="1" dirty="0" smtClean="0"/>
              <a:t>http://</a:t>
            </a:r>
            <a:r>
              <a:rPr lang="en-US" b="1" dirty="0" err="1" smtClean="0"/>
              <a:t>www.theguardian.com</a:t>
            </a:r>
            <a:r>
              <a:rPr lang="en-US" b="1" dirty="0" smtClean="0"/>
              <a:t>/</a:t>
            </a:r>
            <a:r>
              <a:rPr lang="en-US" b="1" dirty="0" err="1" smtClean="0"/>
              <a:t>artanddesign</a:t>
            </a:r>
            <a:r>
              <a:rPr lang="en-US" b="1" dirty="0" smtClean="0"/>
              <a:t>/video/2013/</a:t>
            </a:r>
            <a:r>
              <a:rPr lang="en-US" b="1" dirty="0" err="1" smtClean="0"/>
              <a:t>jul</a:t>
            </a:r>
            <a:r>
              <a:rPr lang="en-US" b="1" dirty="0" smtClean="0"/>
              <a:t>/25/drone-</a:t>
            </a:r>
            <a:r>
              <a:rPr lang="en-US" b="1" dirty="0" err="1" smtClean="0"/>
              <a:t>iwm</a:t>
            </a:r>
            <a:r>
              <a:rPr lang="en-US" b="1" dirty="0" smtClean="0"/>
              <a:t>-contemporary-</a:t>
            </a:r>
            <a:r>
              <a:rPr lang="en-US" b="1" dirty="0" err="1" smtClean="0"/>
              <a:t>omer</a:t>
            </a:r>
            <a:r>
              <a:rPr lang="en-US" b="1" dirty="0" smtClean="0"/>
              <a:t>-fast-art-video</a:t>
            </a:r>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50</a:t>
            </a:fld>
            <a:endParaRPr lang="en-US"/>
          </a:p>
        </p:txBody>
      </p:sp>
    </p:spTree>
    <p:extLst>
      <p:ext uri="{BB962C8B-B14F-4D97-AF65-F5344CB8AC3E}">
        <p14:creationId xmlns:p14="http://schemas.microsoft.com/office/powerpoint/2010/main" val="398600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Andrea Zittel</a:t>
            </a:r>
          </a:p>
          <a:p>
            <a:endParaRPr lang="en-US" b="1" dirty="0" smtClean="0"/>
          </a:p>
          <a:p>
            <a:pPr marL="171450" indent="-171450">
              <a:buFont typeface="Arial" panose="020B0604020202020204" pitchFamily="34" charset="0"/>
              <a:buChar char="•"/>
            </a:pPr>
            <a:r>
              <a:rPr lang="en-US" b="0" dirty="0" smtClean="0"/>
              <a:t>Born Escondido, CA (1965)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Her projects examine our living spaces and tools (clothing, utensils, furniture)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All part, she writes, of an “ongoing endeavor to better understand human nature and the social construction of needs.”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“Rules make us more creative.”</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Early-1990s: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Zittel rented a $300-per-month storefront in Brooklyn, where she lived, bred chickens, and built special breeding habitats for the fowl.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 started to become really conscious of the structure of my own life.”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 realized that their lives were so much better organized than my own. And just as a personal project, I decided I should do the same with my own.”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As a SoCal woman, raised to have a huge wardrobe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1991:</a:t>
            </a:r>
            <a:r>
              <a:rPr lang="en-US" sz="1200" b="0" i="0" kern="1200" baseline="0" dirty="0" smtClean="0">
                <a:solidFill>
                  <a:schemeClr val="tx1"/>
                </a:solidFill>
                <a:effectLst/>
                <a:latin typeface="+mn-lt"/>
                <a:ea typeface="+mn-ea"/>
                <a:cs typeface="+mn-cs"/>
              </a:rPr>
              <a:t> B</a:t>
            </a:r>
            <a:r>
              <a:rPr lang="en-US" sz="1200" b="0" i="0" kern="1200" dirty="0" smtClean="0">
                <a:solidFill>
                  <a:schemeClr val="tx1"/>
                </a:solidFill>
                <a:effectLst/>
                <a:latin typeface="+mn-lt"/>
                <a:ea typeface="+mn-ea"/>
                <a:cs typeface="+mn-cs"/>
              </a:rPr>
              <a:t>egins making her “Six Month Uniforms,” plain black dresses that fit in well at her art gallery day job, and that she wore everyday for six months at a time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ECF9D05-C087-4FA3-8786-FD5356CF85AD}" type="slidenum">
              <a:rPr lang="en-US" smtClean="0"/>
              <a:t>6</a:t>
            </a:fld>
            <a:endParaRPr lang="en-US"/>
          </a:p>
        </p:txBody>
      </p:sp>
    </p:spTree>
    <p:extLst>
      <p:ext uri="{BB962C8B-B14F-4D97-AF65-F5344CB8AC3E}">
        <p14:creationId xmlns:p14="http://schemas.microsoft.com/office/powerpoint/2010/main" val="95694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1994: Purchased a Brooklyn building that she subsequently dubbed “A-Z East”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Made furniture and lived with it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When</a:t>
            </a:r>
            <a:r>
              <a:rPr lang="en-US" sz="1200" b="0" i="0" kern="1200" baseline="0" dirty="0" smtClean="0">
                <a:solidFill>
                  <a:schemeClr val="tx1"/>
                </a:solidFill>
                <a:effectLst/>
                <a:latin typeface="+mn-lt"/>
                <a:ea typeface="+mn-ea"/>
                <a:cs typeface="+mn-cs"/>
              </a:rPr>
              <a:t> ready for a change, sold the set and made a new one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1998:</a:t>
            </a:r>
            <a:r>
              <a:rPr lang="en-US" sz="1200" b="0" i="0" kern="1200" baseline="0" dirty="0" smtClean="0">
                <a:solidFill>
                  <a:schemeClr val="tx1"/>
                </a:solidFill>
                <a:effectLst/>
                <a:latin typeface="+mn-lt"/>
                <a:ea typeface="+mn-ea"/>
                <a:cs typeface="+mn-cs"/>
              </a:rPr>
              <a:t> Spontaneously moves to LA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boyfriend was</a:t>
            </a:r>
            <a:r>
              <a:rPr lang="en-US" sz="1200" b="0" i="0" kern="1200" baseline="0" dirty="0" smtClean="0">
                <a:solidFill>
                  <a:schemeClr val="tx1"/>
                </a:solidFill>
                <a:effectLst/>
                <a:latin typeface="+mn-lt"/>
                <a:ea typeface="+mn-ea"/>
                <a:cs typeface="+mn-cs"/>
              </a:rPr>
              <a:t> a large person and broke the furniture she’d made</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Begins to release perfectionist tendencies and embrace human imperfection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was always trying to correct myself. I was always trying to create these structures that improved us somehow. I started to embrace human imperfection.”</a:t>
            </a:r>
          </a:p>
          <a:p>
            <a:endParaRPr lang="en-US"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1999:</a:t>
            </a:r>
            <a:r>
              <a:rPr lang="en-US" sz="1200" b="0" i="0" kern="1200" baseline="0" dirty="0" smtClean="0">
                <a:solidFill>
                  <a:schemeClr val="tx1"/>
                </a:solidFill>
                <a:effectLst/>
                <a:latin typeface="+mn-lt"/>
                <a:ea typeface="+mn-ea"/>
                <a:cs typeface="+mn-cs"/>
              </a:rPr>
              <a:t> M</a:t>
            </a:r>
            <a:r>
              <a:rPr lang="en-US" sz="1200" b="0" i="0" kern="1200" dirty="0" smtClean="0">
                <a:solidFill>
                  <a:schemeClr val="tx1"/>
                </a:solidFill>
                <a:effectLst/>
                <a:latin typeface="+mn-lt"/>
                <a:ea typeface="+mn-ea"/>
                <a:cs typeface="+mn-cs"/>
              </a:rPr>
              <a:t>oved to 1940s homesteader house near Joshua Tree National Park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Begins developing “A-Z West,” a “testing grounds” for her “designs for living.”</a:t>
            </a:r>
          </a:p>
          <a:p>
            <a:pPr marL="171450" indent="-171450">
              <a:buFont typeface="Wingdings" panose="05000000000000000000" pitchFamily="2" charset="2"/>
              <a:buChar char="Ø"/>
            </a:pPr>
            <a:r>
              <a:rPr lang="en-US" sz="1200" b="0" i="0" kern="1200" dirty="0" smtClean="0">
                <a:solidFill>
                  <a:schemeClr val="tx1"/>
                </a:solidFill>
                <a:effectLst/>
                <a:latin typeface="+mn-lt"/>
                <a:ea typeface="+mn-ea"/>
                <a:cs typeface="+mn-cs"/>
              </a:rPr>
              <a:t>“The motive of ‘A-Z West’ was to make a place where work can be born, live and die in a single location. … Instead of making my art feel more real, my life started to feel more staged and artificial.”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Begins to think of art less as an imitation of life and more as a conduit through which life can function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Andrea Zittel, A-Z Wagon Station at “A-Z West”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Title a play on station wagons, which is the smallest possible space she</a:t>
            </a:r>
            <a:r>
              <a:rPr lang="en-US" baseline="0" dirty="0" smtClean="0"/>
              <a:t> could</a:t>
            </a:r>
            <a:r>
              <a:rPr lang="en-US" dirty="0" smtClean="0"/>
              <a:t> imagine being comfortable in.</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CECF9D05-C087-4FA3-8786-FD5356CF85AD}" type="slidenum">
              <a:rPr lang="en-US" smtClean="0"/>
              <a:t>7</a:t>
            </a:fld>
            <a:endParaRPr lang="en-US"/>
          </a:p>
        </p:txBody>
      </p:sp>
    </p:spTree>
    <p:extLst>
      <p:ext uri="{BB962C8B-B14F-4D97-AF65-F5344CB8AC3E}">
        <p14:creationId xmlns:p14="http://schemas.microsoft.com/office/powerpoint/2010/main" val="103041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Ernesto Neto</a:t>
            </a:r>
          </a:p>
          <a:p>
            <a:endParaRPr lang="en-US" b="1" dirty="0" smtClean="0"/>
          </a:p>
          <a:p>
            <a:pPr marL="171450" indent="-171450">
              <a:buFont typeface="Arial" panose="020B0604020202020204" pitchFamily="34" charset="0"/>
              <a:buChar char="•"/>
            </a:pPr>
            <a:r>
              <a:rPr lang="en-US" b="0" dirty="0" smtClean="0"/>
              <a:t>Born Rio de Janeiro, Brazil (1964)</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Influenced by </a:t>
            </a:r>
            <a:r>
              <a:rPr lang="en-US" sz="1200" b="0" i="0" u="sng" kern="1200" dirty="0" smtClean="0">
                <a:solidFill>
                  <a:schemeClr val="tx1"/>
                </a:solidFill>
                <a:effectLst/>
                <a:latin typeface="+mn-lt"/>
                <a:ea typeface="+mn-ea"/>
                <a:cs typeface="+mn-cs"/>
              </a:rPr>
              <a:t>Brazilian</a:t>
            </a:r>
            <a:r>
              <a:rPr lang="en-US" sz="1200" b="0" i="0" u="sng" kern="1200" baseline="0" dirty="0" smtClean="0">
                <a:solidFill>
                  <a:schemeClr val="tx1"/>
                </a:solidFill>
                <a:effectLst/>
                <a:latin typeface="+mn-lt"/>
                <a:ea typeface="+mn-ea"/>
                <a:cs typeface="+mn-cs"/>
              </a:rPr>
              <a:t> Neo-Concrete artists of 1960s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Like many artists seeking to re-define visual practices in the 1960s, these artists tended to focus on color, simplicity, and sensation in their work</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Sought to combine the structured approach of Minimalist and Constructivist styles with a deeper communication of feeling</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Aimed to connect with viewers on an instinctive level</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Encouraged personal interaction and multiple interpretations</a:t>
            </a:r>
          </a:p>
          <a:p>
            <a:pPr marL="628650" lvl="1"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Neto builds upon their ideas in his innovative sculptural installation projects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Known for his use of Lycra as well as his mutable, touchable works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1989: he filled Lycra nets with lead balls and Styrofoam pellets, creating flexible groups of amorphous objects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By the mid-90s, he was filling his Lycra forms with organic materials, including pungent spices, which oozed through the material and filled the space with intermingled scents and colorful pigments</a:t>
            </a:r>
            <a:r>
              <a:rPr lang="en-US" sz="1200" b="0" i="0" kern="1200" baseline="0" dirty="0" smtClean="0">
                <a:solidFill>
                  <a:schemeClr val="tx1"/>
                </a:solidFill>
                <a:effectLst/>
                <a:latin typeface="+mn-lt"/>
                <a:ea typeface="+mn-ea"/>
                <a:cs typeface="+mn-cs"/>
              </a:rPr>
              <a:t> (see above)</a:t>
            </a:r>
            <a:endParaRPr lang="en-US" b="0" dirty="0" smtClean="0"/>
          </a:p>
          <a:p>
            <a:pPr marL="171450" indent="-171450">
              <a:buFont typeface="Arial" panose="020B0604020202020204" pitchFamily="34" charset="0"/>
              <a:buChar char="•"/>
            </a:pPr>
            <a:endParaRPr lang="en-US" b="1" dirty="0" smtClean="0"/>
          </a:p>
          <a:p>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8</a:t>
            </a:fld>
            <a:endParaRPr lang="en-US"/>
          </a:p>
        </p:txBody>
      </p:sp>
    </p:spTree>
    <p:extLst>
      <p:ext uri="{BB962C8B-B14F-4D97-AF65-F5344CB8AC3E}">
        <p14:creationId xmlns:p14="http://schemas.microsoft.com/office/powerpoint/2010/main" val="63684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Plush, malleable sculptural environments</a:t>
            </a:r>
          </a:p>
          <a:p>
            <a:pPr marL="171450" indent="-171450">
              <a:buFont typeface="Arial" panose="020B0604020202020204" pitchFamily="34" charset="0"/>
              <a:buChar char="•"/>
            </a:pPr>
            <a:r>
              <a:rPr lang="en-US" dirty="0" smtClean="0"/>
              <a:t>Often used</a:t>
            </a:r>
            <a:r>
              <a:rPr lang="en-US" baseline="0" dirty="0" smtClean="0"/>
              <a:t> spices – adds another sensory element</a:t>
            </a:r>
            <a:endParaRPr lang="en-US" dirty="0"/>
          </a:p>
        </p:txBody>
      </p:sp>
      <p:sp>
        <p:nvSpPr>
          <p:cNvPr id="4" name="Slide Number Placeholder 3"/>
          <p:cNvSpPr>
            <a:spLocks noGrp="1"/>
          </p:cNvSpPr>
          <p:nvPr>
            <p:ph type="sldNum" sz="quarter" idx="10"/>
          </p:nvPr>
        </p:nvSpPr>
        <p:spPr/>
        <p:txBody>
          <a:bodyPr/>
          <a:lstStyle/>
          <a:p>
            <a:fld id="{CECF9D05-C087-4FA3-8786-FD5356CF85AD}" type="slidenum">
              <a:rPr lang="en-US" smtClean="0"/>
              <a:t>9</a:t>
            </a:fld>
            <a:endParaRPr lang="en-US"/>
          </a:p>
        </p:txBody>
      </p:sp>
    </p:spTree>
    <p:extLst>
      <p:ext uri="{BB962C8B-B14F-4D97-AF65-F5344CB8AC3E}">
        <p14:creationId xmlns:p14="http://schemas.microsoft.com/office/powerpoint/2010/main" val="30722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Ernesto Neto, Kink, 2012</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Completely immersive environment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Explain</a:t>
            </a:r>
            <a:r>
              <a:rPr lang="en-US" b="0" baseline="0" dirty="0" smtClean="0"/>
              <a:t> experience…</a:t>
            </a:r>
            <a:endParaRPr lang="en-US" b="1" dirty="0" smtClean="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CECF9D05-C087-4FA3-8786-FD5356CF85AD}" type="slidenum">
              <a:rPr lang="en-US" smtClean="0"/>
              <a:t>10</a:t>
            </a:fld>
            <a:endParaRPr lang="en-US"/>
          </a:p>
        </p:txBody>
      </p:sp>
    </p:spTree>
    <p:extLst>
      <p:ext uri="{BB962C8B-B14F-4D97-AF65-F5344CB8AC3E}">
        <p14:creationId xmlns:p14="http://schemas.microsoft.com/office/powerpoint/2010/main" val="3878643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593CD2-3FD5-4808-B488-27C0F173ADAD}" type="datetimeFigureOut">
              <a:rPr lang="en-US" smtClean="0"/>
              <a:t>12/23/14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45932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93CD2-3FD5-4808-B488-27C0F173ADAD}" type="datetimeFigureOut">
              <a:rPr lang="en-US" smtClean="0"/>
              <a:t>12/23/14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66001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93CD2-3FD5-4808-B488-27C0F173ADAD}" type="datetimeFigureOut">
              <a:rPr lang="en-US" smtClean="0"/>
              <a:t>12/23/14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80661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93CD2-3FD5-4808-B488-27C0F173ADAD}" type="datetimeFigureOut">
              <a:rPr lang="en-US" smtClean="0"/>
              <a:t>12/23/14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20597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93CD2-3FD5-4808-B488-27C0F173ADAD}" type="datetimeFigureOut">
              <a:rPr lang="en-US" smtClean="0"/>
              <a:t>12/23/14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239298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593CD2-3FD5-4808-B488-27C0F173ADAD}" type="datetimeFigureOut">
              <a:rPr lang="en-US" smtClean="0"/>
              <a:t>12/23/14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344418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593CD2-3FD5-4808-B488-27C0F173ADAD}" type="datetimeFigureOut">
              <a:rPr lang="en-US" smtClean="0"/>
              <a:t>12/23/14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12865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593CD2-3FD5-4808-B488-27C0F173ADAD}" type="datetimeFigureOut">
              <a:rPr lang="en-US" smtClean="0"/>
              <a:t>12/23/14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224252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93CD2-3FD5-4808-B488-27C0F173ADAD}" type="datetimeFigureOut">
              <a:rPr lang="en-US" smtClean="0"/>
              <a:t>12/23/14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45828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93CD2-3FD5-4808-B488-27C0F173ADAD}" type="datetimeFigureOut">
              <a:rPr lang="en-US" smtClean="0"/>
              <a:t>12/23/14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146091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93CD2-3FD5-4808-B488-27C0F173ADAD}" type="datetimeFigureOut">
              <a:rPr lang="en-US" smtClean="0"/>
              <a:t>12/23/14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A6C1A-6093-4E1F-AC0B-80989B41FB3F}" type="slidenum">
              <a:rPr lang="en-US" smtClean="0"/>
              <a:t>‹#›</a:t>
            </a:fld>
            <a:endParaRPr lang="en-US"/>
          </a:p>
        </p:txBody>
      </p:sp>
    </p:spTree>
    <p:extLst>
      <p:ext uri="{BB962C8B-B14F-4D97-AF65-F5344CB8AC3E}">
        <p14:creationId xmlns:p14="http://schemas.microsoft.com/office/powerpoint/2010/main" val="3121398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93CD2-3FD5-4808-B488-27C0F173ADAD}" type="datetimeFigureOut">
              <a:rPr lang="en-US" smtClean="0"/>
              <a:t>12/23/14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A6C1A-6093-4E1F-AC0B-80989B41FB3F}" type="slidenum">
              <a:rPr lang="en-US" smtClean="0"/>
              <a:t>‹#›</a:t>
            </a:fld>
            <a:endParaRPr lang="en-US"/>
          </a:p>
        </p:txBody>
      </p:sp>
    </p:spTree>
    <p:extLst>
      <p:ext uri="{BB962C8B-B14F-4D97-AF65-F5344CB8AC3E}">
        <p14:creationId xmlns:p14="http://schemas.microsoft.com/office/powerpoint/2010/main" val="1840931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Installation Art, Video Art, and New Media</a:t>
            </a:r>
            <a:endParaRPr lang="en-US" b="1" dirty="0"/>
          </a:p>
        </p:txBody>
      </p:sp>
    </p:spTree>
    <p:extLst>
      <p:ext uri="{BB962C8B-B14F-4D97-AF65-F5344CB8AC3E}">
        <p14:creationId xmlns:p14="http://schemas.microsoft.com/office/powerpoint/2010/main" val="584665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4015"/>
            <a:ext cx="9004254" cy="6003985"/>
          </a:xfrm>
          <a:prstGeom prst="rect">
            <a:avLst/>
          </a:prstGeom>
        </p:spPr>
      </p:pic>
      <p:pic>
        <p:nvPicPr>
          <p:cNvPr id="3" name="Picture 2"/>
          <p:cNvPicPr>
            <a:picLocks noChangeAspect="1"/>
          </p:cNvPicPr>
          <p:nvPr/>
        </p:nvPicPr>
        <p:blipFill>
          <a:blip r:embed="rId4"/>
          <a:stretch>
            <a:fillRect/>
          </a:stretch>
        </p:blipFill>
        <p:spPr>
          <a:xfrm>
            <a:off x="8712679" y="0"/>
            <a:ext cx="3479321" cy="5218982"/>
          </a:xfrm>
          <a:prstGeom prst="rect">
            <a:avLst/>
          </a:prstGeom>
        </p:spPr>
      </p:pic>
      <p:sp>
        <p:nvSpPr>
          <p:cNvPr id="4" name="TextBox 3"/>
          <p:cNvSpPr txBox="1"/>
          <p:nvPr/>
        </p:nvSpPr>
        <p:spPr>
          <a:xfrm>
            <a:off x="9144000" y="5218982"/>
            <a:ext cx="3048000" cy="923330"/>
          </a:xfrm>
          <a:prstGeom prst="rect">
            <a:avLst/>
          </a:prstGeom>
          <a:noFill/>
        </p:spPr>
        <p:txBody>
          <a:bodyPr wrap="square" rtlCol="0">
            <a:spAutoFit/>
          </a:bodyPr>
          <a:lstStyle/>
          <a:p>
            <a:pPr algn="r"/>
            <a:r>
              <a:rPr lang="en-US" dirty="0" smtClean="0"/>
              <a:t>Ernesto Neto, Kink, 2012</a:t>
            </a:r>
          </a:p>
          <a:p>
            <a:pPr algn="r"/>
            <a:r>
              <a:rPr lang="en-US" dirty="0" smtClean="0"/>
              <a:t>Installation Nasher Sculpture Center, Dallas</a:t>
            </a:r>
            <a:endParaRPr lang="en-US" dirty="0"/>
          </a:p>
        </p:txBody>
      </p:sp>
    </p:spTree>
    <p:extLst>
      <p:ext uri="{BB962C8B-B14F-4D97-AF65-F5344CB8AC3E}">
        <p14:creationId xmlns:p14="http://schemas.microsoft.com/office/powerpoint/2010/main" val="66988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0649"/>
            <a:ext cx="5824330" cy="4694411"/>
          </a:xfrm>
          <a:prstGeom prst="rect">
            <a:avLst/>
          </a:prstGeom>
        </p:spPr>
      </p:pic>
      <p:sp>
        <p:nvSpPr>
          <p:cNvPr id="3" name="TextBox 2"/>
          <p:cNvSpPr txBox="1"/>
          <p:nvPr/>
        </p:nvSpPr>
        <p:spPr>
          <a:xfrm>
            <a:off x="1430981" y="5764694"/>
            <a:ext cx="2604559" cy="646331"/>
          </a:xfrm>
          <a:prstGeom prst="rect">
            <a:avLst/>
          </a:prstGeom>
          <a:noFill/>
        </p:spPr>
        <p:txBody>
          <a:bodyPr wrap="none" rtlCol="0">
            <a:spAutoFit/>
          </a:bodyPr>
          <a:lstStyle/>
          <a:p>
            <a:pPr algn="ctr"/>
            <a:r>
              <a:rPr lang="en-US" dirty="0" smtClean="0"/>
              <a:t>Yayoi Kusama, No. F, 1959</a:t>
            </a:r>
          </a:p>
          <a:p>
            <a:pPr algn="ctr"/>
            <a:r>
              <a:rPr lang="en-US" dirty="0" smtClean="0"/>
              <a:t>Oil on canvas, 41.5 x 52”</a:t>
            </a:r>
            <a:endParaRPr lang="en-US" dirty="0"/>
          </a:p>
        </p:txBody>
      </p:sp>
      <p:pic>
        <p:nvPicPr>
          <p:cNvPr id="4" name="Picture 3"/>
          <p:cNvPicPr>
            <a:picLocks noChangeAspect="1"/>
          </p:cNvPicPr>
          <p:nvPr/>
        </p:nvPicPr>
        <p:blipFill>
          <a:blip r:embed="rId4"/>
          <a:stretch>
            <a:fillRect/>
          </a:stretch>
        </p:blipFill>
        <p:spPr>
          <a:xfrm>
            <a:off x="5916049" y="1010649"/>
            <a:ext cx="6275951" cy="4694411"/>
          </a:xfrm>
          <a:prstGeom prst="rect">
            <a:avLst/>
          </a:prstGeom>
        </p:spPr>
      </p:pic>
      <p:sp>
        <p:nvSpPr>
          <p:cNvPr id="5" name="TextBox 4"/>
          <p:cNvSpPr txBox="1"/>
          <p:nvPr/>
        </p:nvSpPr>
        <p:spPr>
          <a:xfrm>
            <a:off x="7096539" y="5764694"/>
            <a:ext cx="4215193" cy="646331"/>
          </a:xfrm>
          <a:prstGeom prst="rect">
            <a:avLst/>
          </a:prstGeom>
          <a:noFill/>
        </p:spPr>
        <p:txBody>
          <a:bodyPr wrap="none" rtlCol="0">
            <a:spAutoFit/>
          </a:bodyPr>
          <a:lstStyle/>
          <a:p>
            <a:pPr algn="ctr"/>
            <a:r>
              <a:rPr lang="en-US" dirty="0" smtClean="0"/>
              <a:t>Yayoi Kusama, Accumulation, 1962</a:t>
            </a:r>
          </a:p>
          <a:p>
            <a:pPr algn="ctr"/>
            <a:r>
              <a:rPr lang="en-US" dirty="0" smtClean="0"/>
              <a:t>Sewn, stuffed fabric, paint, and chair fringe</a:t>
            </a:r>
            <a:endParaRPr lang="en-US" dirty="0"/>
          </a:p>
        </p:txBody>
      </p:sp>
    </p:spTree>
    <p:extLst>
      <p:ext uri="{BB962C8B-B14F-4D97-AF65-F5344CB8AC3E}">
        <p14:creationId xmlns:p14="http://schemas.microsoft.com/office/powerpoint/2010/main" val="446213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24788" y="1282984"/>
            <a:ext cx="4362450" cy="5575016"/>
          </a:xfrm>
          <a:prstGeom prst="rect">
            <a:avLst/>
          </a:prstGeom>
        </p:spPr>
      </p:pic>
      <p:pic>
        <p:nvPicPr>
          <p:cNvPr id="3" name="Picture 2"/>
          <p:cNvPicPr>
            <a:picLocks noChangeAspect="1"/>
          </p:cNvPicPr>
          <p:nvPr/>
        </p:nvPicPr>
        <p:blipFill>
          <a:blip r:embed="rId4"/>
          <a:stretch>
            <a:fillRect/>
          </a:stretch>
        </p:blipFill>
        <p:spPr>
          <a:xfrm>
            <a:off x="0" y="0"/>
            <a:ext cx="6778486" cy="5083865"/>
          </a:xfrm>
          <a:prstGeom prst="rect">
            <a:avLst/>
          </a:prstGeom>
        </p:spPr>
      </p:pic>
    </p:spTree>
    <p:extLst>
      <p:ext uri="{BB962C8B-B14F-4D97-AF65-F5344CB8AC3E}">
        <p14:creationId xmlns:p14="http://schemas.microsoft.com/office/powerpoint/2010/main" val="234061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5925" y="0"/>
            <a:ext cx="8643938" cy="6485950"/>
          </a:xfrm>
          <a:prstGeom prst="rect">
            <a:avLst/>
          </a:prstGeom>
        </p:spPr>
      </p:pic>
      <p:sp>
        <p:nvSpPr>
          <p:cNvPr id="3" name="TextBox 2"/>
          <p:cNvSpPr txBox="1"/>
          <p:nvPr/>
        </p:nvSpPr>
        <p:spPr>
          <a:xfrm>
            <a:off x="1996293" y="6479678"/>
            <a:ext cx="8341194" cy="369332"/>
          </a:xfrm>
          <a:prstGeom prst="rect">
            <a:avLst/>
          </a:prstGeom>
          <a:noFill/>
        </p:spPr>
        <p:txBody>
          <a:bodyPr wrap="none" rtlCol="0">
            <a:spAutoFit/>
          </a:bodyPr>
          <a:lstStyle/>
          <a:p>
            <a:r>
              <a:rPr lang="en-US" dirty="0" smtClean="0"/>
              <a:t>Yayoi Kusama, </a:t>
            </a:r>
            <a:r>
              <a:rPr lang="en-US" dirty="0"/>
              <a:t>Infinity Mirrored Room – The Souls of Millions of Light Years </a:t>
            </a:r>
            <a:r>
              <a:rPr lang="en-US" dirty="0" smtClean="0"/>
              <a:t>Away, 2013 </a:t>
            </a:r>
            <a:endParaRPr lang="en-US" dirty="0"/>
          </a:p>
        </p:txBody>
      </p:sp>
    </p:spTree>
    <p:extLst>
      <p:ext uri="{BB962C8B-B14F-4D97-AF65-F5344CB8AC3E}">
        <p14:creationId xmlns:p14="http://schemas.microsoft.com/office/powerpoint/2010/main" val="124944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819110" cy="5834557"/>
          </a:xfrm>
          <a:prstGeom prst="rect">
            <a:avLst/>
          </a:prstGeom>
        </p:spPr>
      </p:pic>
      <p:pic>
        <p:nvPicPr>
          <p:cNvPr id="3" name="Picture 2"/>
          <p:cNvPicPr>
            <a:picLocks noChangeAspect="1"/>
          </p:cNvPicPr>
          <p:nvPr/>
        </p:nvPicPr>
        <p:blipFill>
          <a:blip r:embed="rId4"/>
          <a:stretch>
            <a:fillRect/>
          </a:stretch>
        </p:blipFill>
        <p:spPr>
          <a:xfrm>
            <a:off x="9124122" y="2256183"/>
            <a:ext cx="3067878" cy="4601817"/>
          </a:xfrm>
          <a:prstGeom prst="rect">
            <a:avLst/>
          </a:prstGeom>
        </p:spPr>
      </p:pic>
      <p:sp>
        <p:nvSpPr>
          <p:cNvPr id="4" name="TextBox 3"/>
          <p:cNvSpPr txBox="1"/>
          <p:nvPr/>
        </p:nvSpPr>
        <p:spPr>
          <a:xfrm>
            <a:off x="0" y="5834556"/>
            <a:ext cx="4770408" cy="646331"/>
          </a:xfrm>
          <a:prstGeom prst="rect">
            <a:avLst/>
          </a:prstGeom>
          <a:noFill/>
        </p:spPr>
        <p:txBody>
          <a:bodyPr wrap="none" rtlCol="0">
            <a:spAutoFit/>
          </a:bodyPr>
          <a:lstStyle/>
          <a:p>
            <a:r>
              <a:rPr lang="en-US" dirty="0" smtClean="0"/>
              <a:t>Martin Creed, Half the Air in a Given Space, 2011</a:t>
            </a:r>
          </a:p>
          <a:p>
            <a:r>
              <a:rPr lang="en-US" dirty="0" smtClean="0"/>
              <a:t>Nasher Sculpture Center, Dallas</a:t>
            </a:r>
            <a:endParaRPr lang="en-US" dirty="0"/>
          </a:p>
        </p:txBody>
      </p:sp>
    </p:spTree>
    <p:extLst>
      <p:ext uri="{BB962C8B-B14F-4D97-AF65-F5344CB8AC3E}">
        <p14:creationId xmlns:p14="http://schemas.microsoft.com/office/powerpoint/2010/main" val="233679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48565"/>
            <a:ext cx="6667500" cy="5000625"/>
          </a:xfrm>
          <a:prstGeom prst="rect">
            <a:avLst/>
          </a:prstGeom>
        </p:spPr>
      </p:pic>
      <p:sp>
        <p:nvSpPr>
          <p:cNvPr id="3" name="TextBox 2"/>
          <p:cNvSpPr txBox="1"/>
          <p:nvPr/>
        </p:nvSpPr>
        <p:spPr>
          <a:xfrm>
            <a:off x="1212574" y="5949190"/>
            <a:ext cx="3767250" cy="923330"/>
          </a:xfrm>
          <a:prstGeom prst="rect">
            <a:avLst/>
          </a:prstGeom>
          <a:noFill/>
        </p:spPr>
        <p:txBody>
          <a:bodyPr wrap="none" rtlCol="0">
            <a:spAutoFit/>
          </a:bodyPr>
          <a:lstStyle/>
          <a:p>
            <a:pPr algn="ctr"/>
            <a:r>
              <a:rPr lang="en-US" dirty="0" smtClean="0"/>
              <a:t>Anish Kapoor, The Chant of Blue, 1983</a:t>
            </a:r>
          </a:p>
          <a:p>
            <a:pPr algn="ctr"/>
            <a:r>
              <a:rPr lang="en-US" dirty="0" smtClean="0"/>
              <a:t>Pigment and mixed media</a:t>
            </a:r>
          </a:p>
          <a:p>
            <a:endParaRPr lang="en-US" dirty="0"/>
          </a:p>
        </p:txBody>
      </p:sp>
      <p:pic>
        <p:nvPicPr>
          <p:cNvPr id="4" name="Picture 3"/>
          <p:cNvPicPr>
            <a:picLocks noChangeAspect="1"/>
          </p:cNvPicPr>
          <p:nvPr/>
        </p:nvPicPr>
        <p:blipFill>
          <a:blip r:embed="rId4"/>
          <a:stretch>
            <a:fillRect/>
          </a:stretch>
        </p:blipFill>
        <p:spPr>
          <a:xfrm>
            <a:off x="7267575" y="948565"/>
            <a:ext cx="4924425" cy="5000625"/>
          </a:xfrm>
          <a:prstGeom prst="rect">
            <a:avLst/>
          </a:prstGeom>
        </p:spPr>
      </p:pic>
      <p:sp>
        <p:nvSpPr>
          <p:cNvPr id="5" name="TextBox 4"/>
          <p:cNvSpPr txBox="1"/>
          <p:nvPr/>
        </p:nvSpPr>
        <p:spPr>
          <a:xfrm>
            <a:off x="7326694" y="5949190"/>
            <a:ext cx="4865306" cy="923330"/>
          </a:xfrm>
          <a:prstGeom prst="rect">
            <a:avLst/>
          </a:prstGeom>
          <a:noFill/>
        </p:spPr>
        <p:txBody>
          <a:bodyPr wrap="none" rtlCol="0">
            <a:spAutoFit/>
          </a:bodyPr>
          <a:lstStyle/>
          <a:p>
            <a:pPr algn="ctr"/>
            <a:r>
              <a:rPr lang="en-US" dirty="0" smtClean="0"/>
              <a:t>Anish Kapoor, A Wing at the Heart of Things, 1990</a:t>
            </a:r>
          </a:p>
          <a:p>
            <a:pPr algn="ctr"/>
            <a:r>
              <a:rPr lang="en-US" dirty="0" smtClean="0"/>
              <a:t>Slate and pigment</a:t>
            </a:r>
          </a:p>
          <a:p>
            <a:pPr algn="ctr"/>
            <a:r>
              <a:rPr lang="en-US" dirty="0" smtClean="0"/>
              <a:t>Venice Biennale, 1990</a:t>
            </a:r>
            <a:endParaRPr lang="en-US" dirty="0"/>
          </a:p>
        </p:txBody>
      </p:sp>
    </p:spTree>
    <p:extLst>
      <p:ext uri="{BB962C8B-B14F-4D97-AF65-F5344CB8AC3E}">
        <p14:creationId xmlns:p14="http://schemas.microsoft.com/office/powerpoint/2010/main" val="379596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9996" y="5591382"/>
            <a:ext cx="3441904" cy="923330"/>
          </a:xfrm>
          <a:prstGeom prst="rect">
            <a:avLst/>
          </a:prstGeom>
          <a:noFill/>
        </p:spPr>
        <p:txBody>
          <a:bodyPr wrap="none" rtlCol="0">
            <a:spAutoFit/>
          </a:bodyPr>
          <a:lstStyle/>
          <a:p>
            <a:pPr algn="ctr"/>
            <a:r>
              <a:rPr lang="en-US" dirty="0" smtClean="0"/>
              <a:t>Anish Kapoor, Marsyas, 2002</a:t>
            </a:r>
          </a:p>
          <a:p>
            <a:pPr algn="ctr"/>
            <a:r>
              <a:rPr lang="en-US" dirty="0" smtClean="0"/>
              <a:t>PVC and steel</a:t>
            </a:r>
          </a:p>
          <a:p>
            <a:pPr algn="ctr"/>
            <a:r>
              <a:rPr lang="en-US" dirty="0" smtClean="0"/>
              <a:t>Turbine Hall, Tate Modern, London</a:t>
            </a:r>
            <a:endParaRPr lang="en-US" dirty="0"/>
          </a:p>
        </p:txBody>
      </p:sp>
      <p:pic>
        <p:nvPicPr>
          <p:cNvPr id="4" name="Picture 3"/>
          <p:cNvPicPr>
            <a:picLocks noChangeAspect="1"/>
          </p:cNvPicPr>
          <p:nvPr/>
        </p:nvPicPr>
        <p:blipFill>
          <a:blip r:embed="rId3"/>
          <a:stretch>
            <a:fillRect/>
          </a:stretch>
        </p:blipFill>
        <p:spPr>
          <a:xfrm>
            <a:off x="4724527" y="616227"/>
            <a:ext cx="7467473" cy="4975156"/>
          </a:xfrm>
          <a:prstGeom prst="rect">
            <a:avLst/>
          </a:prstGeom>
        </p:spPr>
      </p:pic>
      <p:sp>
        <p:nvSpPr>
          <p:cNvPr id="5" name="TextBox 4"/>
          <p:cNvSpPr txBox="1"/>
          <p:nvPr/>
        </p:nvSpPr>
        <p:spPr>
          <a:xfrm>
            <a:off x="7204134" y="5591382"/>
            <a:ext cx="4179093" cy="1200329"/>
          </a:xfrm>
          <a:prstGeom prst="rect">
            <a:avLst/>
          </a:prstGeom>
          <a:noFill/>
        </p:spPr>
        <p:txBody>
          <a:bodyPr wrap="none" rtlCol="0">
            <a:spAutoFit/>
          </a:bodyPr>
          <a:lstStyle/>
          <a:p>
            <a:pPr algn="ctr"/>
            <a:r>
              <a:rPr lang="en-US" dirty="0" smtClean="0"/>
              <a:t>Anish Kapoor, Arc Nova, 2013</a:t>
            </a:r>
          </a:p>
          <a:p>
            <a:pPr algn="ctr"/>
            <a:r>
              <a:rPr lang="en-US" dirty="0" smtClean="0"/>
              <a:t>PVC, 18×29×36 </a:t>
            </a:r>
            <a:r>
              <a:rPr lang="en-US" dirty="0"/>
              <a:t>m</a:t>
            </a:r>
            <a:br>
              <a:rPr lang="en-US" dirty="0"/>
            </a:br>
            <a:r>
              <a:rPr lang="en-US" dirty="0"/>
              <a:t>Lucerne Festival, Matsushima, Japan, 2013</a:t>
            </a:r>
            <a:br>
              <a:rPr lang="en-US" dirty="0"/>
            </a:br>
            <a:r>
              <a:rPr lang="en-US" dirty="0"/>
              <a:t>Lucerne Festival, Sendai, Japan, 2014</a:t>
            </a:r>
          </a:p>
        </p:txBody>
      </p:sp>
      <p:pic>
        <p:nvPicPr>
          <p:cNvPr id="6" name="Picture 5"/>
          <p:cNvPicPr>
            <a:picLocks noChangeAspect="1"/>
          </p:cNvPicPr>
          <p:nvPr/>
        </p:nvPicPr>
        <p:blipFill>
          <a:blip r:embed="rId4"/>
          <a:stretch>
            <a:fillRect/>
          </a:stretch>
        </p:blipFill>
        <p:spPr>
          <a:xfrm>
            <a:off x="68692" y="-40110"/>
            <a:ext cx="4423795" cy="5631491"/>
          </a:xfrm>
          <a:prstGeom prst="rect">
            <a:avLst/>
          </a:prstGeom>
        </p:spPr>
      </p:pic>
    </p:spTree>
    <p:extLst>
      <p:ext uri="{BB962C8B-B14F-4D97-AF65-F5344CB8AC3E}">
        <p14:creationId xmlns:p14="http://schemas.microsoft.com/office/powerpoint/2010/main" val="120542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53" y="6211669"/>
            <a:ext cx="12407153" cy="646331"/>
          </a:xfrm>
          <a:prstGeom prst="rect">
            <a:avLst/>
          </a:prstGeom>
        </p:spPr>
        <p:txBody>
          <a:bodyPr wrap="square">
            <a:spAutoFit/>
          </a:bodyPr>
          <a:lstStyle/>
          <a:p>
            <a:pPr algn="ctr"/>
            <a:r>
              <a:rPr lang="en-US" dirty="0" smtClean="0"/>
              <a:t>Sarah Sze, Tilting </a:t>
            </a:r>
            <a:r>
              <a:rPr lang="en-US" dirty="0"/>
              <a:t>Planet </a:t>
            </a:r>
            <a:r>
              <a:rPr lang="en-US" dirty="0" smtClean="0"/>
              <a:t>(centerpiece), 2006-07</a:t>
            </a:r>
            <a:r>
              <a:rPr lang="en-US" dirty="0"/>
              <a:t/>
            </a:r>
            <a:br>
              <a:rPr lang="en-US" dirty="0"/>
            </a:br>
            <a:r>
              <a:rPr lang="en-US" dirty="0"/>
              <a:t>Mixed media,  421.58 x 492.5 x 208.82 in</a:t>
            </a:r>
            <a:endParaRPr lang="en-US" b="0" dirty="0">
              <a:effectLst/>
            </a:endParaRPr>
          </a:p>
        </p:txBody>
      </p:sp>
      <p:pic>
        <p:nvPicPr>
          <p:cNvPr id="5" name="Picture 4"/>
          <p:cNvPicPr>
            <a:picLocks noChangeAspect="1"/>
          </p:cNvPicPr>
          <p:nvPr/>
        </p:nvPicPr>
        <p:blipFill>
          <a:blip r:embed="rId3"/>
          <a:stretch>
            <a:fillRect/>
          </a:stretch>
        </p:blipFill>
        <p:spPr>
          <a:xfrm>
            <a:off x="1190065" y="-1"/>
            <a:ext cx="9285006" cy="6211669"/>
          </a:xfrm>
          <a:prstGeom prst="rect">
            <a:avLst/>
          </a:prstGeom>
        </p:spPr>
      </p:pic>
    </p:spTree>
    <p:extLst>
      <p:ext uri="{BB962C8B-B14F-4D97-AF65-F5344CB8AC3E}">
        <p14:creationId xmlns:p14="http://schemas.microsoft.com/office/powerpoint/2010/main" val="2566592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796950" cy="3623094"/>
          </a:xfrm>
          <a:prstGeom prst="rect">
            <a:avLst/>
          </a:prstGeom>
        </p:spPr>
      </p:pic>
      <p:pic>
        <p:nvPicPr>
          <p:cNvPr id="2050" name="Picture 2" descr="http://www.victoria-miro.com/custom_images/x790/usr/library/images/main/33/ss_triplepoint_planetarium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652" y="2677782"/>
            <a:ext cx="6688347" cy="418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899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54666"/>
            <a:ext cx="4520486" cy="3007630"/>
          </a:xfrm>
          <a:prstGeom prst="rect">
            <a:avLst/>
          </a:prstGeom>
        </p:spPr>
      </p:pic>
      <p:pic>
        <p:nvPicPr>
          <p:cNvPr id="3" name="Picture 2"/>
          <p:cNvPicPr>
            <a:picLocks noChangeAspect="1"/>
          </p:cNvPicPr>
          <p:nvPr/>
        </p:nvPicPr>
        <p:blipFill>
          <a:blip r:embed="rId4"/>
          <a:stretch>
            <a:fillRect/>
          </a:stretch>
        </p:blipFill>
        <p:spPr>
          <a:xfrm>
            <a:off x="0" y="3133921"/>
            <a:ext cx="4520486" cy="3006123"/>
          </a:xfrm>
          <a:prstGeom prst="rect">
            <a:avLst/>
          </a:prstGeom>
        </p:spPr>
      </p:pic>
      <p:sp>
        <p:nvSpPr>
          <p:cNvPr id="4" name="TextBox 3"/>
          <p:cNvSpPr txBox="1"/>
          <p:nvPr/>
        </p:nvSpPr>
        <p:spPr>
          <a:xfrm>
            <a:off x="-259" y="6121516"/>
            <a:ext cx="4446858" cy="646331"/>
          </a:xfrm>
          <a:prstGeom prst="rect">
            <a:avLst/>
          </a:prstGeom>
          <a:noFill/>
        </p:spPr>
        <p:txBody>
          <a:bodyPr wrap="none" rtlCol="0">
            <a:spAutoFit/>
          </a:bodyPr>
          <a:lstStyle/>
          <a:p>
            <a:pPr algn="ctr"/>
            <a:r>
              <a:rPr lang="en-US" dirty="0" smtClean="0"/>
              <a:t>Wolfgang Laib, Unlimited Ocean, 2011</a:t>
            </a:r>
          </a:p>
          <a:p>
            <a:pPr algn="ctr"/>
            <a:r>
              <a:rPr lang="en-US" dirty="0" smtClean="0"/>
              <a:t>30,000+ piles of rice and seven piles of pollen</a:t>
            </a:r>
            <a:endParaRPr lang="en-US" dirty="0"/>
          </a:p>
        </p:txBody>
      </p:sp>
      <p:pic>
        <p:nvPicPr>
          <p:cNvPr id="5" name="Picture 4"/>
          <p:cNvPicPr>
            <a:picLocks noChangeAspect="1"/>
          </p:cNvPicPr>
          <p:nvPr/>
        </p:nvPicPr>
        <p:blipFill>
          <a:blip r:embed="rId5"/>
          <a:stretch>
            <a:fillRect/>
          </a:stretch>
        </p:blipFill>
        <p:spPr>
          <a:xfrm>
            <a:off x="7257143" y="54666"/>
            <a:ext cx="4309296" cy="3197497"/>
          </a:xfrm>
          <a:prstGeom prst="rect">
            <a:avLst/>
          </a:prstGeom>
        </p:spPr>
      </p:pic>
      <p:pic>
        <p:nvPicPr>
          <p:cNvPr id="6" name="Picture 5"/>
          <p:cNvPicPr>
            <a:picLocks noChangeAspect="1"/>
          </p:cNvPicPr>
          <p:nvPr/>
        </p:nvPicPr>
        <p:blipFill>
          <a:blip r:embed="rId6"/>
          <a:stretch>
            <a:fillRect/>
          </a:stretch>
        </p:blipFill>
        <p:spPr>
          <a:xfrm>
            <a:off x="6675125" y="3388680"/>
            <a:ext cx="4891314" cy="2751364"/>
          </a:xfrm>
          <a:prstGeom prst="rect">
            <a:avLst/>
          </a:prstGeom>
        </p:spPr>
      </p:pic>
      <p:sp>
        <p:nvSpPr>
          <p:cNvPr id="7" name="TextBox 6"/>
          <p:cNvSpPr txBox="1"/>
          <p:nvPr/>
        </p:nvSpPr>
        <p:spPr>
          <a:xfrm>
            <a:off x="7440931" y="6140044"/>
            <a:ext cx="3888821" cy="646331"/>
          </a:xfrm>
          <a:prstGeom prst="rect">
            <a:avLst/>
          </a:prstGeom>
          <a:noFill/>
        </p:spPr>
        <p:txBody>
          <a:bodyPr wrap="none" rtlCol="0">
            <a:spAutoFit/>
          </a:bodyPr>
          <a:lstStyle/>
          <a:p>
            <a:pPr algn="ctr"/>
            <a:r>
              <a:rPr lang="en-US" dirty="0" smtClean="0"/>
              <a:t>Wolfgang Laib, Milkstone, various dates</a:t>
            </a:r>
          </a:p>
          <a:p>
            <a:pPr algn="ctr"/>
            <a:r>
              <a:rPr lang="en-US" dirty="0" smtClean="0"/>
              <a:t>Marble and milk </a:t>
            </a:r>
            <a:endParaRPr lang="en-US" dirty="0"/>
          </a:p>
        </p:txBody>
      </p:sp>
    </p:spTree>
    <p:extLst>
      <p:ext uri="{BB962C8B-B14F-4D97-AF65-F5344CB8AC3E}">
        <p14:creationId xmlns:p14="http://schemas.microsoft.com/office/powerpoint/2010/main" val="112430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482" y="656788"/>
            <a:ext cx="7926630" cy="5265547"/>
          </a:xfrm>
          <a:prstGeom prst="rect">
            <a:avLst/>
          </a:prstGeom>
        </p:spPr>
      </p:pic>
      <p:sp>
        <p:nvSpPr>
          <p:cNvPr id="5" name="TextBox 4"/>
          <p:cNvSpPr txBox="1"/>
          <p:nvPr/>
        </p:nvSpPr>
        <p:spPr>
          <a:xfrm>
            <a:off x="2693196" y="5922335"/>
            <a:ext cx="6889897" cy="1200329"/>
          </a:xfrm>
          <a:prstGeom prst="rect">
            <a:avLst/>
          </a:prstGeom>
          <a:noFill/>
        </p:spPr>
        <p:txBody>
          <a:bodyPr wrap="square" rtlCol="0">
            <a:spAutoFit/>
          </a:bodyPr>
          <a:lstStyle/>
          <a:p>
            <a:pPr algn="ctr"/>
            <a:r>
              <a:rPr lang="en-US" dirty="0" smtClean="0"/>
              <a:t>Do-Ho Suh, High School </a:t>
            </a:r>
            <a:r>
              <a:rPr lang="en-US" dirty="0" err="1" smtClean="0"/>
              <a:t>Uni</a:t>
            </a:r>
            <a:r>
              <a:rPr lang="en-US" dirty="0" smtClean="0"/>
              <a:t>-Form, 1997</a:t>
            </a:r>
          </a:p>
          <a:p>
            <a:pPr algn="ctr"/>
            <a:r>
              <a:rPr lang="en-US" dirty="0"/>
              <a:t>fabric, plastic, stainless steel, casters</a:t>
            </a:r>
            <a:br>
              <a:rPr lang="en-US" dirty="0"/>
            </a:br>
            <a:r>
              <a:rPr lang="en-US" dirty="0"/>
              <a:t>300 parts </a:t>
            </a:r>
            <a:r>
              <a:rPr lang="en-US" dirty="0" smtClean="0"/>
              <a:t>total:276 </a:t>
            </a:r>
            <a:r>
              <a:rPr lang="en-US" dirty="0"/>
              <a:t>x 217 x 54 inches</a:t>
            </a:r>
            <a:endParaRPr lang="en-US" dirty="0" smtClean="0"/>
          </a:p>
          <a:p>
            <a:endParaRPr lang="en-US" dirty="0"/>
          </a:p>
        </p:txBody>
      </p:sp>
      <p:pic>
        <p:nvPicPr>
          <p:cNvPr id="6" name="Picture 5"/>
          <p:cNvPicPr>
            <a:picLocks noChangeAspect="1"/>
          </p:cNvPicPr>
          <p:nvPr/>
        </p:nvPicPr>
        <p:blipFill>
          <a:blip r:embed="rId4"/>
          <a:stretch>
            <a:fillRect/>
          </a:stretch>
        </p:blipFill>
        <p:spPr>
          <a:xfrm>
            <a:off x="0" y="0"/>
            <a:ext cx="4102964" cy="963251"/>
          </a:xfrm>
          <a:prstGeom prst="rect">
            <a:avLst/>
          </a:prstGeom>
        </p:spPr>
      </p:pic>
    </p:spTree>
    <p:extLst>
      <p:ext uri="{BB962C8B-B14F-4D97-AF65-F5344CB8AC3E}">
        <p14:creationId xmlns:p14="http://schemas.microsoft.com/office/powerpoint/2010/main" val="1225697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6347458" cy="6347458"/>
          </a:xfrm>
          <a:prstGeom prst="rect">
            <a:avLst/>
          </a:prstGeom>
        </p:spPr>
      </p:pic>
      <p:sp>
        <p:nvSpPr>
          <p:cNvPr id="3" name="TextBox 2"/>
          <p:cNvSpPr txBox="1"/>
          <p:nvPr/>
        </p:nvSpPr>
        <p:spPr>
          <a:xfrm>
            <a:off x="531793" y="6314800"/>
            <a:ext cx="5148461" cy="369332"/>
          </a:xfrm>
          <a:prstGeom prst="rect">
            <a:avLst/>
          </a:prstGeom>
          <a:noFill/>
        </p:spPr>
        <p:txBody>
          <a:bodyPr wrap="none" rtlCol="0">
            <a:spAutoFit/>
          </a:bodyPr>
          <a:lstStyle/>
          <a:p>
            <a:r>
              <a:rPr lang="en-US" dirty="0" smtClean="0"/>
              <a:t>Wolfgang Laib sifting hazelnut pollen at MoMA, 2013</a:t>
            </a:r>
            <a:endParaRPr lang="en-US" dirty="0"/>
          </a:p>
        </p:txBody>
      </p:sp>
      <p:sp>
        <p:nvSpPr>
          <p:cNvPr id="4" name="Rectangle 3"/>
          <p:cNvSpPr/>
          <p:nvPr/>
        </p:nvSpPr>
        <p:spPr>
          <a:xfrm>
            <a:off x="7771674" y="6342410"/>
            <a:ext cx="4142737" cy="369332"/>
          </a:xfrm>
          <a:prstGeom prst="rect">
            <a:avLst/>
          </a:prstGeom>
        </p:spPr>
        <p:txBody>
          <a:bodyPr wrap="none">
            <a:spAutoFit/>
          </a:bodyPr>
          <a:lstStyle/>
          <a:p>
            <a:pPr fontAlgn="base"/>
            <a:r>
              <a:rPr lang="en-US" dirty="0"/>
              <a:t>Wolfgang Laib, Pollen from Hazelnut, 2013</a:t>
            </a:r>
          </a:p>
        </p:txBody>
      </p:sp>
      <p:pic>
        <p:nvPicPr>
          <p:cNvPr id="5" name="Picture 4"/>
          <p:cNvPicPr>
            <a:picLocks noChangeAspect="1"/>
          </p:cNvPicPr>
          <p:nvPr/>
        </p:nvPicPr>
        <p:blipFill>
          <a:blip r:embed="rId4"/>
          <a:stretch>
            <a:fillRect/>
          </a:stretch>
        </p:blipFill>
        <p:spPr>
          <a:xfrm>
            <a:off x="7396843" y="-46084"/>
            <a:ext cx="4795157" cy="6393542"/>
          </a:xfrm>
          <a:prstGeom prst="rect">
            <a:avLst/>
          </a:prstGeom>
        </p:spPr>
      </p:pic>
    </p:spTree>
    <p:extLst>
      <p:ext uri="{BB962C8B-B14F-4D97-AF65-F5344CB8AC3E}">
        <p14:creationId xmlns:p14="http://schemas.microsoft.com/office/powerpoint/2010/main" val="32207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phillipscollection.org/wp-content/uploads/2014/07/waxchamber_barjac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4" y="0"/>
            <a:ext cx="102669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1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952" y="0"/>
            <a:ext cx="9341684" cy="6211614"/>
          </a:xfrm>
          <a:prstGeom prst="rect">
            <a:avLst/>
          </a:prstGeom>
        </p:spPr>
      </p:pic>
      <p:sp>
        <p:nvSpPr>
          <p:cNvPr id="3" name="TextBox 2"/>
          <p:cNvSpPr txBox="1"/>
          <p:nvPr/>
        </p:nvSpPr>
        <p:spPr>
          <a:xfrm>
            <a:off x="3917129" y="6211614"/>
            <a:ext cx="4433330" cy="646331"/>
          </a:xfrm>
          <a:prstGeom prst="rect">
            <a:avLst/>
          </a:prstGeom>
          <a:noFill/>
        </p:spPr>
        <p:txBody>
          <a:bodyPr wrap="none" rtlCol="0">
            <a:spAutoFit/>
          </a:bodyPr>
          <a:lstStyle/>
          <a:p>
            <a:pPr algn="ctr"/>
            <a:r>
              <a:rPr lang="en-US" dirty="0" smtClean="0"/>
              <a:t>Olafur Eliasson, The Glacier Series, 1999</a:t>
            </a:r>
          </a:p>
          <a:p>
            <a:pPr algn="ctr"/>
            <a:r>
              <a:rPr lang="en-US" dirty="0" smtClean="0"/>
              <a:t>42 </a:t>
            </a:r>
            <a:r>
              <a:rPr lang="en-US" dirty="0"/>
              <a:t>color </a:t>
            </a:r>
            <a:r>
              <a:rPr lang="en-US" dirty="0" smtClean="0"/>
              <a:t>photographs, </a:t>
            </a:r>
            <a:r>
              <a:rPr lang="en-US" dirty="0"/>
              <a:t>each 12 3/5 x 18 </a:t>
            </a:r>
            <a:r>
              <a:rPr lang="en-US" dirty="0" smtClean="0"/>
              <a:t>9/10”</a:t>
            </a:r>
            <a:endParaRPr lang="en-US" dirty="0"/>
          </a:p>
        </p:txBody>
      </p:sp>
    </p:spTree>
    <p:extLst>
      <p:ext uri="{BB962C8B-B14F-4D97-AF65-F5344CB8AC3E}">
        <p14:creationId xmlns:p14="http://schemas.microsoft.com/office/powerpoint/2010/main" val="60196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1230"/>
            <a:ext cx="5596175" cy="4197131"/>
          </a:xfrm>
          <a:prstGeom prst="rect">
            <a:avLst/>
          </a:prstGeom>
        </p:spPr>
      </p:pic>
      <p:sp>
        <p:nvSpPr>
          <p:cNvPr id="3" name="TextBox 2"/>
          <p:cNvSpPr txBox="1"/>
          <p:nvPr/>
        </p:nvSpPr>
        <p:spPr>
          <a:xfrm>
            <a:off x="680335" y="5178361"/>
            <a:ext cx="4032451" cy="646331"/>
          </a:xfrm>
          <a:prstGeom prst="rect">
            <a:avLst/>
          </a:prstGeom>
          <a:noFill/>
        </p:spPr>
        <p:txBody>
          <a:bodyPr wrap="none" rtlCol="0">
            <a:spAutoFit/>
          </a:bodyPr>
          <a:lstStyle/>
          <a:p>
            <a:pPr algn="ctr"/>
            <a:r>
              <a:rPr lang="en-US" dirty="0" smtClean="0"/>
              <a:t>Olafur Eliasson, Reversed Waterfall, 1998</a:t>
            </a:r>
          </a:p>
          <a:p>
            <a:pPr algn="ctr"/>
            <a:r>
              <a:rPr lang="en-US" dirty="0" smtClean="0"/>
              <a:t>Mixed media</a:t>
            </a:r>
            <a:endParaRPr lang="en-US" dirty="0"/>
          </a:p>
        </p:txBody>
      </p:sp>
      <p:pic>
        <p:nvPicPr>
          <p:cNvPr id="4" name="Picture 3"/>
          <p:cNvPicPr>
            <a:picLocks noChangeAspect="1"/>
          </p:cNvPicPr>
          <p:nvPr/>
        </p:nvPicPr>
        <p:blipFill>
          <a:blip r:embed="rId4"/>
          <a:stretch>
            <a:fillRect/>
          </a:stretch>
        </p:blipFill>
        <p:spPr>
          <a:xfrm>
            <a:off x="5896303" y="981230"/>
            <a:ext cx="6295697" cy="4197131"/>
          </a:xfrm>
          <a:prstGeom prst="rect">
            <a:avLst/>
          </a:prstGeom>
        </p:spPr>
      </p:pic>
      <p:sp>
        <p:nvSpPr>
          <p:cNvPr id="5" name="TextBox 4"/>
          <p:cNvSpPr txBox="1"/>
          <p:nvPr/>
        </p:nvSpPr>
        <p:spPr>
          <a:xfrm>
            <a:off x="6124634" y="5178361"/>
            <a:ext cx="5839034" cy="646331"/>
          </a:xfrm>
          <a:prstGeom prst="rect">
            <a:avLst/>
          </a:prstGeom>
          <a:noFill/>
        </p:spPr>
        <p:txBody>
          <a:bodyPr wrap="none" rtlCol="0">
            <a:spAutoFit/>
          </a:bodyPr>
          <a:lstStyle/>
          <a:p>
            <a:pPr algn="ctr"/>
            <a:r>
              <a:rPr lang="en-US" dirty="0" smtClean="0"/>
              <a:t>Olafur Eliasson, The Natural Light Setup, 2008</a:t>
            </a:r>
          </a:p>
          <a:p>
            <a:pPr algn="ctr"/>
            <a:r>
              <a:rPr lang="en-US" dirty="0" smtClean="0"/>
              <a:t>Fluorescent lights, projection foil, Control unit, dims variable</a:t>
            </a:r>
            <a:endParaRPr lang="en-US" dirty="0"/>
          </a:p>
        </p:txBody>
      </p:sp>
    </p:spTree>
    <p:extLst>
      <p:ext uri="{BB962C8B-B14F-4D97-AF65-F5344CB8AC3E}">
        <p14:creationId xmlns:p14="http://schemas.microsoft.com/office/powerpoint/2010/main" val="3770782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63450" y="1125855"/>
            <a:ext cx="5328549" cy="4314825"/>
          </a:xfrm>
          <a:prstGeom prst="rect">
            <a:avLst/>
          </a:prstGeom>
        </p:spPr>
      </p:pic>
      <p:pic>
        <p:nvPicPr>
          <p:cNvPr id="3" name="Picture 2"/>
          <p:cNvPicPr>
            <a:picLocks noChangeAspect="1"/>
          </p:cNvPicPr>
          <p:nvPr/>
        </p:nvPicPr>
        <p:blipFill>
          <a:blip r:embed="rId4"/>
          <a:stretch>
            <a:fillRect/>
          </a:stretch>
        </p:blipFill>
        <p:spPr>
          <a:xfrm>
            <a:off x="0" y="1125854"/>
            <a:ext cx="6472240" cy="4314826"/>
          </a:xfrm>
          <a:prstGeom prst="rect">
            <a:avLst/>
          </a:prstGeom>
        </p:spPr>
      </p:pic>
      <p:sp>
        <p:nvSpPr>
          <p:cNvPr id="4" name="Rectangle 3"/>
          <p:cNvSpPr/>
          <p:nvPr/>
        </p:nvSpPr>
        <p:spPr>
          <a:xfrm>
            <a:off x="0" y="5440680"/>
            <a:ext cx="6096000" cy="646331"/>
          </a:xfrm>
          <a:prstGeom prst="rect">
            <a:avLst/>
          </a:prstGeom>
        </p:spPr>
        <p:txBody>
          <a:bodyPr>
            <a:spAutoFit/>
          </a:bodyPr>
          <a:lstStyle/>
          <a:p>
            <a:pPr algn="ctr"/>
            <a:r>
              <a:rPr lang="en-US" dirty="0" smtClean="0">
                <a:solidFill>
                  <a:srgbClr val="101A1C"/>
                </a:solidFill>
              </a:rPr>
              <a:t>Cai Guo-Qiang, Ignition of gunpowder </a:t>
            </a:r>
            <a:r>
              <a:rPr lang="en-US" dirty="0">
                <a:solidFill>
                  <a:srgbClr val="101A1C"/>
                </a:solidFill>
              </a:rPr>
              <a:t>drawing Odyssey, Houston, October 6, 2010</a:t>
            </a:r>
            <a:endParaRPr lang="en-US" dirty="0"/>
          </a:p>
        </p:txBody>
      </p:sp>
      <p:sp>
        <p:nvSpPr>
          <p:cNvPr id="5" name="Rectangle 4"/>
          <p:cNvSpPr/>
          <p:nvPr/>
        </p:nvSpPr>
        <p:spPr>
          <a:xfrm>
            <a:off x="7123614" y="5440680"/>
            <a:ext cx="4808220" cy="923330"/>
          </a:xfrm>
          <a:prstGeom prst="rect">
            <a:avLst/>
          </a:prstGeom>
        </p:spPr>
        <p:txBody>
          <a:bodyPr wrap="square">
            <a:spAutoFit/>
          </a:bodyPr>
          <a:lstStyle/>
          <a:p>
            <a:pPr algn="ctr"/>
            <a:r>
              <a:rPr lang="en-US" dirty="0">
                <a:solidFill>
                  <a:srgbClr val="101A1C"/>
                </a:solidFill>
              </a:rPr>
              <a:t>Cai Guo-Qiang, Black Ceremony explosion event. Commissioned by </a:t>
            </a:r>
            <a:r>
              <a:rPr lang="en-US" dirty="0" err="1">
                <a:solidFill>
                  <a:srgbClr val="101A1C"/>
                </a:solidFill>
              </a:rPr>
              <a:t>Mathaf</a:t>
            </a:r>
            <a:r>
              <a:rPr lang="en-US" dirty="0">
                <a:solidFill>
                  <a:srgbClr val="101A1C"/>
                </a:solidFill>
              </a:rPr>
              <a:t>: Arab Museum of Modern Art, Doha, Qatar, 2011</a:t>
            </a:r>
            <a:endParaRPr lang="en-US" dirty="0"/>
          </a:p>
        </p:txBody>
      </p:sp>
    </p:spTree>
    <p:extLst>
      <p:ext uri="{BB962C8B-B14F-4D97-AF65-F5344CB8AC3E}">
        <p14:creationId xmlns:p14="http://schemas.microsoft.com/office/powerpoint/2010/main" val="23161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5771" y="0"/>
            <a:ext cx="11047122" cy="6102220"/>
          </a:xfrm>
          <a:prstGeom prst="rect">
            <a:avLst/>
          </a:prstGeom>
        </p:spPr>
      </p:pic>
      <p:sp>
        <p:nvSpPr>
          <p:cNvPr id="4" name="TextBox 3"/>
          <p:cNvSpPr txBox="1"/>
          <p:nvPr/>
        </p:nvSpPr>
        <p:spPr>
          <a:xfrm>
            <a:off x="4609322" y="6102220"/>
            <a:ext cx="3027752" cy="646331"/>
          </a:xfrm>
          <a:prstGeom prst="rect">
            <a:avLst/>
          </a:prstGeom>
          <a:noFill/>
        </p:spPr>
        <p:txBody>
          <a:bodyPr wrap="none" rtlCol="0">
            <a:spAutoFit/>
          </a:bodyPr>
          <a:lstStyle/>
          <a:p>
            <a:pPr algn="ctr"/>
            <a:r>
              <a:rPr lang="en-US" dirty="0" smtClean="0"/>
              <a:t>Cai Guo Qiang, Head On, 2006</a:t>
            </a:r>
          </a:p>
          <a:p>
            <a:pPr algn="ctr"/>
            <a:r>
              <a:rPr lang="en-US" dirty="0" smtClean="0"/>
              <a:t>99 life-sized replicas of wolves</a:t>
            </a:r>
            <a:endParaRPr lang="en-US" dirty="0"/>
          </a:p>
        </p:txBody>
      </p:sp>
    </p:spTree>
    <p:extLst>
      <p:ext uri="{BB962C8B-B14F-4D97-AF65-F5344CB8AC3E}">
        <p14:creationId xmlns:p14="http://schemas.microsoft.com/office/powerpoint/2010/main" val="1082893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 y="1"/>
            <a:ext cx="4460034" cy="5641942"/>
          </a:xfrm>
          <a:prstGeom prst="rect">
            <a:avLst/>
          </a:prstGeom>
        </p:spPr>
      </p:pic>
      <p:sp>
        <p:nvSpPr>
          <p:cNvPr id="3" name="Rectangle 2"/>
          <p:cNvSpPr/>
          <p:nvPr/>
        </p:nvSpPr>
        <p:spPr>
          <a:xfrm>
            <a:off x="1" y="5657671"/>
            <a:ext cx="12191999" cy="1200329"/>
          </a:xfrm>
          <a:prstGeom prst="rect">
            <a:avLst/>
          </a:prstGeom>
        </p:spPr>
        <p:txBody>
          <a:bodyPr wrap="square">
            <a:spAutoFit/>
          </a:bodyPr>
          <a:lstStyle/>
          <a:p>
            <a:pPr algn="ctr"/>
            <a:r>
              <a:rPr lang="en-US" dirty="0" smtClean="0"/>
              <a:t>Detail from Gone</a:t>
            </a:r>
            <a:r>
              <a:rPr lang="en-US" dirty="0"/>
              <a:t>, An Historical Romance of a Civil War as it Occurred between the Dusky Thighs of One Young Negress and Her </a:t>
            </a:r>
            <a:r>
              <a:rPr lang="en-US" dirty="0" smtClean="0"/>
              <a:t>Heart, </a:t>
            </a:r>
            <a:r>
              <a:rPr lang="en-US" dirty="0"/>
              <a:t>1994</a:t>
            </a:r>
            <a:br>
              <a:rPr lang="en-US" dirty="0"/>
            </a:br>
            <a:r>
              <a:rPr lang="en-US" dirty="0"/>
              <a:t>Cut paper (21 paper silhouettes) original and templates w/signed certificate</a:t>
            </a:r>
            <a:br>
              <a:rPr lang="en-US" dirty="0"/>
            </a:br>
            <a:r>
              <a:rPr lang="en-US" dirty="0"/>
              <a:t>180 x 600 inches</a:t>
            </a:r>
          </a:p>
        </p:txBody>
      </p:sp>
      <p:pic>
        <p:nvPicPr>
          <p:cNvPr id="4" name="Picture 3"/>
          <p:cNvPicPr>
            <a:picLocks noChangeAspect="1"/>
          </p:cNvPicPr>
          <p:nvPr/>
        </p:nvPicPr>
        <p:blipFill>
          <a:blip r:embed="rId4"/>
          <a:stretch>
            <a:fillRect/>
          </a:stretch>
        </p:blipFill>
        <p:spPr>
          <a:xfrm>
            <a:off x="4621867" y="597159"/>
            <a:ext cx="7570134" cy="5044784"/>
          </a:xfrm>
          <a:prstGeom prst="rect">
            <a:avLst/>
          </a:prstGeom>
        </p:spPr>
      </p:pic>
    </p:spTree>
    <p:extLst>
      <p:ext uri="{BB962C8B-B14F-4D97-AF65-F5344CB8AC3E}">
        <p14:creationId xmlns:p14="http://schemas.microsoft.com/office/powerpoint/2010/main" val="211041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0297"/>
            <a:ext cx="5220105" cy="5939319"/>
          </a:xfrm>
          <a:prstGeom prst="rect">
            <a:avLst/>
          </a:prstGeom>
        </p:spPr>
      </p:pic>
      <p:pic>
        <p:nvPicPr>
          <p:cNvPr id="3" name="Picture 2"/>
          <p:cNvPicPr>
            <a:picLocks noChangeAspect="1"/>
          </p:cNvPicPr>
          <p:nvPr/>
        </p:nvPicPr>
        <p:blipFill>
          <a:blip r:embed="rId4"/>
          <a:stretch>
            <a:fillRect/>
          </a:stretch>
        </p:blipFill>
        <p:spPr>
          <a:xfrm>
            <a:off x="6089515" y="-59107"/>
            <a:ext cx="6102485" cy="5928129"/>
          </a:xfrm>
          <a:prstGeom prst="rect">
            <a:avLst/>
          </a:prstGeom>
        </p:spPr>
      </p:pic>
    </p:spTree>
    <p:extLst>
      <p:ext uri="{BB962C8B-B14F-4D97-AF65-F5344CB8AC3E}">
        <p14:creationId xmlns:p14="http://schemas.microsoft.com/office/powerpoint/2010/main" val="411433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7000" y="0"/>
            <a:ext cx="5715000" cy="3800475"/>
          </a:xfrm>
          <a:prstGeom prst="rect">
            <a:avLst/>
          </a:prstGeom>
        </p:spPr>
      </p:pic>
      <p:pic>
        <p:nvPicPr>
          <p:cNvPr id="3" name="Picture 2"/>
          <p:cNvPicPr>
            <a:picLocks noChangeAspect="1"/>
          </p:cNvPicPr>
          <p:nvPr/>
        </p:nvPicPr>
        <p:blipFill>
          <a:blip r:embed="rId4"/>
          <a:stretch>
            <a:fillRect/>
          </a:stretch>
        </p:blipFill>
        <p:spPr>
          <a:xfrm>
            <a:off x="519417" y="-1"/>
            <a:ext cx="4597332" cy="6934523"/>
          </a:xfrm>
          <a:prstGeom prst="rect">
            <a:avLst/>
          </a:prstGeom>
        </p:spPr>
      </p:pic>
      <p:sp>
        <p:nvSpPr>
          <p:cNvPr id="4" name="TextBox 3"/>
          <p:cNvSpPr txBox="1"/>
          <p:nvPr/>
        </p:nvSpPr>
        <p:spPr>
          <a:xfrm>
            <a:off x="5116749" y="6211669"/>
            <a:ext cx="5013232" cy="646331"/>
          </a:xfrm>
          <a:prstGeom prst="rect">
            <a:avLst/>
          </a:prstGeom>
          <a:noFill/>
        </p:spPr>
        <p:txBody>
          <a:bodyPr wrap="none" rtlCol="0">
            <a:spAutoFit/>
          </a:bodyPr>
          <a:lstStyle/>
          <a:p>
            <a:r>
              <a:rPr lang="en-US" dirty="0" smtClean="0"/>
              <a:t>William Kentridge, Black Box / Chambre Noir, 2005</a:t>
            </a:r>
          </a:p>
          <a:p>
            <a:r>
              <a:rPr lang="en-US" dirty="0" smtClean="0"/>
              <a:t>Model theater with drawings, mechanical puppets</a:t>
            </a:r>
            <a:endParaRPr lang="en-US" dirty="0"/>
          </a:p>
        </p:txBody>
      </p:sp>
    </p:spTree>
    <p:extLst>
      <p:ext uri="{BB962C8B-B14F-4D97-AF65-F5344CB8AC3E}">
        <p14:creationId xmlns:p14="http://schemas.microsoft.com/office/powerpoint/2010/main" val="247981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3900" y="0"/>
            <a:ext cx="10728356" cy="6019800"/>
          </a:xfrm>
          <a:prstGeom prst="rect">
            <a:avLst/>
          </a:prstGeom>
        </p:spPr>
      </p:pic>
      <p:sp>
        <p:nvSpPr>
          <p:cNvPr id="4" name="Rectangle 3"/>
          <p:cNvSpPr/>
          <p:nvPr/>
        </p:nvSpPr>
        <p:spPr>
          <a:xfrm>
            <a:off x="3391266" y="6019800"/>
            <a:ext cx="5565947" cy="646331"/>
          </a:xfrm>
          <a:prstGeom prst="rect">
            <a:avLst/>
          </a:prstGeom>
        </p:spPr>
        <p:txBody>
          <a:bodyPr wrap="none">
            <a:spAutoFit/>
          </a:bodyPr>
          <a:lstStyle/>
          <a:p>
            <a:pPr algn="ctr"/>
            <a:r>
              <a:rPr lang="en-US" dirty="0" smtClean="0"/>
              <a:t>William Kentridge, </a:t>
            </a:r>
            <a:r>
              <a:rPr lang="en-US" dirty="0"/>
              <a:t>7 Fragments for Georges Méliès, 2003</a:t>
            </a:r>
          </a:p>
          <a:p>
            <a:pPr algn="ctr"/>
            <a:r>
              <a:rPr lang="en-US" dirty="0" smtClean="0"/>
              <a:t>Video installation</a:t>
            </a:r>
            <a:endParaRPr lang="en-US" dirty="0"/>
          </a:p>
        </p:txBody>
      </p:sp>
    </p:spTree>
    <p:extLst>
      <p:ext uri="{BB962C8B-B14F-4D97-AF65-F5344CB8AC3E}">
        <p14:creationId xmlns:p14="http://schemas.microsoft.com/office/powerpoint/2010/main" val="1180873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38400" y="727554"/>
            <a:ext cx="9753600" cy="6296025"/>
          </a:xfrm>
          <a:prstGeom prst="rect">
            <a:avLst/>
          </a:prstGeom>
        </p:spPr>
      </p:pic>
      <p:pic>
        <p:nvPicPr>
          <p:cNvPr id="4" name="Picture 3"/>
          <p:cNvPicPr>
            <a:picLocks noChangeAspect="1"/>
          </p:cNvPicPr>
          <p:nvPr/>
        </p:nvPicPr>
        <p:blipFill>
          <a:blip r:embed="rId3"/>
          <a:stretch>
            <a:fillRect/>
          </a:stretch>
        </p:blipFill>
        <p:spPr>
          <a:xfrm>
            <a:off x="0" y="0"/>
            <a:ext cx="5061098" cy="3251011"/>
          </a:xfrm>
          <a:prstGeom prst="rect">
            <a:avLst/>
          </a:prstGeom>
        </p:spPr>
      </p:pic>
      <p:sp>
        <p:nvSpPr>
          <p:cNvPr id="6" name="Rectangle 5"/>
          <p:cNvSpPr/>
          <p:nvPr/>
        </p:nvSpPr>
        <p:spPr>
          <a:xfrm>
            <a:off x="8708679" y="240355"/>
            <a:ext cx="3151376" cy="369332"/>
          </a:xfrm>
          <a:prstGeom prst="rect">
            <a:avLst/>
          </a:prstGeom>
        </p:spPr>
        <p:txBody>
          <a:bodyPr wrap="none">
            <a:spAutoFit/>
          </a:bodyPr>
          <a:lstStyle/>
          <a:p>
            <a:pPr>
              <a:defRPr/>
            </a:pPr>
            <a:r>
              <a:rPr lang="en-US" dirty="0" smtClean="0"/>
              <a:t>Do Ho Suh, Who </a:t>
            </a:r>
            <a:r>
              <a:rPr lang="en-US" dirty="0"/>
              <a:t>Am We</a:t>
            </a:r>
            <a:r>
              <a:rPr lang="en-US" dirty="0" smtClean="0"/>
              <a:t>?, 1997</a:t>
            </a:r>
            <a:endParaRPr lang="en-US" dirty="0"/>
          </a:p>
        </p:txBody>
      </p:sp>
    </p:spTree>
    <p:extLst>
      <p:ext uri="{BB962C8B-B14F-4D97-AF65-F5344CB8AC3E}">
        <p14:creationId xmlns:p14="http://schemas.microsoft.com/office/powerpoint/2010/main" val="2254543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7369" y="6153304"/>
            <a:ext cx="10408596" cy="646331"/>
          </a:xfrm>
          <a:prstGeom prst="rect">
            <a:avLst/>
          </a:prstGeom>
          <a:noFill/>
        </p:spPr>
        <p:txBody>
          <a:bodyPr wrap="square" rtlCol="0">
            <a:spAutoFit/>
          </a:bodyPr>
          <a:lstStyle/>
          <a:p>
            <a:pPr algn="ctr"/>
            <a:r>
              <a:rPr lang="en-US" dirty="0" smtClean="0"/>
              <a:t>Felix Gonzalez-Torres, Untitled (America) 1994-95</a:t>
            </a:r>
          </a:p>
          <a:p>
            <a:pPr algn="ctr"/>
            <a:r>
              <a:rPr lang="en-US" dirty="0"/>
              <a:t> Twelve light strings, each with forty-two 15-watt </a:t>
            </a:r>
            <a:r>
              <a:rPr lang="en-US" dirty="0" smtClean="0"/>
              <a:t>light bulbs </a:t>
            </a:r>
            <a:r>
              <a:rPr lang="en-US" dirty="0"/>
              <a:t>and rubber sockets, dimensions </a:t>
            </a:r>
            <a:r>
              <a:rPr lang="en-US" dirty="0" smtClean="0"/>
              <a:t>variable</a:t>
            </a:r>
            <a:endParaRPr lang="en-US" dirty="0"/>
          </a:p>
        </p:txBody>
      </p:sp>
      <p:pic>
        <p:nvPicPr>
          <p:cNvPr id="4" name="Picture 3"/>
          <p:cNvPicPr>
            <a:picLocks noChangeAspect="1"/>
          </p:cNvPicPr>
          <p:nvPr/>
        </p:nvPicPr>
        <p:blipFill>
          <a:blip r:embed="rId3"/>
          <a:stretch>
            <a:fillRect/>
          </a:stretch>
        </p:blipFill>
        <p:spPr>
          <a:xfrm>
            <a:off x="1422204" y="0"/>
            <a:ext cx="9185463" cy="6211669"/>
          </a:xfrm>
          <a:prstGeom prst="rect">
            <a:avLst/>
          </a:prstGeom>
        </p:spPr>
      </p:pic>
    </p:spTree>
    <p:extLst>
      <p:ext uri="{BB962C8B-B14F-4D97-AF65-F5344CB8AC3E}">
        <p14:creationId xmlns:p14="http://schemas.microsoft.com/office/powerpoint/2010/main" val="95153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523" y="5031923"/>
            <a:ext cx="6096000" cy="1200329"/>
          </a:xfrm>
          <a:prstGeom prst="rect">
            <a:avLst/>
          </a:prstGeom>
        </p:spPr>
        <p:txBody>
          <a:bodyPr>
            <a:spAutoFit/>
          </a:bodyPr>
          <a:lstStyle/>
          <a:p>
            <a:pPr algn="ctr"/>
            <a:r>
              <a:rPr lang="en-US" dirty="0"/>
              <a:t>Felix Gonzalez-Torres, </a:t>
            </a:r>
            <a:r>
              <a:rPr lang="en-US" dirty="0" smtClean="0"/>
              <a:t>Untitled </a:t>
            </a:r>
            <a:r>
              <a:rPr lang="en-US" dirty="0"/>
              <a:t>(Portrait of Ross in L.A.), </a:t>
            </a:r>
            <a:r>
              <a:rPr lang="en-US" dirty="0" smtClean="0"/>
              <a:t>1991 </a:t>
            </a:r>
            <a:r>
              <a:rPr lang="en-US" dirty="0"/>
              <a:t>Candies individually wrapped in multicolored cellophane, endless </a:t>
            </a:r>
            <a:r>
              <a:rPr lang="en-US" dirty="0" smtClean="0"/>
              <a:t>supply, </a:t>
            </a:r>
            <a:r>
              <a:rPr lang="en-US" dirty="0"/>
              <a:t>Overall dimensions vary with installation, ideal weight: 175 lb.</a:t>
            </a:r>
          </a:p>
        </p:txBody>
      </p:sp>
      <p:pic>
        <p:nvPicPr>
          <p:cNvPr id="4" name="Picture 3"/>
          <p:cNvPicPr>
            <a:picLocks noChangeAspect="1"/>
          </p:cNvPicPr>
          <p:nvPr/>
        </p:nvPicPr>
        <p:blipFill>
          <a:blip r:embed="rId3"/>
          <a:stretch>
            <a:fillRect/>
          </a:stretch>
        </p:blipFill>
        <p:spPr>
          <a:xfrm>
            <a:off x="0" y="1186774"/>
            <a:ext cx="6303523" cy="3845149"/>
          </a:xfrm>
          <a:prstGeom prst="rect">
            <a:avLst/>
          </a:prstGeom>
        </p:spPr>
      </p:pic>
      <p:pic>
        <p:nvPicPr>
          <p:cNvPr id="5" name="Picture 4"/>
          <p:cNvPicPr>
            <a:picLocks noChangeAspect="1"/>
          </p:cNvPicPr>
          <p:nvPr/>
        </p:nvPicPr>
        <p:blipFill>
          <a:blip r:embed="rId4"/>
          <a:stretch>
            <a:fillRect/>
          </a:stretch>
        </p:blipFill>
        <p:spPr>
          <a:xfrm>
            <a:off x="6470049" y="1186772"/>
            <a:ext cx="5721951" cy="3845151"/>
          </a:xfrm>
          <a:prstGeom prst="rect">
            <a:avLst/>
          </a:prstGeom>
        </p:spPr>
      </p:pic>
      <p:sp>
        <p:nvSpPr>
          <p:cNvPr id="6" name="TextBox 5"/>
          <p:cNvSpPr txBox="1"/>
          <p:nvPr/>
        </p:nvSpPr>
        <p:spPr>
          <a:xfrm>
            <a:off x="6799049" y="5031923"/>
            <a:ext cx="5392951" cy="646331"/>
          </a:xfrm>
          <a:prstGeom prst="rect">
            <a:avLst/>
          </a:prstGeom>
          <a:noFill/>
        </p:spPr>
        <p:txBody>
          <a:bodyPr wrap="none" rtlCol="0">
            <a:spAutoFit/>
          </a:bodyPr>
          <a:lstStyle/>
          <a:p>
            <a:pPr algn="ctr"/>
            <a:r>
              <a:rPr lang="en-US" dirty="0" smtClean="0"/>
              <a:t>Felix Gonzalez-Torres, </a:t>
            </a:r>
            <a:r>
              <a:rPr lang="en-US" dirty="0"/>
              <a:t> Untitled (</a:t>
            </a:r>
            <a:r>
              <a:rPr lang="en-US" dirty="0" err="1"/>
              <a:t>Aparicion</a:t>
            </a:r>
            <a:r>
              <a:rPr lang="en-US" dirty="0"/>
              <a:t>), </a:t>
            </a:r>
            <a:r>
              <a:rPr lang="en-US" dirty="0" smtClean="0"/>
              <a:t>1991</a:t>
            </a:r>
          </a:p>
          <a:p>
            <a:pPr algn="ctr"/>
            <a:r>
              <a:rPr lang="en-US" dirty="0" smtClean="0"/>
              <a:t>Offset </a:t>
            </a:r>
            <a:r>
              <a:rPr lang="en-US" dirty="0"/>
              <a:t>print on paper, endless copies, </a:t>
            </a:r>
            <a:r>
              <a:rPr lang="en-US" dirty="0" smtClean="0"/>
              <a:t>29.7 </a:t>
            </a:r>
            <a:r>
              <a:rPr lang="en-US" dirty="0"/>
              <a:t>x </a:t>
            </a:r>
            <a:r>
              <a:rPr lang="en-US" dirty="0" smtClean="0"/>
              <a:t>44.8 </a:t>
            </a:r>
            <a:r>
              <a:rPr lang="en-US" dirty="0"/>
              <a:t>x </a:t>
            </a:r>
            <a:r>
              <a:rPr lang="en-US" dirty="0" smtClean="0"/>
              <a:t>8” </a:t>
            </a:r>
            <a:endParaRPr lang="en-US" dirty="0"/>
          </a:p>
        </p:txBody>
      </p:sp>
    </p:spTree>
    <p:extLst>
      <p:ext uri="{BB962C8B-B14F-4D97-AF65-F5344CB8AC3E}">
        <p14:creationId xmlns:p14="http://schemas.microsoft.com/office/powerpoint/2010/main" val="530430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313" y="5228407"/>
            <a:ext cx="4752391" cy="646331"/>
          </a:xfrm>
          <a:prstGeom prst="rect">
            <a:avLst/>
          </a:prstGeom>
          <a:noFill/>
        </p:spPr>
        <p:txBody>
          <a:bodyPr wrap="none" rtlCol="0">
            <a:spAutoFit/>
          </a:bodyPr>
          <a:lstStyle/>
          <a:p>
            <a:pPr algn="ctr"/>
            <a:r>
              <a:rPr lang="en-US" dirty="0" smtClean="0"/>
              <a:t>Ai Weiwei, Forever Bicycles, 2003</a:t>
            </a:r>
          </a:p>
          <a:p>
            <a:pPr algn="ctr"/>
            <a:r>
              <a:rPr lang="en-US" dirty="0" smtClean="0"/>
              <a:t>1,200 </a:t>
            </a:r>
            <a:r>
              <a:rPr lang="en-US" dirty="0"/>
              <a:t>bicycles installed in a 10-meter high space</a:t>
            </a:r>
            <a:r>
              <a:rPr lang="en-US" dirty="0" smtClean="0"/>
              <a:t> </a:t>
            </a:r>
            <a:endParaRPr lang="en-US" dirty="0"/>
          </a:p>
        </p:txBody>
      </p:sp>
      <p:pic>
        <p:nvPicPr>
          <p:cNvPr id="1026" name="Picture 2" descr="http://www.thisiscolossal.com/wp-content/uploads/2011/10/pb-111028-bicycles-weiwei-ps.photoblog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77782"/>
            <a:ext cx="6351274" cy="4135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utscher-pavillon.org/2013/wp-content/uploads/2013/05/DP_view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814" y="1077781"/>
            <a:ext cx="5523186" cy="4135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63103" y="5213167"/>
            <a:ext cx="4934607" cy="923330"/>
          </a:xfrm>
          <a:prstGeom prst="rect">
            <a:avLst/>
          </a:prstGeom>
        </p:spPr>
        <p:txBody>
          <a:bodyPr wrap="square">
            <a:spAutoFit/>
          </a:bodyPr>
          <a:lstStyle/>
          <a:p>
            <a:pPr algn="ctr"/>
            <a:r>
              <a:rPr lang="en-US" dirty="0" smtClean="0"/>
              <a:t>Ai Weiwei, Bang</a:t>
            </a:r>
            <a:r>
              <a:rPr lang="en-US" dirty="0"/>
              <a:t>, </a:t>
            </a:r>
            <a:r>
              <a:rPr lang="en-US" dirty="0" smtClean="0"/>
              <a:t>2013</a:t>
            </a:r>
          </a:p>
          <a:p>
            <a:pPr algn="ctr"/>
            <a:r>
              <a:rPr lang="en-US" dirty="0" smtClean="0"/>
              <a:t>installation </a:t>
            </a:r>
            <a:r>
              <a:rPr lang="en-US" dirty="0"/>
              <a:t>view </a:t>
            </a:r>
            <a:r>
              <a:rPr lang="en-US" dirty="0" smtClean="0"/>
              <a:t>of the </a:t>
            </a:r>
            <a:r>
              <a:rPr lang="en-US" dirty="0"/>
              <a:t>German </a:t>
            </a:r>
            <a:r>
              <a:rPr lang="en-US" dirty="0" smtClean="0"/>
              <a:t>contribution</a:t>
            </a:r>
          </a:p>
          <a:p>
            <a:pPr algn="ctr"/>
            <a:r>
              <a:rPr lang="en-US" dirty="0" smtClean="0"/>
              <a:t>in </a:t>
            </a:r>
            <a:r>
              <a:rPr lang="en-US" dirty="0"/>
              <a:t>the French pavilion Venice 2013</a:t>
            </a:r>
          </a:p>
        </p:txBody>
      </p:sp>
    </p:spTree>
    <p:extLst>
      <p:ext uri="{BB962C8B-B14F-4D97-AF65-F5344CB8AC3E}">
        <p14:creationId xmlns:p14="http://schemas.microsoft.com/office/powerpoint/2010/main" val="300303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357" y="-1"/>
            <a:ext cx="9866302" cy="6211669"/>
          </a:xfrm>
          <a:prstGeom prst="rect">
            <a:avLst/>
          </a:prstGeom>
        </p:spPr>
      </p:pic>
      <p:sp>
        <p:nvSpPr>
          <p:cNvPr id="3" name="Rectangle 2"/>
          <p:cNvSpPr/>
          <p:nvPr/>
        </p:nvSpPr>
        <p:spPr>
          <a:xfrm>
            <a:off x="3070642" y="6211669"/>
            <a:ext cx="6096000" cy="646331"/>
          </a:xfrm>
          <a:prstGeom prst="rect">
            <a:avLst/>
          </a:prstGeom>
        </p:spPr>
        <p:txBody>
          <a:bodyPr>
            <a:spAutoFit/>
          </a:bodyPr>
          <a:lstStyle/>
          <a:p>
            <a:pPr algn="ctr"/>
            <a:r>
              <a:rPr lang="en-US" dirty="0" smtClean="0"/>
              <a:t>Ai Weiwei, Sunflower Seeds, 2010</a:t>
            </a:r>
          </a:p>
          <a:p>
            <a:pPr algn="ctr"/>
            <a:r>
              <a:rPr lang="en-US" dirty="0" smtClean="0"/>
              <a:t>Tate Modern, London</a:t>
            </a:r>
            <a:endParaRPr lang="en-US" dirty="0"/>
          </a:p>
        </p:txBody>
      </p:sp>
    </p:spTree>
    <p:extLst>
      <p:ext uri="{BB962C8B-B14F-4D97-AF65-F5344CB8AC3E}">
        <p14:creationId xmlns:p14="http://schemas.microsoft.com/office/powerpoint/2010/main" val="236385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874" y="0"/>
            <a:ext cx="10620376" cy="5849636"/>
          </a:xfrm>
          <a:prstGeom prst="rect">
            <a:avLst/>
          </a:prstGeom>
        </p:spPr>
      </p:pic>
      <p:sp>
        <p:nvSpPr>
          <p:cNvPr id="3" name="Rectangle 2"/>
          <p:cNvSpPr/>
          <p:nvPr/>
        </p:nvSpPr>
        <p:spPr>
          <a:xfrm>
            <a:off x="4264080" y="5873234"/>
            <a:ext cx="4180760" cy="1200329"/>
          </a:xfrm>
          <a:prstGeom prst="rect">
            <a:avLst/>
          </a:prstGeom>
        </p:spPr>
        <p:txBody>
          <a:bodyPr wrap="none">
            <a:spAutoFit/>
          </a:bodyPr>
          <a:lstStyle/>
          <a:p>
            <a:pPr algn="ctr"/>
            <a:r>
              <a:rPr lang="en-US" dirty="0"/>
              <a:t>Damián Ortega, Cosmic </a:t>
            </a:r>
            <a:r>
              <a:rPr lang="en-US" dirty="0" smtClean="0"/>
              <a:t>Thing, 2002</a:t>
            </a:r>
          </a:p>
          <a:p>
            <a:pPr algn="ctr"/>
            <a:r>
              <a:rPr lang="fr-FR" dirty="0"/>
              <a:t>Suspended automobile components, cable</a:t>
            </a:r>
            <a:br>
              <a:rPr lang="fr-FR" dirty="0"/>
            </a:br>
            <a:r>
              <a:rPr lang="fr-FR" dirty="0"/>
              <a:t>Dimensions variable</a:t>
            </a:r>
            <a:endParaRPr lang="en-US" dirty="0" smtClean="0"/>
          </a:p>
          <a:p>
            <a:endParaRPr lang="en-US" dirty="0"/>
          </a:p>
        </p:txBody>
      </p:sp>
    </p:spTree>
    <p:extLst>
      <p:ext uri="{BB962C8B-B14F-4D97-AF65-F5344CB8AC3E}">
        <p14:creationId xmlns:p14="http://schemas.microsoft.com/office/powerpoint/2010/main" val="624946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8076" y="2799601"/>
            <a:ext cx="3652025" cy="369332"/>
          </a:xfrm>
          <a:prstGeom prst="rect">
            <a:avLst/>
          </a:prstGeom>
        </p:spPr>
        <p:txBody>
          <a:bodyPr wrap="none">
            <a:spAutoFit/>
          </a:bodyPr>
          <a:lstStyle/>
          <a:p>
            <a:r>
              <a:rPr lang="en-US" dirty="0" smtClean="0"/>
              <a:t>Helio Oiticica, </a:t>
            </a:r>
            <a:r>
              <a:rPr lang="en-US" i="1" dirty="0" smtClean="0"/>
              <a:t>Homage to Mondrian</a:t>
            </a:r>
            <a:r>
              <a:rPr lang="en-US" dirty="0" smtClean="0"/>
              <a:t>, </a:t>
            </a:r>
            <a:endParaRPr lang="en-US" dirty="0"/>
          </a:p>
        </p:txBody>
      </p:sp>
      <p:pic>
        <p:nvPicPr>
          <p:cNvPr id="5" name="Picture 4"/>
          <p:cNvPicPr>
            <a:picLocks noChangeAspect="1"/>
          </p:cNvPicPr>
          <p:nvPr/>
        </p:nvPicPr>
        <p:blipFill>
          <a:blip r:embed="rId3"/>
          <a:stretch>
            <a:fillRect/>
          </a:stretch>
        </p:blipFill>
        <p:spPr>
          <a:xfrm>
            <a:off x="0" y="0"/>
            <a:ext cx="5436177" cy="3931920"/>
          </a:xfrm>
          <a:prstGeom prst="rect">
            <a:avLst/>
          </a:prstGeom>
        </p:spPr>
      </p:pic>
      <p:sp>
        <p:nvSpPr>
          <p:cNvPr id="6" name="Rectangle 5"/>
          <p:cNvSpPr/>
          <p:nvPr/>
        </p:nvSpPr>
        <p:spPr>
          <a:xfrm>
            <a:off x="472037" y="4227144"/>
            <a:ext cx="4062266" cy="369332"/>
          </a:xfrm>
          <a:prstGeom prst="rect">
            <a:avLst/>
          </a:prstGeom>
        </p:spPr>
        <p:txBody>
          <a:bodyPr wrap="none">
            <a:spAutoFit/>
          </a:bodyPr>
          <a:lstStyle/>
          <a:p>
            <a:r>
              <a:rPr lang="en-US" dirty="0"/>
              <a:t>Lygia Pape, </a:t>
            </a:r>
            <a:r>
              <a:rPr lang="en-US" i="1" dirty="0"/>
              <a:t>Book of Architecture</a:t>
            </a:r>
            <a:r>
              <a:rPr lang="en-US" dirty="0"/>
              <a:t>, 1959-60</a:t>
            </a:r>
          </a:p>
        </p:txBody>
      </p:sp>
      <p:pic>
        <p:nvPicPr>
          <p:cNvPr id="2" name="Picture 1"/>
          <p:cNvPicPr>
            <a:picLocks noChangeAspect="1"/>
          </p:cNvPicPr>
          <p:nvPr/>
        </p:nvPicPr>
        <p:blipFill>
          <a:blip r:embed="rId4"/>
          <a:stretch>
            <a:fillRect/>
          </a:stretch>
        </p:blipFill>
        <p:spPr>
          <a:xfrm>
            <a:off x="5006339" y="3504692"/>
            <a:ext cx="7185661" cy="3353308"/>
          </a:xfrm>
          <a:prstGeom prst="rect">
            <a:avLst/>
          </a:prstGeom>
        </p:spPr>
      </p:pic>
    </p:spTree>
    <p:extLst>
      <p:ext uri="{BB962C8B-B14F-4D97-AF65-F5344CB8AC3E}">
        <p14:creationId xmlns:p14="http://schemas.microsoft.com/office/powerpoint/2010/main" val="40508715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1632" y="0"/>
            <a:ext cx="5143502" cy="6858000"/>
          </a:xfrm>
          <a:prstGeom prst="rect">
            <a:avLst/>
          </a:prstGeom>
        </p:spPr>
      </p:pic>
      <p:pic>
        <p:nvPicPr>
          <p:cNvPr id="3" name="Picture 2"/>
          <p:cNvPicPr>
            <a:picLocks noChangeAspect="1"/>
          </p:cNvPicPr>
          <p:nvPr/>
        </p:nvPicPr>
        <p:blipFill>
          <a:blip r:embed="rId4"/>
          <a:stretch>
            <a:fillRect/>
          </a:stretch>
        </p:blipFill>
        <p:spPr>
          <a:xfrm>
            <a:off x="7037661" y="0"/>
            <a:ext cx="4451003" cy="5934670"/>
          </a:xfrm>
          <a:prstGeom prst="rect">
            <a:avLst/>
          </a:prstGeom>
        </p:spPr>
      </p:pic>
      <p:sp>
        <p:nvSpPr>
          <p:cNvPr id="4" name="Rectangle 3"/>
          <p:cNvSpPr/>
          <p:nvPr/>
        </p:nvSpPr>
        <p:spPr>
          <a:xfrm>
            <a:off x="7286992" y="5916409"/>
            <a:ext cx="3989661" cy="923330"/>
          </a:xfrm>
          <a:prstGeom prst="rect">
            <a:avLst/>
          </a:prstGeom>
        </p:spPr>
        <p:txBody>
          <a:bodyPr wrap="square">
            <a:spAutoFit/>
          </a:bodyPr>
          <a:lstStyle/>
          <a:p>
            <a:pPr algn="ctr"/>
            <a:r>
              <a:rPr lang="en-US" i="1" dirty="0"/>
              <a:t>Architecture without Architects</a:t>
            </a:r>
            <a:r>
              <a:rPr lang="en-US" dirty="0"/>
              <a:t>, 2010</a:t>
            </a:r>
          </a:p>
          <a:p>
            <a:pPr algn="ctr"/>
            <a:r>
              <a:rPr lang="en-US" dirty="0"/>
              <a:t>Mixed media</a:t>
            </a:r>
          </a:p>
          <a:p>
            <a:pPr algn="ctr"/>
            <a:r>
              <a:rPr lang="en-US" dirty="0"/>
              <a:t>Dimensions variable</a:t>
            </a:r>
            <a:endParaRPr lang="en-US" i="1" dirty="0"/>
          </a:p>
        </p:txBody>
      </p:sp>
    </p:spTree>
    <p:extLst>
      <p:ext uri="{BB962C8B-B14F-4D97-AF65-F5344CB8AC3E}">
        <p14:creationId xmlns:p14="http://schemas.microsoft.com/office/powerpoint/2010/main" val="4803617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5716" y="-29424"/>
            <a:ext cx="9364579" cy="5998139"/>
          </a:xfrm>
          <a:prstGeom prst="rect">
            <a:avLst/>
          </a:prstGeom>
        </p:spPr>
      </p:pic>
      <p:sp>
        <p:nvSpPr>
          <p:cNvPr id="3" name="TextBox 2"/>
          <p:cNvSpPr txBox="1"/>
          <p:nvPr/>
        </p:nvSpPr>
        <p:spPr>
          <a:xfrm>
            <a:off x="3848100" y="5896526"/>
            <a:ext cx="4069191" cy="923330"/>
          </a:xfrm>
          <a:prstGeom prst="rect">
            <a:avLst/>
          </a:prstGeom>
          <a:noFill/>
        </p:spPr>
        <p:txBody>
          <a:bodyPr wrap="none" rtlCol="0">
            <a:spAutoFit/>
          </a:bodyPr>
          <a:lstStyle/>
          <a:p>
            <a:pPr algn="ctr"/>
            <a:r>
              <a:rPr lang="en-US" dirty="0" smtClean="0"/>
              <a:t>Teresita Fernandez, Stacked Waters, 2009</a:t>
            </a:r>
          </a:p>
          <a:p>
            <a:pPr algn="ctr"/>
            <a:r>
              <a:rPr lang="en-US" dirty="0"/>
              <a:t>C</a:t>
            </a:r>
            <a:r>
              <a:rPr lang="en-US" dirty="0" smtClean="0"/>
              <a:t>ast </a:t>
            </a:r>
            <a:r>
              <a:rPr lang="en-US" dirty="0"/>
              <a:t>acrylic site-specific installation</a:t>
            </a:r>
            <a:endParaRPr lang="en-US" dirty="0" smtClean="0"/>
          </a:p>
          <a:p>
            <a:pPr algn="ctr"/>
            <a:r>
              <a:rPr lang="en-US" dirty="0" smtClean="0"/>
              <a:t>Blanton Museum of Art, Austin</a:t>
            </a:r>
            <a:endParaRPr lang="en-US" dirty="0"/>
          </a:p>
        </p:txBody>
      </p:sp>
    </p:spTree>
    <p:extLst>
      <p:ext uri="{BB962C8B-B14F-4D97-AF65-F5344CB8AC3E}">
        <p14:creationId xmlns:p14="http://schemas.microsoft.com/office/powerpoint/2010/main" val="1927742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5412" y="1376362"/>
            <a:ext cx="8216588" cy="5481638"/>
          </a:xfrm>
          <a:prstGeom prst="rect">
            <a:avLst/>
          </a:prstGeom>
        </p:spPr>
      </p:pic>
      <p:pic>
        <p:nvPicPr>
          <p:cNvPr id="3" name="Picture 2"/>
          <p:cNvPicPr>
            <a:picLocks noChangeAspect="1"/>
          </p:cNvPicPr>
          <p:nvPr/>
        </p:nvPicPr>
        <p:blipFill>
          <a:blip r:embed="rId4"/>
          <a:stretch>
            <a:fillRect/>
          </a:stretch>
        </p:blipFill>
        <p:spPr>
          <a:xfrm>
            <a:off x="0" y="0"/>
            <a:ext cx="4675910" cy="3086100"/>
          </a:xfrm>
          <a:prstGeom prst="rect">
            <a:avLst/>
          </a:prstGeom>
        </p:spPr>
      </p:pic>
      <p:sp>
        <p:nvSpPr>
          <p:cNvPr id="4" name="Rectangle 3"/>
          <p:cNvSpPr/>
          <p:nvPr/>
        </p:nvSpPr>
        <p:spPr>
          <a:xfrm>
            <a:off x="6076950" y="186332"/>
            <a:ext cx="6096000" cy="1200329"/>
          </a:xfrm>
          <a:prstGeom prst="rect">
            <a:avLst/>
          </a:prstGeom>
        </p:spPr>
        <p:txBody>
          <a:bodyPr>
            <a:spAutoFit/>
          </a:bodyPr>
          <a:lstStyle/>
          <a:p>
            <a:pPr algn="r"/>
            <a:r>
              <a:rPr lang="en-US" dirty="0"/>
              <a:t>Teresita </a:t>
            </a:r>
            <a:r>
              <a:rPr lang="en-US" dirty="0" smtClean="0"/>
              <a:t>Fernández, Starfield, 2009</a:t>
            </a:r>
          </a:p>
          <a:p>
            <a:pPr algn="r"/>
            <a:r>
              <a:rPr lang="en-US" dirty="0" smtClean="0"/>
              <a:t>Mirrored </a:t>
            </a:r>
            <a:r>
              <a:rPr lang="en-US" dirty="0"/>
              <a:t>glass cubes on anodized </a:t>
            </a:r>
            <a:r>
              <a:rPr lang="en-US" dirty="0" smtClean="0"/>
              <a:t>aluminum</a:t>
            </a:r>
          </a:p>
          <a:p>
            <a:pPr algn="r"/>
            <a:r>
              <a:rPr lang="en-US" dirty="0" smtClean="0"/>
              <a:t>Approximately 14’ 6” x 31’ 8”</a:t>
            </a:r>
          </a:p>
          <a:p>
            <a:pPr algn="r"/>
            <a:r>
              <a:rPr lang="en-US" dirty="0" smtClean="0"/>
              <a:t>Collection AT&amp;T Stadium</a:t>
            </a:r>
            <a:endParaRPr lang="en-US" dirty="0"/>
          </a:p>
        </p:txBody>
      </p:sp>
    </p:spTree>
    <p:extLst>
      <p:ext uri="{BB962C8B-B14F-4D97-AF65-F5344CB8AC3E}">
        <p14:creationId xmlns:p14="http://schemas.microsoft.com/office/powerpoint/2010/main" val="250537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5102" y="0"/>
            <a:ext cx="7444539" cy="6243807"/>
          </a:xfrm>
          <a:prstGeom prst="rect">
            <a:avLst/>
          </a:prstGeom>
        </p:spPr>
      </p:pic>
      <p:sp>
        <p:nvSpPr>
          <p:cNvPr id="3" name="TextBox 2"/>
          <p:cNvSpPr txBox="1"/>
          <p:nvPr/>
        </p:nvSpPr>
        <p:spPr>
          <a:xfrm>
            <a:off x="3456432" y="6473952"/>
            <a:ext cx="4130426" cy="369332"/>
          </a:xfrm>
          <a:prstGeom prst="rect">
            <a:avLst/>
          </a:prstGeom>
          <a:noFill/>
        </p:spPr>
        <p:txBody>
          <a:bodyPr wrap="none" rtlCol="0">
            <a:spAutoFit/>
          </a:bodyPr>
          <a:lstStyle/>
          <a:p>
            <a:r>
              <a:rPr lang="en-US" dirty="0" smtClean="0"/>
              <a:t>Mona Hatoum, Current Disturbance, 2010</a:t>
            </a:r>
            <a:endParaRPr lang="en-US" dirty="0"/>
          </a:p>
        </p:txBody>
      </p:sp>
    </p:spTree>
    <p:extLst>
      <p:ext uri="{BB962C8B-B14F-4D97-AF65-F5344CB8AC3E}">
        <p14:creationId xmlns:p14="http://schemas.microsoft.com/office/powerpoint/2010/main" val="179133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6312" y="6128025"/>
            <a:ext cx="8371469" cy="646331"/>
          </a:xfrm>
          <a:prstGeom prst="rect">
            <a:avLst/>
          </a:prstGeom>
        </p:spPr>
        <p:txBody>
          <a:bodyPr wrap="square">
            <a:spAutoFit/>
          </a:bodyPr>
          <a:lstStyle/>
          <a:p>
            <a:pPr algn="ctr"/>
            <a:r>
              <a:rPr lang="en-US" b="0" dirty="0" smtClean="0">
                <a:solidFill>
                  <a:srgbClr val="000000"/>
                </a:solidFill>
                <a:effectLst/>
              </a:rPr>
              <a:t>Do-Ho Suh, Home Within Home, 2014</a:t>
            </a:r>
          </a:p>
          <a:p>
            <a:pPr algn="ctr"/>
            <a:r>
              <a:rPr lang="en-US" dirty="0" smtClean="0">
                <a:solidFill>
                  <a:srgbClr val="000000"/>
                </a:solidFill>
              </a:rPr>
              <a:t>Installation </a:t>
            </a:r>
            <a:r>
              <a:rPr lang="en-US" dirty="0"/>
              <a:t>M</a:t>
            </a:r>
            <a:r>
              <a:rPr lang="en-US" dirty="0" smtClean="0"/>
              <a:t>useum </a:t>
            </a:r>
            <a:r>
              <a:rPr lang="en-US" dirty="0"/>
              <a:t>of </a:t>
            </a:r>
            <a:r>
              <a:rPr lang="en-US" dirty="0" smtClean="0"/>
              <a:t>Modern </a:t>
            </a:r>
            <a:r>
              <a:rPr lang="en-US" dirty="0"/>
              <a:t>and </a:t>
            </a:r>
            <a:r>
              <a:rPr lang="en-US" dirty="0" smtClean="0"/>
              <a:t>Contemporary </a:t>
            </a:r>
            <a:r>
              <a:rPr lang="en-US" dirty="0"/>
              <a:t>A</a:t>
            </a:r>
            <a:r>
              <a:rPr lang="en-US" dirty="0" smtClean="0"/>
              <a:t>rt</a:t>
            </a:r>
            <a:r>
              <a:rPr lang="en-US" dirty="0"/>
              <a:t>, S</a:t>
            </a:r>
            <a:r>
              <a:rPr lang="en-US" dirty="0" smtClean="0"/>
              <a:t>eoul</a:t>
            </a:r>
            <a:r>
              <a:rPr lang="en-US" dirty="0"/>
              <a:t>, K</a:t>
            </a:r>
            <a:r>
              <a:rPr lang="en-US" dirty="0" smtClean="0"/>
              <a:t>orea</a:t>
            </a:r>
            <a:endParaRPr lang="en-US" dirty="0"/>
          </a:p>
        </p:txBody>
      </p:sp>
      <p:pic>
        <p:nvPicPr>
          <p:cNvPr id="5" name="Picture 4"/>
          <p:cNvPicPr>
            <a:picLocks noChangeAspect="1"/>
          </p:cNvPicPr>
          <p:nvPr/>
        </p:nvPicPr>
        <p:blipFill>
          <a:blip r:embed="rId3"/>
          <a:stretch>
            <a:fillRect/>
          </a:stretch>
        </p:blipFill>
        <p:spPr>
          <a:xfrm>
            <a:off x="1477261" y="0"/>
            <a:ext cx="9048972" cy="6017898"/>
          </a:xfrm>
          <a:prstGeom prst="rect">
            <a:avLst/>
          </a:prstGeom>
        </p:spPr>
      </p:pic>
    </p:spTree>
    <p:extLst>
      <p:ext uri="{BB962C8B-B14F-4D97-AF65-F5344CB8AC3E}">
        <p14:creationId xmlns:p14="http://schemas.microsoft.com/office/powerpoint/2010/main" val="1300140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31333"/>
            <a:ext cx="7562825" cy="4537695"/>
          </a:xfrm>
          <a:prstGeom prst="rect">
            <a:avLst/>
          </a:prstGeom>
        </p:spPr>
      </p:pic>
      <p:sp>
        <p:nvSpPr>
          <p:cNvPr id="3" name="TextBox 2"/>
          <p:cNvSpPr txBox="1"/>
          <p:nvPr/>
        </p:nvSpPr>
        <p:spPr>
          <a:xfrm>
            <a:off x="2152388" y="5501175"/>
            <a:ext cx="2913741" cy="646331"/>
          </a:xfrm>
          <a:prstGeom prst="rect">
            <a:avLst/>
          </a:prstGeom>
          <a:noFill/>
        </p:spPr>
        <p:txBody>
          <a:bodyPr wrap="none" rtlCol="0">
            <a:spAutoFit/>
          </a:bodyPr>
          <a:lstStyle/>
          <a:p>
            <a:pPr algn="ctr"/>
            <a:r>
              <a:rPr lang="en-US" dirty="0" smtClean="0"/>
              <a:t>Robert Gober, Untitled, 1992</a:t>
            </a:r>
          </a:p>
          <a:p>
            <a:pPr algn="ctr"/>
            <a:r>
              <a:rPr lang="en-US" dirty="0" smtClean="0"/>
              <a:t>Multimedia installation</a:t>
            </a:r>
            <a:endParaRPr lang="en-US" dirty="0"/>
          </a:p>
        </p:txBody>
      </p:sp>
      <p:pic>
        <p:nvPicPr>
          <p:cNvPr id="4" name="Picture 3"/>
          <p:cNvPicPr>
            <a:picLocks noChangeAspect="1"/>
          </p:cNvPicPr>
          <p:nvPr/>
        </p:nvPicPr>
        <p:blipFill>
          <a:blip r:embed="rId4"/>
          <a:stretch>
            <a:fillRect/>
          </a:stretch>
        </p:blipFill>
        <p:spPr>
          <a:xfrm>
            <a:off x="7907867" y="0"/>
            <a:ext cx="4284133" cy="5450551"/>
          </a:xfrm>
          <a:prstGeom prst="rect">
            <a:avLst/>
          </a:prstGeom>
        </p:spPr>
      </p:pic>
      <p:sp>
        <p:nvSpPr>
          <p:cNvPr id="5" name="TextBox 4"/>
          <p:cNvSpPr txBox="1"/>
          <p:nvPr/>
        </p:nvSpPr>
        <p:spPr>
          <a:xfrm>
            <a:off x="7907868" y="5466293"/>
            <a:ext cx="4284132" cy="1200329"/>
          </a:xfrm>
          <a:prstGeom prst="rect">
            <a:avLst/>
          </a:prstGeom>
          <a:noFill/>
        </p:spPr>
        <p:txBody>
          <a:bodyPr wrap="square" rtlCol="0">
            <a:spAutoFit/>
          </a:bodyPr>
          <a:lstStyle/>
          <a:p>
            <a:pPr algn="ctr"/>
            <a:r>
              <a:rPr lang="en-US" dirty="0"/>
              <a:t>Robert Gober, </a:t>
            </a:r>
            <a:r>
              <a:rPr lang="en-US" dirty="0" smtClean="0"/>
              <a:t>Untitled</a:t>
            </a:r>
            <a:r>
              <a:rPr lang="en-US" dirty="0"/>
              <a:t>, </a:t>
            </a:r>
            <a:r>
              <a:rPr lang="en-US" dirty="0" smtClean="0"/>
              <a:t>1991</a:t>
            </a:r>
            <a:endParaRPr lang="en-US" dirty="0"/>
          </a:p>
          <a:p>
            <a:pPr algn="ctr"/>
            <a:r>
              <a:rPr lang="en-US" dirty="0" smtClean="0"/>
              <a:t>Wood</a:t>
            </a:r>
            <a:r>
              <a:rPr lang="en-US" dirty="0"/>
              <a:t>, beeswax, leather, fabric, and human </a:t>
            </a:r>
            <a:r>
              <a:rPr lang="en-US" dirty="0" smtClean="0"/>
              <a:t>hair, 13 </a:t>
            </a:r>
            <a:r>
              <a:rPr lang="en-US" dirty="0"/>
              <a:t>1/4 x 16 1/2 x 46 1/8 </a:t>
            </a:r>
            <a:r>
              <a:rPr lang="en-US" dirty="0" smtClean="0"/>
              <a:t>inches</a:t>
            </a:r>
          </a:p>
          <a:p>
            <a:pPr algn="ctr"/>
            <a:r>
              <a:rPr lang="en-US" dirty="0" smtClean="0"/>
              <a:t>Background</a:t>
            </a:r>
            <a:r>
              <a:rPr lang="en-US" dirty="0"/>
              <a:t>: Forest, 1991 </a:t>
            </a:r>
          </a:p>
        </p:txBody>
      </p:sp>
    </p:spTree>
    <p:extLst>
      <p:ext uri="{BB962C8B-B14F-4D97-AF65-F5344CB8AC3E}">
        <p14:creationId xmlns:p14="http://schemas.microsoft.com/office/powerpoint/2010/main" val="2497539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225" y="0"/>
            <a:ext cx="8880764" cy="6171225"/>
          </a:xfrm>
          <a:prstGeom prst="rect">
            <a:avLst/>
          </a:prstGeom>
        </p:spPr>
      </p:pic>
      <p:sp>
        <p:nvSpPr>
          <p:cNvPr id="3" name="TextBox 2"/>
          <p:cNvSpPr txBox="1"/>
          <p:nvPr/>
        </p:nvSpPr>
        <p:spPr>
          <a:xfrm>
            <a:off x="2787213" y="6185810"/>
            <a:ext cx="6494085" cy="369332"/>
          </a:xfrm>
          <a:prstGeom prst="rect">
            <a:avLst/>
          </a:prstGeom>
          <a:noFill/>
        </p:spPr>
        <p:txBody>
          <a:bodyPr wrap="none" rtlCol="0">
            <a:spAutoFit/>
          </a:bodyPr>
          <a:lstStyle/>
          <a:p>
            <a:r>
              <a:rPr lang="en-US" dirty="0" smtClean="0"/>
              <a:t>Vanessa Beecroft, VB35, Performance, Guggenheim Museum, 1998  </a:t>
            </a:r>
            <a:endParaRPr lang="en-US" dirty="0"/>
          </a:p>
        </p:txBody>
      </p:sp>
    </p:spTree>
    <p:extLst>
      <p:ext uri="{BB962C8B-B14F-4D97-AF65-F5344CB8AC3E}">
        <p14:creationId xmlns:p14="http://schemas.microsoft.com/office/powerpoint/2010/main" val="2245714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48856"/>
            <a:ext cx="5180072" cy="646331"/>
          </a:xfrm>
          <a:prstGeom prst="rect">
            <a:avLst/>
          </a:prstGeom>
          <a:noFill/>
        </p:spPr>
        <p:txBody>
          <a:bodyPr wrap="none" rtlCol="0">
            <a:spAutoFit/>
          </a:bodyPr>
          <a:lstStyle/>
          <a:p>
            <a:r>
              <a:rPr lang="en-US" sz="3600" b="1" dirty="0" smtClean="0"/>
              <a:t>VIDEO ART &amp; NEW MEDIA</a:t>
            </a:r>
            <a:endParaRPr lang="en-US" sz="3600" b="1" dirty="0"/>
          </a:p>
        </p:txBody>
      </p:sp>
      <p:pic>
        <p:nvPicPr>
          <p:cNvPr id="3" name="Picture 2"/>
          <p:cNvPicPr>
            <a:picLocks noChangeAspect="1"/>
          </p:cNvPicPr>
          <p:nvPr/>
        </p:nvPicPr>
        <p:blipFill>
          <a:blip r:embed="rId3"/>
          <a:stretch>
            <a:fillRect/>
          </a:stretch>
        </p:blipFill>
        <p:spPr>
          <a:xfrm>
            <a:off x="0" y="1207972"/>
            <a:ext cx="5887784" cy="4710227"/>
          </a:xfrm>
          <a:prstGeom prst="rect">
            <a:avLst/>
          </a:prstGeom>
        </p:spPr>
      </p:pic>
      <p:sp>
        <p:nvSpPr>
          <p:cNvPr id="4" name="TextBox 3"/>
          <p:cNvSpPr txBox="1"/>
          <p:nvPr/>
        </p:nvSpPr>
        <p:spPr>
          <a:xfrm>
            <a:off x="1451331" y="5921881"/>
            <a:ext cx="3141305" cy="369332"/>
          </a:xfrm>
          <a:prstGeom prst="rect">
            <a:avLst/>
          </a:prstGeom>
          <a:noFill/>
        </p:spPr>
        <p:txBody>
          <a:bodyPr wrap="none" rtlCol="0">
            <a:spAutoFit/>
          </a:bodyPr>
          <a:lstStyle/>
          <a:p>
            <a:r>
              <a:rPr lang="en-US" dirty="0" smtClean="0"/>
              <a:t>Nam Jun Paik, TV Buddha, 1974</a:t>
            </a:r>
            <a:endParaRPr lang="en-US" dirty="0"/>
          </a:p>
        </p:txBody>
      </p:sp>
      <p:sp>
        <p:nvSpPr>
          <p:cNvPr id="6" name="TextBox 5"/>
          <p:cNvSpPr txBox="1"/>
          <p:nvPr/>
        </p:nvSpPr>
        <p:spPr>
          <a:xfrm>
            <a:off x="6494601" y="5872396"/>
            <a:ext cx="5362391" cy="646331"/>
          </a:xfrm>
          <a:prstGeom prst="rect">
            <a:avLst/>
          </a:prstGeom>
          <a:noFill/>
        </p:spPr>
        <p:txBody>
          <a:bodyPr wrap="none" rtlCol="0">
            <a:spAutoFit/>
          </a:bodyPr>
          <a:lstStyle/>
          <a:p>
            <a:pPr algn="ctr"/>
            <a:r>
              <a:rPr lang="en-US" dirty="0" smtClean="0"/>
              <a:t>Bruce Nauman, Bouncing in the Corner, No. 1, 1968</a:t>
            </a:r>
          </a:p>
          <a:p>
            <a:pPr algn="ctr"/>
            <a:r>
              <a:rPr lang="en-US" dirty="0" smtClean="0"/>
              <a:t>Video, 0</a:t>
            </a:r>
            <a:r>
              <a:rPr lang="en-US" dirty="0"/>
              <a:t>:59:48 | United States | English | B&amp;W | Mono </a:t>
            </a:r>
          </a:p>
        </p:txBody>
      </p:sp>
      <p:pic>
        <p:nvPicPr>
          <p:cNvPr id="7" name="Picture 6"/>
          <p:cNvPicPr>
            <a:picLocks noChangeAspect="1"/>
          </p:cNvPicPr>
          <p:nvPr/>
        </p:nvPicPr>
        <p:blipFill>
          <a:blip r:embed="rId4"/>
          <a:stretch>
            <a:fillRect/>
          </a:stretch>
        </p:blipFill>
        <p:spPr>
          <a:xfrm>
            <a:off x="6096000" y="1541519"/>
            <a:ext cx="6096000" cy="4368800"/>
          </a:xfrm>
          <a:prstGeom prst="rect">
            <a:avLst/>
          </a:prstGeom>
        </p:spPr>
      </p:pic>
    </p:spTree>
    <p:extLst>
      <p:ext uri="{BB962C8B-B14F-4D97-AF65-F5344CB8AC3E}">
        <p14:creationId xmlns:p14="http://schemas.microsoft.com/office/powerpoint/2010/main" val="360805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59073" y="1"/>
            <a:ext cx="4706298" cy="6052468"/>
          </a:xfrm>
          <a:prstGeom prst="rect">
            <a:avLst/>
          </a:prstGeom>
        </p:spPr>
      </p:pic>
      <p:sp>
        <p:nvSpPr>
          <p:cNvPr id="5" name="TextBox 4"/>
          <p:cNvSpPr txBox="1"/>
          <p:nvPr/>
        </p:nvSpPr>
        <p:spPr>
          <a:xfrm>
            <a:off x="689061" y="5982000"/>
            <a:ext cx="4002418" cy="923330"/>
          </a:xfrm>
          <a:prstGeom prst="rect">
            <a:avLst/>
          </a:prstGeom>
          <a:noFill/>
        </p:spPr>
        <p:txBody>
          <a:bodyPr wrap="none" rtlCol="0">
            <a:spAutoFit/>
          </a:bodyPr>
          <a:lstStyle/>
          <a:p>
            <a:pPr algn="ctr"/>
            <a:r>
              <a:rPr lang="en-US" dirty="0" smtClean="0"/>
              <a:t>Bill Viola, The Greeting, 1995</a:t>
            </a:r>
          </a:p>
          <a:p>
            <a:pPr algn="ctr"/>
            <a:r>
              <a:rPr lang="en-US" dirty="0" smtClean="0"/>
              <a:t>Video, sound installation</a:t>
            </a:r>
          </a:p>
          <a:p>
            <a:pPr algn="ctr"/>
            <a:r>
              <a:rPr lang="en-US" dirty="0" smtClean="0"/>
              <a:t>Collection MAMFW (one of five editions)</a:t>
            </a:r>
            <a:endParaRPr lang="en-US" dirty="0"/>
          </a:p>
        </p:txBody>
      </p:sp>
      <p:pic>
        <p:nvPicPr>
          <p:cNvPr id="6" name="Picture 5"/>
          <p:cNvPicPr>
            <a:picLocks noChangeAspect="1"/>
          </p:cNvPicPr>
          <p:nvPr/>
        </p:nvPicPr>
        <p:blipFill>
          <a:blip r:embed="rId4"/>
          <a:stretch>
            <a:fillRect/>
          </a:stretch>
        </p:blipFill>
        <p:spPr>
          <a:xfrm>
            <a:off x="742188" y="0"/>
            <a:ext cx="3973155" cy="6003880"/>
          </a:xfrm>
          <a:prstGeom prst="rect">
            <a:avLst/>
          </a:prstGeom>
        </p:spPr>
      </p:pic>
    </p:spTree>
    <p:extLst>
      <p:ext uri="{BB962C8B-B14F-4D97-AF65-F5344CB8AC3E}">
        <p14:creationId xmlns:p14="http://schemas.microsoft.com/office/powerpoint/2010/main" val="2405450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9788" y="0"/>
            <a:ext cx="10514619" cy="6133528"/>
          </a:xfrm>
          <a:prstGeom prst="rect">
            <a:avLst/>
          </a:prstGeom>
        </p:spPr>
      </p:pic>
      <p:sp>
        <p:nvSpPr>
          <p:cNvPr id="3" name="TextBox 2"/>
          <p:cNvSpPr txBox="1"/>
          <p:nvPr/>
        </p:nvSpPr>
        <p:spPr>
          <a:xfrm>
            <a:off x="3852904" y="6106508"/>
            <a:ext cx="4643181" cy="646331"/>
          </a:xfrm>
          <a:prstGeom prst="rect">
            <a:avLst/>
          </a:prstGeom>
          <a:noFill/>
        </p:spPr>
        <p:txBody>
          <a:bodyPr wrap="none" rtlCol="0">
            <a:spAutoFit/>
          </a:bodyPr>
          <a:lstStyle/>
          <a:p>
            <a:pPr algn="ctr"/>
            <a:r>
              <a:rPr lang="en-US" dirty="0" smtClean="0"/>
              <a:t>Installation of Pipilotti Rist’s video work</a:t>
            </a:r>
          </a:p>
          <a:p>
            <a:pPr algn="ctr"/>
            <a:r>
              <a:rPr lang="en-US" dirty="0" smtClean="0"/>
              <a:t>(The humans are viewers, not part of the piece)</a:t>
            </a:r>
            <a:endParaRPr lang="en-US" dirty="0"/>
          </a:p>
        </p:txBody>
      </p:sp>
    </p:spTree>
    <p:extLst>
      <p:ext uri="{BB962C8B-B14F-4D97-AF65-F5344CB8AC3E}">
        <p14:creationId xmlns:p14="http://schemas.microsoft.com/office/powerpoint/2010/main" val="513456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368" y="0"/>
            <a:ext cx="4681229" cy="6858000"/>
          </a:xfrm>
          <a:prstGeom prst="rect">
            <a:avLst/>
          </a:prstGeom>
        </p:spPr>
      </p:pic>
      <p:sp>
        <p:nvSpPr>
          <p:cNvPr id="3" name="TextBox 2"/>
          <p:cNvSpPr txBox="1"/>
          <p:nvPr/>
        </p:nvSpPr>
        <p:spPr>
          <a:xfrm>
            <a:off x="5201740" y="6211669"/>
            <a:ext cx="6270842" cy="646331"/>
          </a:xfrm>
          <a:prstGeom prst="rect">
            <a:avLst/>
          </a:prstGeom>
          <a:noFill/>
        </p:spPr>
        <p:txBody>
          <a:bodyPr wrap="none" rtlCol="0">
            <a:spAutoFit/>
          </a:bodyPr>
          <a:lstStyle/>
          <a:p>
            <a:r>
              <a:rPr lang="en-US" dirty="0" smtClean="0"/>
              <a:t>Stills from Matthew Barney’s Cremaster Cycle 3, The Order, 2002</a:t>
            </a:r>
          </a:p>
          <a:p>
            <a:r>
              <a:rPr lang="en-US" dirty="0" smtClean="0"/>
              <a:t>Five feature-length films</a:t>
            </a:r>
            <a:endParaRPr lang="en-US" dirty="0"/>
          </a:p>
        </p:txBody>
      </p:sp>
      <p:pic>
        <p:nvPicPr>
          <p:cNvPr id="4" name="Picture 3"/>
          <p:cNvPicPr>
            <a:picLocks noChangeAspect="1"/>
          </p:cNvPicPr>
          <p:nvPr/>
        </p:nvPicPr>
        <p:blipFill>
          <a:blip r:embed="rId4"/>
          <a:stretch>
            <a:fillRect/>
          </a:stretch>
        </p:blipFill>
        <p:spPr>
          <a:xfrm>
            <a:off x="7394946" y="2864115"/>
            <a:ext cx="4810566" cy="3358320"/>
          </a:xfrm>
          <a:prstGeom prst="rect">
            <a:avLst/>
          </a:prstGeom>
        </p:spPr>
      </p:pic>
      <p:pic>
        <p:nvPicPr>
          <p:cNvPr id="5" name="Picture 4"/>
          <p:cNvPicPr>
            <a:picLocks noChangeAspect="1"/>
          </p:cNvPicPr>
          <p:nvPr/>
        </p:nvPicPr>
        <p:blipFill>
          <a:blip r:embed="rId5"/>
          <a:stretch>
            <a:fillRect/>
          </a:stretch>
        </p:blipFill>
        <p:spPr>
          <a:xfrm>
            <a:off x="7388451" y="0"/>
            <a:ext cx="4803548" cy="2701995"/>
          </a:xfrm>
          <a:prstGeom prst="rect">
            <a:avLst/>
          </a:prstGeom>
        </p:spPr>
      </p:pic>
    </p:spTree>
    <p:extLst>
      <p:ext uri="{BB962C8B-B14F-4D97-AF65-F5344CB8AC3E}">
        <p14:creationId xmlns:p14="http://schemas.microsoft.com/office/powerpoint/2010/main" val="171311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9879"/>
            <a:ext cx="6040494" cy="4029010"/>
          </a:xfrm>
          <a:prstGeom prst="rect">
            <a:avLst/>
          </a:prstGeom>
        </p:spPr>
      </p:pic>
      <p:sp>
        <p:nvSpPr>
          <p:cNvPr id="3" name="TextBox 2"/>
          <p:cNvSpPr txBox="1"/>
          <p:nvPr/>
        </p:nvSpPr>
        <p:spPr>
          <a:xfrm>
            <a:off x="837682" y="5214849"/>
            <a:ext cx="4083570" cy="923330"/>
          </a:xfrm>
          <a:prstGeom prst="rect">
            <a:avLst/>
          </a:prstGeom>
          <a:noFill/>
        </p:spPr>
        <p:txBody>
          <a:bodyPr wrap="none" rtlCol="0">
            <a:spAutoFit/>
          </a:bodyPr>
          <a:lstStyle/>
          <a:p>
            <a:pPr algn="ctr"/>
            <a:r>
              <a:rPr lang="en-US" dirty="0" smtClean="0"/>
              <a:t>Hubbard and Birchler, Falling Down, 1996</a:t>
            </a:r>
          </a:p>
          <a:p>
            <a:pPr algn="ctr"/>
            <a:r>
              <a:rPr lang="en-US" dirty="0" smtClean="0"/>
              <a:t>1 of 8 </a:t>
            </a:r>
            <a:r>
              <a:rPr lang="en-US" dirty="0"/>
              <a:t>C-Print Photographs</a:t>
            </a:r>
          </a:p>
          <a:p>
            <a:pPr algn="ctr"/>
            <a:r>
              <a:rPr lang="en-US" dirty="0"/>
              <a:t>each 80 x 120 cm (31.5 x 47.25 in)</a:t>
            </a:r>
          </a:p>
        </p:txBody>
      </p:sp>
      <p:pic>
        <p:nvPicPr>
          <p:cNvPr id="4" name="Picture 3"/>
          <p:cNvPicPr>
            <a:picLocks noChangeAspect="1"/>
          </p:cNvPicPr>
          <p:nvPr/>
        </p:nvPicPr>
        <p:blipFill>
          <a:blip r:embed="rId4"/>
          <a:stretch>
            <a:fillRect/>
          </a:stretch>
        </p:blipFill>
        <p:spPr>
          <a:xfrm>
            <a:off x="6121181" y="1195680"/>
            <a:ext cx="6084330" cy="4059699"/>
          </a:xfrm>
          <a:prstGeom prst="rect">
            <a:avLst/>
          </a:prstGeom>
        </p:spPr>
      </p:pic>
      <p:sp>
        <p:nvSpPr>
          <p:cNvPr id="6" name="Rectangle 5"/>
          <p:cNvSpPr/>
          <p:nvPr/>
        </p:nvSpPr>
        <p:spPr>
          <a:xfrm>
            <a:off x="6096000" y="5250521"/>
            <a:ext cx="6096000" cy="923330"/>
          </a:xfrm>
          <a:prstGeom prst="rect">
            <a:avLst/>
          </a:prstGeom>
        </p:spPr>
        <p:txBody>
          <a:bodyPr>
            <a:spAutoFit/>
          </a:bodyPr>
          <a:lstStyle/>
          <a:p>
            <a:pPr algn="ctr"/>
            <a:r>
              <a:rPr lang="en-US" dirty="0"/>
              <a:t>Hubbard and Birchler, Falling Down, 1996</a:t>
            </a:r>
          </a:p>
          <a:p>
            <a:pPr algn="ctr"/>
            <a:r>
              <a:rPr lang="en-US" dirty="0"/>
              <a:t>1 of 8 C-Print Photographs</a:t>
            </a:r>
          </a:p>
          <a:p>
            <a:pPr algn="ctr"/>
            <a:r>
              <a:rPr lang="en-US" dirty="0"/>
              <a:t>each 80 x 120 cm (31.5 x 47.25 in)</a:t>
            </a:r>
            <a:endParaRPr lang="en-US" dirty="0"/>
          </a:p>
        </p:txBody>
      </p:sp>
    </p:spTree>
    <p:extLst>
      <p:ext uri="{BB962C8B-B14F-4D97-AF65-F5344CB8AC3E}">
        <p14:creationId xmlns:p14="http://schemas.microsoft.com/office/powerpoint/2010/main" val="1523447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48343" y="0"/>
            <a:ext cx="8924255" cy="5205815"/>
          </a:xfrm>
          <a:prstGeom prst="rect">
            <a:avLst/>
          </a:prstGeom>
        </p:spPr>
      </p:pic>
      <p:sp>
        <p:nvSpPr>
          <p:cNvPr id="3" name="Rectangle 2"/>
          <p:cNvSpPr/>
          <p:nvPr/>
        </p:nvSpPr>
        <p:spPr>
          <a:xfrm>
            <a:off x="1256524" y="5232062"/>
            <a:ext cx="9741440" cy="1477328"/>
          </a:xfrm>
          <a:prstGeom prst="rect">
            <a:avLst/>
          </a:prstGeom>
        </p:spPr>
        <p:txBody>
          <a:bodyPr wrap="square">
            <a:spAutoFit/>
          </a:bodyPr>
          <a:lstStyle/>
          <a:p>
            <a:pPr algn="ctr"/>
            <a:r>
              <a:rPr lang="en-US" dirty="0" smtClean="0"/>
              <a:t>Hubbard and Birchler, Grand Paris Texas, 2009</a:t>
            </a:r>
            <a:endParaRPr lang="en-US" dirty="0"/>
          </a:p>
          <a:p>
            <a:pPr algn="ctr"/>
            <a:r>
              <a:rPr lang="en-US" dirty="0"/>
              <a:t>High Definition Video with </a:t>
            </a:r>
            <a:r>
              <a:rPr lang="en-US" dirty="0" smtClean="0"/>
              <a:t>Sound, Duration</a:t>
            </a:r>
            <a:r>
              <a:rPr lang="en-US" dirty="0"/>
              <a:t>: 54min, </a:t>
            </a:r>
            <a:r>
              <a:rPr lang="en-US" dirty="0" smtClean="0"/>
              <a:t>(English </a:t>
            </a:r>
            <a:r>
              <a:rPr lang="en-US" dirty="0"/>
              <a:t>with </a:t>
            </a:r>
            <a:r>
              <a:rPr lang="en-US" dirty="0" smtClean="0"/>
              <a:t>German </a:t>
            </a:r>
            <a:r>
              <a:rPr lang="en-US" dirty="0"/>
              <a:t>and </a:t>
            </a:r>
            <a:r>
              <a:rPr lang="en-US" dirty="0" smtClean="0"/>
              <a:t>Spanish </a:t>
            </a:r>
            <a:r>
              <a:rPr lang="en-US" dirty="0"/>
              <a:t>subtitles)</a:t>
            </a:r>
          </a:p>
          <a:p>
            <a:pPr algn="ctr"/>
            <a:r>
              <a:rPr lang="en-US" dirty="0"/>
              <a:t>Single Channel Projection </a:t>
            </a:r>
            <a:r>
              <a:rPr lang="en-US" dirty="0" smtClean="0"/>
              <a:t>, Aspect </a:t>
            </a:r>
            <a:r>
              <a:rPr lang="en-US" dirty="0"/>
              <a:t>Ratio 16:9 NTSC, Stereo</a:t>
            </a:r>
          </a:p>
          <a:p>
            <a:pPr algn="ctr"/>
            <a:r>
              <a:rPr lang="en-US" dirty="0"/>
              <a:t>Installation dimensions </a:t>
            </a:r>
            <a:r>
              <a:rPr lang="en-US" dirty="0" smtClean="0"/>
              <a:t>variable</a:t>
            </a:r>
          </a:p>
          <a:p>
            <a:pPr algn="ctr"/>
            <a:r>
              <a:rPr lang="en-US" dirty="0" smtClean="0"/>
              <a:t>Collection MAMFW (commissioned 2009)</a:t>
            </a:r>
            <a:endParaRPr lang="en-US" dirty="0"/>
          </a:p>
        </p:txBody>
      </p:sp>
    </p:spTree>
    <p:extLst>
      <p:ext uri="{BB962C8B-B14F-4D97-AF65-F5344CB8AC3E}">
        <p14:creationId xmlns:p14="http://schemas.microsoft.com/office/powerpoint/2010/main" val="3258136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9543" y="0"/>
            <a:ext cx="5392103" cy="6858000"/>
          </a:xfrm>
          <a:prstGeom prst="rect">
            <a:avLst/>
          </a:prstGeom>
        </p:spPr>
      </p:pic>
      <p:pic>
        <p:nvPicPr>
          <p:cNvPr id="3" name="Picture 2"/>
          <p:cNvPicPr>
            <a:picLocks noChangeAspect="1"/>
          </p:cNvPicPr>
          <p:nvPr/>
        </p:nvPicPr>
        <p:blipFill>
          <a:blip r:embed="rId4"/>
          <a:stretch>
            <a:fillRect/>
          </a:stretch>
        </p:blipFill>
        <p:spPr>
          <a:xfrm>
            <a:off x="6277844" y="445928"/>
            <a:ext cx="5914156" cy="4228622"/>
          </a:xfrm>
          <a:prstGeom prst="rect">
            <a:avLst/>
          </a:prstGeom>
        </p:spPr>
      </p:pic>
      <p:sp>
        <p:nvSpPr>
          <p:cNvPr id="4" name="Rectangle 3"/>
          <p:cNvSpPr/>
          <p:nvPr/>
        </p:nvSpPr>
        <p:spPr>
          <a:xfrm>
            <a:off x="6196066" y="4555977"/>
            <a:ext cx="6096000" cy="923330"/>
          </a:xfrm>
          <a:prstGeom prst="rect">
            <a:avLst/>
          </a:prstGeom>
        </p:spPr>
        <p:txBody>
          <a:bodyPr>
            <a:spAutoFit/>
          </a:bodyPr>
          <a:lstStyle/>
          <a:p>
            <a:pPr algn="ctr"/>
            <a:r>
              <a:rPr lang="en-US" dirty="0"/>
              <a:t>Photoshop Gradient Demonstration </a:t>
            </a:r>
            <a:r>
              <a:rPr lang="en-US" dirty="0" err="1"/>
              <a:t>Bedsheets</a:t>
            </a:r>
            <a:r>
              <a:rPr lang="en-US" dirty="0"/>
              <a:t> (SRF-011</a:t>
            </a:r>
            <a:r>
              <a:rPr lang="en-US" dirty="0" smtClean="0"/>
              <a:t>), 2014</a:t>
            </a:r>
          </a:p>
          <a:p>
            <a:pPr algn="ctr"/>
            <a:r>
              <a:rPr lang="en-US" dirty="0" smtClean="0"/>
              <a:t>For sale at </a:t>
            </a:r>
            <a:r>
              <a:rPr lang="en-US" dirty="0" err="1" smtClean="0"/>
              <a:t>coryarcangel.com</a:t>
            </a:r>
            <a:r>
              <a:rPr lang="en-US" dirty="0" smtClean="0"/>
              <a:t>, $500</a:t>
            </a:r>
          </a:p>
          <a:p>
            <a:endParaRPr lang="en-US" dirty="0"/>
          </a:p>
        </p:txBody>
      </p:sp>
      <p:sp>
        <p:nvSpPr>
          <p:cNvPr id="5" name="Rectangle 4"/>
          <p:cNvSpPr/>
          <p:nvPr/>
        </p:nvSpPr>
        <p:spPr>
          <a:xfrm>
            <a:off x="5856642" y="5637306"/>
            <a:ext cx="6307446" cy="1200329"/>
          </a:xfrm>
          <a:prstGeom prst="rect">
            <a:avLst/>
          </a:prstGeom>
        </p:spPr>
        <p:txBody>
          <a:bodyPr wrap="square">
            <a:spAutoFit/>
          </a:bodyPr>
          <a:lstStyle/>
          <a:p>
            <a:r>
              <a:rPr lang="en-US" dirty="0"/>
              <a:t>Cory Arcangel, </a:t>
            </a:r>
            <a:r>
              <a:rPr lang="en-US" dirty="0" smtClean="0"/>
              <a:t>Photoshop CS: 84 x 66”</a:t>
            </a:r>
          </a:p>
          <a:p>
            <a:r>
              <a:rPr lang="en-US" dirty="0" smtClean="0"/>
              <a:t>300 DPI, RGB, square pixels, default gradient “Spectrum,” </a:t>
            </a:r>
            <a:r>
              <a:rPr lang="en-US" dirty="0" err="1" smtClean="0"/>
              <a:t>mousedown</a:t>
            </a:r>
            <a:r>
              <a:rPr lang="en-US" dirty="0" smtClean="0"/>
              <a:t> y=22100 x=14050, </a:t>
            </a:r>
            <a:r>
              <a:rPr lang="en-US" dirty="0" err="1" smtClean="0"/>
              <a:t>mouseup</a:t>
            </a:r>
            <a:r>
              <a:rPr lang="en-US" dirty="0" smtClean="0"/>
              <a:t> y=19700 x=1800,</a:t>
            </a:r>
          </a:p>
          <a:p>
            <a:r>
              <a:rPr lang="en-US" dirty="0" smtClean="0"/>
              <a:t>2010, from the series Photoshop Gradient Demonstrations, 2008</a:t>
            </a:r>
            <a:endParaRPr lang="en-US" dirty="0"/>
          </a:p>
        </p:txBody>
      </p:sp>
    </p:spTree>
    <p:extLst>
      <p:ext uri="{BB962C8B-B14F-4D97-AF65-F5344CB8AC3E}">
        <p14:creationId xmlns:p14="http://schemas.microsoft.com/office/powerpoint/2010/main" val="2791883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3771900" cy="2159000"/>
          </a:xfrm>
          <a:prstGeom prst="rect">
            <a:avLst/>
          </a:prstGeom>
        </p:spPr>
      </p:pic>
      <p:pic>
        <p:nvPicPr>
          <p:cNvPr id="4" name="Picture 3"/>
          <p:cNvPicPr>
            <a:picLocks noChangeAspect="1"/>
          </p:cNvPicPr>
          <p:nvPr/>
        </p:nvPicPr>
        <p:blipFill>
          <a:blip r:embed="rId4"/>
          <a:stretch>
            <a:fillRect/>
          </a:stretch>
        </p:blipFill>
        <p:spPr>
          <a:xfrm>
            <a:off x="7569043" y="155496"/>
            <a:ext cx="4343089" cy="2873120"/>
          </a:xfrm>
          <a:prstGeom prst="rect">
            <a:avLst/>
          </a:prstGeom>
        </p:spPr>
      </p:pic>
      <p:pic>
        <p:nvPicPr>
          <p:cNvPr id="5" name="Picture 4"/>
          <p:cNvPicPr>
            <a:picLocks noChangeAspect="1"/>
          </p:cNvPicPr>
          <p:nvPr/>
        </p:nvPicPr>
        <p:blipFill>
          <a:blip r:embed="rId5"/>
          <a:stretch>
            <a:fillRect/>
          </a:stretch>
        </p:blipFill>
        <p:spPr>
          <a:xfrm>
            <a:off x="7438358" y="4362338"/>
            <a:ext cx="4753641" cy="2495662"/>
          </a:xfrm>
          <a:prstGeom prst="rect">
            <a:avLst/>
          </a:prstGeom>
        </p:spPr>
      </p:pic>
      <p:pic>
        <p:nvPicPr>
          <p:cNvPr id="7" name="Picture 6"/>
          <p:cNvPicPr>
            <a:picLocks noChangeAspect="1"/>
          </p:cNvPicPr>
          <p:nvPr/>
        </p:nvPicPr>
        <p:blipFill>
          <a:blip r:embed="rId6"/>
          <a:stretch>
            <a:fillRect/>
          </a:stretch>
        </p:blipFill>
        <p:spPr>
          <a:xfrm>
            <a:off x="2675035" y="2079555"/>
            <a:ext cx="5895329" cy="3306303"/>
          </a:xfrm>
          <a:prstGeom prst="rect">
            <a:avLst/>
          </a:prstGeom>
        </p:spPr>
      </p:pic>
      <p:pic>
        <p:nvPicPr>
          <p:cNvPr id="6" name="Picture 5"/>
          <p:cNvPicPr>
            <a:picLocks noChangeAspect="1"/>
          </p:cNvPicPr>
          <p:nvPr/>
        </p:nvPicPr>
        <p:blipFill>
          <a:blip r:embed="rId7"/>
          <a:stretch>
            <a:fillRect/>
          </a:stretch>
        </p:blipFill>
        <p:spPr>
          <a:xfrm>
            <a:off x="604363" y="3545016"/>
            <a:ext cx="3312984" cy="3312984"/>
          </a:xfrm>
          <a:prstGeom prst="rect">
            <a:avLst/>
          </a:prstGeom>
        </p:spPr>
      </p:pic>
      <p:sp>
        <p:nvSpPr>
          <p:cNvPr id="8" name="TextBox 7"/>
          <p:cNvSpPr txBox="1"/>
          <p:nvPr/>
        </p:nvSpPr>
        <p:spPr>
          <a:xfrm>
            <a:off x="4186694" y="6211669"/>
            <a:ext cx="3140020" cy="646331"/>
          </a:xfrm>
          <a:prstGeom prst="rect">
            <a:avLst/>
          </a:prstGeom>
          <a:noFill/>
        </p:spPr>
        <p:txBody>
          <a:bodyPr wrap="square" rtlCol="0">
            <a:spAutoFit/>
          </a:bodyPr>
          <a:lstStyle/>
          <a:p>
            <a:pPr algn="ctr"/>
            <a:r>
              <a:rPr lang="en-US" dirty="0" smtClean="0"/>
              <a:t>Stills from Christian Marclay’s The Clock, 2010</a:t>
            </a:r>
            <a:endParaRPr lang="en-US" dirty="0"/>
          </a:p>
        </p:txBody>
      </p:sp>
    </p:spTree>
    <p:extLst>
      <p:ext uri="{BB962C8B-B14F-4D97-AF65-F5344CB8AC3E}">
        <p14:creationId xmlns:p14="http://schemas.microsoft.com/office/powerpoint/2010/main" val="53763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6970" y="18816"/>
            <a:ext cx="10246249" cy="6839183"/>
          </a:xfrm>
          <a:prstGeom prst="rect">
            <a:avLst/>
          </a:prstGeom>
        </p:spPr>
      </p:pic>
    </p:spTree>
    <p:extLst>
      <p:ext uri="{BB962C8B-B14F-4D97-AF65-F5344CB8AC3E}">
        <p14:creationId xmlns:p14="http://schemas.microsoft.com/office/powerpoint/2010/main" val="2408221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57623" cy="2903005"/>
          </a:xfrm>
          <a:prstGeom prst="rect">
            <a:avLst/>
          </a:prstGeom>
        </p:spPr>
      </p:pic>
      <p:pic>
        <p:nvPicPr>
          <p:cNvPr id="4" name="Picture 3"/>
          <p:cNvPicPr>
            <a:picLocks noChangeAspect="1"/>
          </p:cNvPicPr>
          <p:nvPr/>
        </p:nvPicPr>
        <p:blipFill>
          <a:blip r:embed="rId4"/>
          <a:stretch>
            <a:fillRect/>
          </a:stretch>
        </p:blipFill>
        <p:spPr>
          <a:xfrm>
            <a:off x="5219411" y="890404"/>
            <a:ext cx="6972589" cy="3911622"/>
          </a:xfrm>
          <a:prstGeom prst="rect">
            <a:avLst/>
          </a:prstGeom>
        </p:spPr>
      </p:pic>
      <p:pic>
        <p:nvPicPr>
          <p:cNvPr id="3" name="Picture 2"/>
          <p:cNvPicPr>
            <a:picLocks noChangeAspect="1"/>
          </p:cNvPicPr>
          <p:nvPr/>
        </p:nvPicPr>
        <p:blipFill>
          <a:blip r:embed="rId5"/>
          <a:stretch>
            <a:fillRect/>
          </a:stretch>
        </p:blipFill>
        <p:spPr>
          <a:xfrm>
            <a:off x="251201" y="3572929"/>
            <a:ext cx="5840126" cy="3285072"/>
          </a:xfrm>
          <a:prstGeom prst="rect">
            <a:avLst/>
          </a:prstGeom>
        </p:spPr>
      </p:pic>
      <p:sp>
        <p:nvSpPr>
          <p:cNvPr id="5" name="TextBox 4"/>
          <p:cNvSpPr txBox="1"/>
          <p:nvPr/>
        </p:nvSpPr>
        <p:spPr>
          <a:xfrm>
            <a:off x="6098616" y="6182844"/>
            <a:ext cx="4512661" cy="646331"/>
          </a:xfrm>
          <a:prstGeom prst="rect">
            <a:avLst/>
          </a:prstGeom>
          <a:noFill/>
        </p:spPr>
        <p:txBody>
          <a:bodyPr wrap="none" rtlCol="0">
            <a:spAutoFit/>
          </a:bodyPr>
          <a:lstStyle/>
          <a:p>
            <a:r>
              <a:rPr lang="en-US" dirty="0" smtClean="0"/>
              <a:t>Stills from Omer Fast’s 5000 Feet is Best, 2011</a:t>
            </a:r>
          </a:p>
          <a:p>
            <a:r>
              <a:rPr lang="en-US" dirty="0" smtClean="0"/>
              <a:t>Video installation</a:t>
            </a:r>
            <a:endParaRPr lang="en-US" dirty="0"/>
          </a:p>
        </p:txBody>
      </p:sp>
    </p:spTree>
    <p:extLst>
      <p:ext uri="{BB962C8B-B14F-4D97-AF65-F5344CB8AC3E}">
        <p14:creationId xmlns:p14="http://schemas.microsoft.com/office/powerpoint/2010/main" val="412080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91540"/>
            <a:ext cx="12164785" cy="4865914"/>
          </a:xfrm>
          <a:prstGeom prst="rect">
            <a:avLst/>
          </a:prstGeom>
        </p:spPr>
      </p:pic>
      <p:sp>
        <p:nvSpPr>
          <p:cNvPr id="3" name="TextBox 2"/>
          <p:cNvSpPr txBox="1"/>
          <p:nvPr/>
        </p:nvSpPr>
        <p:spPr>
          <a:xfrm>
            <a:off x="3611880" y="5829300"/>
            <a:ext cx="5065361" cy="369332"/>
          </a:xfrm>
          <a:prstGeom prst="rect">
            <a:avLst/>
          </a:prstGeom>
          <a:noFill/>
        </p:spPr>
        <p:txBody>
          <a:bodyPr wrap="none" rtlCol="0">
            <a:spAutoFit/>
          </a:bodyPr>
          <a:lstStyle/>
          <a:p>
            <a:r>
              <a:rPr lang="en-US" dirty="0" smtClean="0"/>
              <a:t>Andrea Zittel, Six Month Uniforms, variations, 1990s</a:t>
            </a:r>
            <a:endParaRPr lang="en-US" dirty="0"/>
          </a:p>
        </p:txBody>
      </p:sp>
    </p:spTree>
    <p:extLst>
      <p:ext uri="{BB962C8B-B14F-4D97-AF65-F5344CB8AC3E}">
        <p14:creationId xmlns:p14="http://schemas.microsoft.com/office/powerpoint/2010/main" val="116267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157884" cy="5368413"/>
          </a:xfrm>
          <a:prstGeom prst="rect">
            <a:avLst/>
          </a:prstGeom>
        </p:spPr>
      </p:pic>
      <p:pic>
        <p:nvPicPr>
          <p:cNvPr id="3" name="Picture 2"/>
          <p:cNvPicPr>
            <a:picLocks noChangeAspect="1"/>
          </p:cNvPicPr>
          <p:nvPr/>
        </p:nvPicPr>
        <p:blipFill>
          <a:blip r:embed="rId4"/>
          <a:stretch>
            <a:fillRect/>
          </a:stretch>
        </p:blipFill>
        <p:spPr>
          <a:xfrm>
            <a:off x="6371303" y="2988315"/>
            <a:ext cx="5820697" cy="3869686"/>
          </a:xfrm>
          <a:prstGeom prst="rect">
            <a:avLst/>
          </a:prstGeom>
        </p:spPr>
      </p:pic>
      <p:sp>
        <p:nvSpPr>
          <p:cNvPr id="4" name="TextBox 3"/>
          <p:cNvSpPr txBox="1"/>
          <p:nvPr/>
        </p:nvSpPr>
        <p:spPr>
          <a:xfrm>
            <a:off x="0" y="5368413"/>
            <a:ext cx="4401911" cy="369332"/>
          </a:xfrm>
          <a:prstGeom prst="rect">
            <a:avLst/>
          </a:prstGeom>
          <a:noFill/>
        </p:spPr>
        <p:txBody>
          <a:bodyPr wrap="none" rtlCol="0">
            <a:spAutoFit/>
          </a:bodyPr>
          <a:lstStyle/>
          <a:p>
            <a:r>
              <a:rPr lang="en-US" dirty="0" smtClean="0"/>
              <a:t>Andrea Zittel, A-Z West, near Joshua Tree, CA</a:t>
            </a:r>
            <a:endParaRPr lang="en-US" dirty="0"/>
          </a:p>
        </p:txBody>
      </p:sp>
      <p:sp>
        <p:nvSpPr>
          <p:cNvPr id="5" name="TextBox 4"/>
          <p:cNvSpPr txBox="1"/>
          <p:nvPr/>
        </p:nvSpPr>
        <p:spPr>
          <a:xfrm>
            <a:off x="7976937" y="2341984"/>
            <a:ext cx="4215063" cy="646331"/>
          </a:xfrm>
          <a:prstGeom prst="rect">
            <a:avLst/>
          </a:prstGeom>
          <a:noFill/>
        </p:spPr>
        <p:txBody>
          <a:bodyPr wrap="square" rtlCol="0">
            <a:spAutoFit/>
          </a:bodyPr>
          <a:lstStyle/>
          <a:p>
            <a:pPr algn="r"/>
            <a:r>
              <a:rPr lang="en-US" dirty="0" smtClean="0"/>
              <a:t>Andrea Zittel, A-Z </a:t>
            </a:r>
            <a:r>
              <a:rPr lang="en-US" dirty="0"/>
              <a:t>Wagon </a:t>
            </a:r>
            <a:r>
              <a:rPr lang="en-US" dirty="0" smtClean="0"/>
              <a:t>Station </a:t>
            </a:r>
            <a:r>
              <a:rPr lang="en-US" dirty="0"/>
              <a:t>at “A-Z West,” customized by Chuck </a:t>
            </a:r>
            <a:r>
              <a:rPr lang="en-US" dirty="0" smtClean="0"/>
              <a:t>Moffitt, 2003</a:t>
            </a:r>
            <a:endParaRPr lang="en-US" dirty="0"/>
          </a:p>
        </p:txBody>
      </p:sp>
    </p:spTree>
    <p:extLst>
      <p:ext uri="{BB962C8B-B14F-4D97-AF65-F5344CB8AC3E}">
        <p14:creationId xmlns:p14="http://schemas.microsoft.com/office/powerpoint/2010/main" val="37508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27339" y="2755216"/>
            <a:ext cx="6064661" cy="4102784"/>
          </a:xfrm>
          <a:prstGeom prst="rect">
            <a:avLst/>
          </a:prstGeom>
        </p:spPr>
      </p:pic>
      <p:sp>
        <p:nvSpPr>
          <p:cNvPr id="3" name="TextBox 2"/>
          <p:cNvSpPr txBox="1"/>
          <p:nvPr/>
        </p:nvSpPr>
        <p:spPr>
          <a:xfrm>
            <a:off x="7233920" y="1831886"/>
            <a:ext cx="4958080" cy="923330"/>
          </a:xfrm>
          <a:prstGeom prst="rect">
            <a:avLst/>
          </a:prstGeom>
          <a:noFill/>
        </p:spPr>
        <p:txBody>
          <a:bodyPr wrap="square" rtlCol="0">
            <a:spAutoFit/>
          </a:bodyPr>
          <a:lstStyle/>
          <a:p>
            <a:pPr algn="r"/>
            <a:r>
              <a:rPr lang="en-US" dirty="0" smtClean="0"/>
              <a:t>Ernesto Neto, Humanoids Family, 2001</a:t>
            </a:r>
          </a:p>
          <a:p>
            <a:pPr algn="r"/>
            <a:r>
              <a:rPr lang="en-US" dirty="0" smtClean="0"/>
              <a:t>Polyamide fabric, velvet, lavender, Styrofoam 6 elements, dimensions variable</a:t>
            </a:r>
            <a:endParaRPr lang="en-US" dirty="0"/>
          </a:p>
        </p:txBody>
      </p:sp>
      <p:pic>
        <p:nvPicPr>
          <p:cNvPr id="4" name="Picture 3"/>
          <p:cNvPicPr>
            <a:picLocks noChangeAspect="1"/>
          </p:cNvPicPr>
          <p:nvPr/>
        </p:nvPicPr>
        <p:blipFill>
          <a:blip r:embed="rId4"/>
          <a:stretch>
            <a:fillRect/>
          </a:stretch>
        </p:blipFill>
        <p:spPr>
          <a:xfrm>
            <a:off x="0" y="0"/>
            <a:ext cx="6238875" cy="4064000"/>
          </a:xfrm>
          <a:prstGeom prst="rect">
            <a:avLst/>
          </a:prstGeom>
        </p:spPr>
      </p:pic>
      <p:sp>
        <p:nvSpPr>
          <p:cNvPr id="5" name="TextBox 4"/>
          <p:cNvSpPr txBox="1"/>
          <p:nvPr/>
        </p:nvSpPr>
        <p:spPr>
          <a:xfrm>
            <a:off x="143734" y="4064000"/>
            <a:ext cx="3577005" cy="369332"/>
          </a:xfrm>
          <a:prstGeom prst="rect">
            <a:avLst/>
          </a:prstGeom>
          <a:noFill/>
        </p:spPr>
        <p:txBody>
          <a:bodyPr wrap="none" rtlCol="0">
            <a:spAutoFit/>
          </a:bodyPr>
          <a:lstStyle/>
          <a:p>
            <a:r>
              <a:rPr lang="en-US" dirty="0" smtClean="0"/>
              <a:t>Ernesto Neto, PUFF (turmeric), 1997</a:t>
            </a:r>
            <a:endParaRPr lang="en-US" dirty="0"/>
          </a:p>
        </p:txBody>
      </p:sp>
    </p:spTree>
    <p:extLst>
      <p:ext uri="{BB962C8B-B14F-4D97-AF65-F5344CB8AC3E}">
        <p14:creationId xmlns:p14="http://schemas.microsoft.com/office/powerpoint/2010/main" val="119324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2930"/>
            <a:ext cx="6186845" cy="4113594"/>
          </a:xfrm>
          <a:prstGeom prst="rect">
            <a:avLst/>
          </a:prstGeom>
        </p:spPr>
      </p:pic>
      <p:sp>
        <p:nvSpPr>
          <p:cNvPr id="3" name="TextBox 2"/>
          <p:cNvSpPr txBox="1"/>
          <p:nvPr/>
        </p:nvSpPr>
        <p:spPr>
          <a:xfrm>
            <a:off x="1467464" y="5435678"/>
            <a:ext cx="3251916" cy="369332"/>
          </a:xfrm>
          <a:prstGeom prst="rect">
            <a:avLst/>
          </a:prstGeom>
          <a:noFill/>
        </p:spPr>
        <p:txBody>
          <a:bodyPr wrap="none" rtlCol="0">
            <a:spAutoFit/>
          </a:bodyPr>
          <a:lstStyle/>
          <a:p>
            <a:r>
              <a:rPr lang="en-US" dirty="0" smtClean="0"/>
              <a:t>Ernesto Neto, </a:t>
            </a:r>
            <a:r>
              <a:rPr lang="en-US" dirty="0" err="1" smtClean="0"/>
              <a:t>Celula</a:t>
            </a:r>
            <a:r>
              <a:rPr lang="en-US" dirty="0" smtClean="0"/>
              <a:t> Nave, 2004</a:t>
            </a:r>
            <a:endParaRPr lang="en-US" dirty="0"/>
          </a:p>
        </p:txBody>
      </p:sp>
      <p:sp>
        <p:nvSpPr>
          <p:cNvPr id="5" name="TextBox 4"/>
          <p:cNvSpPr txBox="1"/>
          <p:nvPr/>
        </p:nvSpPr>
        <p:spPr>
          <a:xfrm>
            <a:off x="6644035" y="5402428"/>
            <a:ext cx="5285037" cy="369332"/>
          </a:xfrm>
          <a:prstGeom prst="rect">
            <a:avLst/>
          </a:prstGeom>
          <a:noFill/>
        </p:spPr>
        <p:txBody>
          <a:bodyPr wrap="none" rtlCol="0">
            <a:spAutoFit/>
          </a:bodyPr>
          <a:lstStyle/>
          <a:p>
            <a:r>
              <a:rPr lang="en-US" dirty="0" smtClean="0"/>
              <a:t>Ernesto Neto, We Just Stopped Here at the Time, 2002</a:t>
            </a:r>
            <a:endParaRPr lang="en-US" dirty="0"/>
          </a:p>
        </p:txBody>
      </p:sp>
      <p:pic>
        <p:nvPicPr>
          <p:cNvPr id="6" name="Picture 5"/>
          <p:cNvPicPr>
            <a:picLocks noChangeAspect="1"/>
          </p:cNvPicPr>
          <p:nvPr/>
        </p:nvPicPr>
        <p:blipFill>
          <a:blip r:embed="rId4"/>
          <a:stretch>
            <a:fillRect/>
          </a:stretch>
        </p:blipFill>
        <p:spPr>
          <a:xfrm>
            <a:off x="6567055" y="1322930"/>
            <a:ext cx="5483664" cy="4112748"/>
          </a:xfrm>
          <a:prstGeom prst="rect">
            <a:avLst/>
          </a:prstGeom>
        </p:spPr>
      </p:pic>
    </p:spTree>
    <p:extLst>
      <p:ext uri="{BB962C8B-B14F-4D97-AF65-F5344CB8AC3E}">
        <p14:creationId xmlns:p14="http://schemas.microsoft.com/office/powerpoint/2010/main" val="474261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7262</Words>
  <Application>Microsoft Macintosh PowerPoint</Application>
  <PresentationFormat>Custom</PresentationFormat>
  <Paragraphs>877</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Installation Art, Video Art, and New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Installation Art &amp; New Media</dc:title>
  <dc:creator>Erin Starr-White</dc:creator>
  <cp:lastModifiedBy>Brady White</cp:lastModifiedBy>
  <cp:revision>66</cp:revision>
  <dcterms:created xsi:type="dcterms:W3CDTF">2014-12-10T17:21:45Z</dcterms:created>
  <dcterms:modified xsi:type="dcterms:W3CDTF">2014-12-23T20:32:55Z</dcterms:modified>
</cp:coreProperties>
</file>