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0390E2-8353-41CD-B6BE-1B95D765FD93}" type="datetimeFigureOut">
              <a:rPr lang="en-US" smtClean="0"/>
              <a:t>10/31/2014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E78473-66B5-4EA9-BA8C-4FE6EAFC5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/>
              <a:buChar char="•"/>
            </a:pPr>
            <a:r>
              <a:rPr lang="en-US" dirty="0" smtClean="0"/>
              <a:t>Today</a:t>
            </a:r>
            <a:r>
              <a:rPr lang="en-US" baseline="0" dirty="0" smtClean="0"/>
              <a:t> w</a:t>
            </a:r>
            <a:r>
              <a:rPr lang="en-US" dirty="0" smtClean="0"/>
              <a:t>e</a:t>
            </a:r>
            <a:r>
              <a:rPr lang="en-US" baseline="0" dirty="0" smtClean="0"/>
              <a:t> begin to look at work that is in our collection!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We collect art since 1945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Simple way to break up large, unwieldy sections of history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Given we are in our territory, I’ll add suggestions for Tour Techniques as we look at pieces in our collection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A way to get you thinking about how YOU would tour these works…</a:t>
            </a:r>
          </a:p>
          <a:p>
            <a:pPr marL="174708" indent="-174708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98E7E-D7F4-DF43-8D81-FC79989E416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27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LUCIAN FREUD (1922-2001)</a:t>
            </a:r>
          </a:p>
          <a:p>
            <a:endParaRPr lang="en-US" b="1" dirty="0" smtClean="0"/>
          </a:p>
          <a:p>
            <a:pPr defTabSz="465887">
              <a:defRPr/>
            </a:pPr>
            <a:r>
              <a:rPr lang="en-US" b="1" dirty="0" smtClean="0"/>
              <a:t>Lucian Freud, </a:t>
            </a:r>
            <a:r>
              <a:rPr lang="en-US" b="1" i="1" dirty="0" smtClean="0"/>
              <a:t>Evacuee Boy</a:t>
            </a:r>
            <a:r>
              <a:rPr lang="en-US" b="1" i="0" dirty="0" smtClean="0"/>
              <a:t>, 1942</a:t>
            </a:r>
          </a:p>
          <a:p>
            <a:pPr defTabSz="465887">
              <a:defRPr/>
            </a:pPr>
            <a:endParaRPr lang="en-US" b="1" i="0" dirty="0" smtClean="0"/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="0" i="0" dirty="0" smtClean="0"/>
              <a:t>Freud and Bacon are contemporaries, and good friends</a:t>
            </a:r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="0" i="0" dirty="0" smtClean="0"/>
              <a:t>Freud’s career spanned over 60 years</a:t>
            </a:r>
          </a:p>
          <a:p>
            <a:pPr marL="640594" lvl="1" indent="-174708" defTabSz="465887">
              <a:buFont typeface="Arial"/>
              <a:buChar char="•"/>
              <a:defRPr/>
            </a:pPr>
            <a:r>
              <a:rPr lang="en-US" b="0" i="0" dirty="0" smtClean="0"/>
              <a:t>Who had the chance to see his retrospective we had a couple</a:t>
            </a:r>
            <a:r>
              <a:rPr lang="en-US" b="0" i="0" baseline="0" dirty="0" smtClean="0"/>
              <a:t> of years ago?</a:t>
            </a:r>
          </a:p>
          <a:p>
            <a:pPr marL="640594" lvl="1" indent="-174708" defTabSz="465887">
              <a:buFont typeface="Arial"/>
              <a:buChar char="•"/>
              <a:defRPr/>
            </a:pPr>
            <a:r>
              <a:rPr lang="en-US" b="0" i="0" baseline="0" dirty="0" smtClean="0"/>
              <a:t>Excellent overview of his varied career</a:t>
            </a:r>
          </a:p>
          <a:p>
            <a:pPr marL="174708" indent="-174708" defTabSz="465887">
              <a:buFont typeface="Arial"/>
              <a:buChar char="•"/>
              <a:defRPr/>
            </a:pPr>
            <a:endParaRPr lang="en-US" b="0" i="0" baseline="0" dirty="0" smtClean="0"/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="0" i="0" baseline="0" dirty="0" smtClean="0"/>
              <a:t>German-born, British painter</a:t>
            </a:r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="0" i="0" baseline="0" dirty="0" smtClean="0"/>
              <a:t>Grandson of Sigmund Freud</a:t>
            </a:r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="0" i="0" baseline="0" dirty="0" smtClean="0"/>
              <a:t>1933: Moves to London with family to escape rise of Nazism</a:t>
            </a:r>
          </a:p>
          <a:p>
            <a:pPr marL="174708" indent="-174708" defTabSz="465887">
              <a:buFont typeface="Arial"/>
              <a:buChar char="•"/>
              <a:defRPr/>
            </a:pPr>
            <a:endParaRPr lang="en-US" b="0" i="0" baseline="0" dirty="0" smtClean="0"/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="0" i="0" baseline="0" dirty="0" smtClean="0"/>
              <a:t>Known as a portraitist</a:t>
            </a:r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="0" i="0" baseline="0" dirty="0" smtClean="0"/>
              <a:t>2009: Died at age 88</a:t>
            </a:r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="0" i="0" baseline="0" dirty="0" smtClean="0"/>
              <a:t>Known as Britain’s “greatest living painter” up to that point</a:t>
            </a:r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="0" i="0" baseline="0" dirty="0" smtClean="0"/>
              <a:t>Greatest portrait painter of the 20</a:t>
            </a:r>
            <a:r>
              <a:rPr lang="en-US" b="0" i="0" baseline="30000" dirty="0" smtClean="0"/>
              <a:t>th</a:t>
            </a:r>
            <a:r>
              <a:rPr lang="en-US" b="0" i="0" baseline="0" dirty="0" smtClean="0"/>
              <a:t> century</a:t>
            </a:r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="0" i="0" baseline="0" dirty="0" smtClean="0"/>
              <a:t>His work is his autobiography</a:t>
            </a:r>
          </a:p>
          <a:p>
            <a:pPr marL="640594" lvl="1" indent="-174708" defTabSz="465887">
              <a:buFont typeface="Wingdings" charset="2"/>
              <a:buChar char="Ø"/>
              <a:defRPr/>
            </a:pPr>
            <a:r>
              <a:rPr lang="en-US" b="0" i="0" baseline="0" dirty="0" smtClean="0"/>
              <a:t>"Everything is autobiographical and everything is a portrait, even if it's a chair.”</a:t>
            </a:r>
          </a:p>
          <a:p>
            <a:pPr marL="640594" lvl="1" indent="-174708" defTabSz="465887">
              <a:buFont typeface="Wingdings" charset="2"/>
              <a:buChar char="Ø"/>
              <a:defRPr/>
            </a:pPr>
            <a:endParaRPr lang="en-US" b="0" i="0" baseline="0" dirty="0" smtClean="0"/>
          </a:p>
          <a:p>
            <a:pPr marL="640594" lvl="1" indent="-174708" defTabSz="465887">
              <a:buFont typeface="Arial"/>
              <a:buChar char="•"/>
              <a:defRPr/>
            </a:pPr>
            <a:r>
              <a:rPr lang="en-US" b="0" i="0" baseline="0" dirty="0" smtClean="0"/>
              <a:t>Notorious for working directly from a live model  - often one painting takes MONTHS</a:t>
            </a:r>
          </a:p>
          <a:p>
            <a:pPr marL="640594" lvl="1" indent="-174708" defTabSz="465887">
              <a:buFont typeface="Arial"/>
              <a:buChar char="•"/>
              <a:defRPr/>
            </a:pPr>
            <a:r>
              <a:rPr lang="en-US" b="0" i="0" baseline="0" dirty="0" smtClean="0"/>
              <a:t>Heavily built-up surfaces</a:t>
            </a:r>
          </a:p>
          <a:p>
            <a:pPr marL="640594" lvl="1" indent="-174708" defTabSz="465887">
              <a:buFont typeface="Arial"/>
              <a:buChar char="•"/>
              <a:defRPr/>
            </a:pPr>
            <a:r>
              <a:rPr lang="en-US" b="0" i="0" baseline="0" dirty="0" smtClean="0"/>
              <a:t>Portraits capture to essence of the sitter, if not always their likeness</a:t>
            </a:r>
          </a:p>
          <a:p>
            <a:pPr marL="640594" lvl="1" indent="-174708" defTabSz="465887">
              <a:buFont typeface="Arial"/>
              <a:buChar char="•"/>
              <a:defRPr/>
            </a:pPr>
            <a:endParaRPr lang="en-US" b="0" i="0" baseline="0" dirty="0" smtClean="0"/>
          </a:p>
          <a:p>
            <a:pPr marL="640594" lvl="1" indent="-174708" defTabSz="465887">
              <a:buFont typeface="Arial"/>
              <a:buChar char="•"/>
              <a:defRPr/>
            </a:pPr>
            <a:r>
              <a:rPr lang="en-US" b="0" i="0" baseline="0" dirty="0" smtClean="0"/>
              <a:t>Early portraits indebted to German Expressionism</a:t>
            </a:r>
          </a:p>
          <a:p>
            <a:pPr marL="640594" lvl="1" indent="-174708" defTabSz="465887">
              <a:buFont typeface="Arial"/>
              <a:buChar char="•"/>
              <a:defRPr/>
            </a:pPr>
            <a:endParaRPr lang="en-US" b="0" i="0" baseline="0" dirty="0" smtClean="0"/>
          </a:p>
          <a:p>
            <a:pPr marL="465887" lvl="1" defTabSz="465887">
              <a:defRPr/>
            </a:pPr>
            <a:r>
              <a:rPr lang="en-US" b="1" dirty="0" smtClean="0"/>
              <a:t>Lucian Freud, </a:t>
            </a:r>
            <a:r>
              <a:rPr lang="en-US" b="1" i="1" dirty="0" smtClean="0"/>
              <a:t>Evacuee Boy</a:t>
            </a:r>
            <a:r>
              <a:rPr lang="en-US" b="1" dirty="0" smtClean="0"/>
              <a:t>, 1942</a:t>
            </a:r>
          </a:p>
          <a:p>
            <a:pPr marL="465887" lvl="1" defTabSz="465887">
              <a:defRPr/>
            </a:pPr>
            <a:endParaRPr lang="en-US" b="1" dirty="0" smtClean="0"/>
          </a:p>
          <a:p>
            <a:pPr marL="640594" lvl="1" indent="-174708" defTabSz="465887">
              <a:buFont typeface="Arial"/>
              <a:buChar char="•"/>
              <a:defRPr/>
            </a:pPr>
            <a:r>
              <a:rPr lang="en-US" b="0" dirty="0" smtClean="0"/>
              <a:t>You see this with the dark, thick paint application</a:t>
            </a:r>
          </a:p>
          <a:p>
            <a:pPr marL="640594" lvl="1" indent="-174708" defTabSz="465887">
              <a:buFont typeface="Arial"/>
              <a:buChar char="•"/>
              <a:defRPr/>
            </a:pPr>
            <a:r>
              <a:rPr lang="en-US" b="0" dirty="0" smtClean="0"/>
              <a:t>Somewhat distorted figure of the young</a:t>
            </a:r>
            <a:r>
              <a:rPr lang="en-US" b="0" baseline="0" dirty="0" smtClean="0"/>
              <a:t> boy</a:t>
            </a:r>
          </a:p>
          <a:p>
            <a:pPr marL="640594" lvl="1" indent="-174708" defTabSz="465887">
              <a:buFont typeface="Arial"/>
              <a:buChar char="•"/>
              <a:defRPr/>
            </a:pPr>
            <a:endParaRPr lang="en-US" b="0" baseline="0" dirty="0" smtClean="0"/>
          </a:p>
          <a:p>
            <a:pPr marL="640594" lvl="1" indent="-174708" defTabSz="465887">
              <a:buFont typeface="Arial"/>
              <a:buChar char="•"/>
              <a:defRPr/>
            </a:pPr>
            <a:r>
              <a:rPr lang="en-US" b="0" baseline="0" dirty="0" smtClean="0"/>
              <a:t>Similar to Austrian painter Egon Schiele’s twisted, expressive figure from 1911</a:t>
            </a:r>
          </a:p>
          <a:p>
            <a:pPr marL="640594" lvl="1" indent="-174708" defTabSz="465887">
              <a:buFont typeface="Arial"/>
              <a:buChar char="•"/>
              <a:defRPr/>
            </a:pPr>
            <a:endParaRPr lang="en-US" b="0" baseline="0" dirty="0" smtClean="0"/>
          </a:p>
          <a:p>
            <a:pPr marL="640594" lvl="1" indent="-174708" defTabSz="465887">
              <a:buFont typeface="Arial"/>
              <a:buChar char="•"/>
              <a:defRPr/>
            </a:pPr>
            <a:r>
              <a:rPr lang="en-US" b="0" baseline="0" dirty="0" smtClean="0"/>
              <a:t>Intense scrutiny of the human psyche</a:t>
            </a:r>
          </a:p>
          <a:p>
            <a:pPr marL="640594" lvl="1" indent="-174708" defTabSz="465887">
              <a:buFont typeface="Arial"/>
              <a:buChar char="•"/>
              <a:defRPr/>
            </a:pPr>
            <a:r>
              <a:rPr lang="en-US" b="0" baseline="0" dirty="0" smtClean="0"/>
              <a:t>Like the German Expressionists, Freud often used sexuality or psychologically charged body language to deliver a point</a:t>
            </a:r>
          </a:p>
          <a:p>
            <a:pPr marL="640594" lvl="1" indent="-174708" defTabSz="465887">
              <a:buFont typeface="Arial"/>
              <a:buChar char="•"/>
              <a:defRPr/>
            </a:pPr>
            <a:r>
              <a:rPr lang="en-US" b="0" baseline="0" dirty="0" smtClean="0"/>
              <a:t>Lays bare the human interior</a:t>
            </a:r>
          </a:p>
          <a:p>
            <a:pPr marL="640594" lvl="1" indent="-174708" defTabSz="465887">
              <a:buFont typeface="Arial"/>
              <a:buChar char="•"/>
              <a:defRPr/>
            </a:pPr>
            <a:endParaRPr lang="en-US" b="0" dirty="0" smtClean="0"/>
          </a:p>
          <a:p>
            <a:pPr marL="640594" lvl="1" indent="-174708" defTabSz="465887">
              <a:buFont typeface="Arial"/>
              <a:buChar char="•"/>
              <a:defRPr/>
            </a:pPr>
            <a:endParaRPr lang="en-US" b="0" i="0" baseline="0" dirty="0" smtClean="0"/>
          </a:p>
          <a:p>
            <a:pPr marL="640594" lvl="1" indent="-174708" defTabSz="465887">
              <a:buFont typeface="Arial"/>
              <a:buChar char="•"/>
              <a:defRPr/>
            </a:pPr>
            <a:endParaRPr lang="en-US" b="0" i="0" baseline="0" dirty="0" smtClean="0"/>
          </a:p>
          <a:p>
            <a:pPr marL="640594" lvl="1" indent="-174708" defTabSz="465887">
              <a:buFont typeface="Arial"/>
              <a:buChar char="•"/>
              <a:defRPr/>
            </a:pPr>
            <a:endParaRPr lang="en-US" b="0" i="0" baseline="0" dirty="0" smtClean="0"/>
          </a:p>
          <a:p>
            <a:pPr marL="640594" lvl="1" indent="-174708" defTabSz="465887">
              <a:buFont typeface="Wingdings" charset="2"/>
              <a:buChar char="Ø"/>
              <a:defRPr/>
            </a:pPr>
            <a:endParaRPr lang="en-US" b="0" i="0" baseline="0" dirty="0" smtClean="0"/>
          </a:p>
          <a:p>
            <a:pPr marL="640594" lvl="1" indent="-174708" defTabSz="465887">
              <a:buFont typeface="Arial"/>
              <a:buChar char="•"/>
              <a:defRPr/>
            </a:pPr>
            <a:endParaRPr lang="en-US" b="0" i="0" baseline="0" dirty="0" smtClean="0"/>
          </a:p>
          <a:p>
            <a:pPr marL="174708" indent="-174708" defTabSz="465887">
              <a:buFont typeface="Arial"/>
              <a:buChar char="•"/>
              <a:defRPr/>
            </a:pPr>
            <a:endParaRPr lang="en-US" b="0" i="0" baseline="0" dirty="0" smtClean="0"/>
          </a:p>
          <a:p>
            <a:pPr marL="174708" indent="-174708" defTabSz="465887">
              <a:buFont typeface="Arial"/>
              <a:buChar char="•"/>
              <a:defRPr/>
            </a:pPr>
            <a:endParaRPr lang="en-US" b="0" i="0" baseline="0" dirty="0" smtClean="0"/>
          </a:p>
          <a:p>
            <a:pPr marL="174708" indent="-174708" defTabSz="465887">
              <a:buFont typeface="Arial"/>
              <a:buChar char="•"/>
              <a:defRPr/>
            </a:pPr>
            <a:endParaRPr lang="en-US" b="0" dirty="0" smtClean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98E7E-D7F4-DF43-8D81-FC79989E416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92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r>
              <a:rPr lang="en-US" b="1" dirty="0" smtClean="0"/>
              <a:t>Lucien Freud, </a:t>
            </a:r>
            <a:r>
              <a:rPr lang="en-US" b="1" i="1" dirty="0" smtClean="0"/>
              <a:t>Girl with a Kitten</a:t>
            </a:r>
            <a:r>
              <a:rPr lang="en-US" b="1" dirty="0" smtClean="0"/>
              <a:t>, 1947</a:t>
            </a:r>
          </a:p>
          <a:p>
            <a:endParaRPr lang="en-US" dirty="0" smtClean="0"/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One of eight portraits that Lucian Freud made of his first wife, Kathleen Garman between 1947 and 1951</a:t>
            </a:r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Closely cropped composition</a:t>
            </a:r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Famous for his</a:t>
            </a:r>
            <a:r>
              <a:rPr lang="en-US" baseline="0" dirty="0" smtClean="0"/>
              <a:t> intense scrutiny of the sitter at this point in his career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Every little hair is accounted for</a:t>
            </a:r>
          </a:p>
          <a:p>
            <a:pPr marL="640594" lvl="1" indent="-174708">
              <a:buFont typeface="Arial"/>
              <a:buChar char="•"/>
            </a:pPr>
            <a:r>
              <a:rPr lang="en-US" baseline="0" dirty="0" smtClean="0"/>
              <a:t>Connected to the German group Neue Sachlichkeit (New Objectivity)</a:t>
            </a:r>
          </a:p>
          <a:p>
            <a:pPr marL="1106481" lvl="2" indent="-174708">
              <a:buFont typeface="Arial"/>
              <a:buChar char="•"/>
            </a:pPr>
            <a:r>
              <a:rPr lang="en-US" baseline="0" dirty="0" smtClean="0"/>
              <a:t>Sharp, unsentimental style from the 1920s</a:t>
            </a:r>
          </a:p>
          <a:p>
            <a:pPr marL="640594" lvl="1" indent="-174708">
              <a:buFont typeface="Arial"/>
              <a:buChar char="•"/>
            </a:pPr>
            <a:r>
              <a:rPr lang="en-US" baseline="0" dirty="0" smtClean="0"/>
              <a:t>Used a fine sable brush on finely woven canvas</a:t>
            </a:r>
          </a:p>
          <a:p>
            <a:pPr marL="640594" lvl="1" indent="-174708">
              <a:buFont typeface="Arial"/>
              <a:buChar char="•"/>
            </a:pPr>
            <a:r>
              <a:rPr lang="en-US" baseline="0" dirty="0" smtClean="0"/>
              <a:t>His style does change after a few years</a:t>
            </a:r>
          </a:p>
          <a:p>
            <a:pPr marL="640594" lvl="1" indent="-174708">
              <a:buFont typeface="Arial"/>
              <a:buChar char="•"/>
            </a:pPr>
            <a:r>
              <a:rPr lang="en-US" baseline="0" dirty="0" smtClean="0"/>
              <a:t>Much more expressive and open brushwork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Often exaggerated certain features he found interesting</a:t>
            </a:r>
          </a:p>
          <a:p>
            <a:pPr marL="640594" lvl="1" indent="-174708">
              <a:buFont typeface="Arial"/>
              <a:buChar char="•"/>
            </a:pPr>
            <a:r>
              <a:rPr lang="en-US" baseline="0" dirty="0" smtClean="0"/>
              <a:t>Her eyes!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Often made his models uncomfortable</a:t>
            </a:r>
          </a:p>
          <a:p>
            <a:pPr marL="640594" lvl="1" indent="-174708">
              <a:buFont typeface="Arial"/>
              <a:buChar char="•"/>
            </a:pPr>
            <a:r>
              <a:rPr lang="en-US" baseline="0" dirty="0" smtClean="0"/>
              <a:t>A sort of visual aggression</a:t>
            </a:r>
          </a:p>
          <a:p>
            <a:pPr marL="640594" lvl="1" indent="-174708">
              <a:buFont typeface="Wingdings" charset="2"/>
              <a:buChar char="Ø"/>
            </a:pPr>
            <a:r>
              <a:rPr lang="en-US" baseline="0" dirty="0" smtClean="0"/>
              <a:t>“I would sit very close and stare. It was uncomfortable for us both.”</a:t>
            </a:r>
          </a:p>
          <a:p>
            <a:pPr marL="174708" indent="-174708">
              <a:buFont typeface="Arial"/>
              <a:buChar char="•"/>
            </a:pPr>
            <a:endParaRPr lang="en-US" baseline="0" dirty="0" smtClean="0"/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We see a strange scene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Why is she tightly gripping the kitten’s neck?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Why is the kitten seemingly oblivious, yet staring out at us?</a:t>
            </a:r>
            <a:endParaRPr lang="en-US" dirty="0" smtClean="0"/>
          </a:p>
          <a:p>
            <a:pPr marL="174708" indent="-174708">
              <a:buFont typeface="Arial"/>
              <a:buChar char="•"/>
            </a:pPr>
            <a:endParaRPr lang="en-US" dirty="0" smtClean="0"/>
          </a:p>
          <a:p>
            <a:pPr marL="174708" indent="-174708">
              <a:buFont typeface="Arial"/>
              <a:buChar char="•"/>
            </a:pPr>
            <a:endParaRPr lang="en-US" dirty="0" smtClean="0"/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Garman</a:t>
            </a:r>
            <a:r>
              <a:rPr lang="en-US" baseline="0" dirty="0" smtClean="0"/>
              <a:t> went by “Kitty”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A double portrait of his wife?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Both have enormous eyes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The kitten is much more present – she seems out to lunch</a:t>
            </a:r>
          </a:p>
          <a:p>
            <a:pPr marL="174708" indent="-174708">
              <a:buFont typeface="Arial"/>
              <a:buChar char="•"/>
            </a:pPr>
            <a:endParaRPr lang="en-US" baseline="0" dirty="0" smtClean="0"/>
          </a:p>
          <a:p>
            <a:pPr marL="174708" indent="-174708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98E7E-D7F4-DF43-8D81-FC79989E416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6993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r>
              <a:rPr lang="en-US" b="1" dirty="0" smtClean="0"/>
              <a:t>Francis Bacon, </a:t>
            </a:r>
            <a:r>
              <a:rPr lang="en-US" b="1" i="1" dirty="0" smtClean="0"/>
              <a:t>Three Studies for Portrait of Lucian Freud</a:t>
            </a:r>
            <a:r>
              <a:rPr lang="en-US" b="1" dirty="0" smtClean="0"/>
              <a:t>, 1964</a:t>
            </a:r>
          </a:p>
          <a:p>
            <a:pPr defTabSz="465887">
              <a:defRPr/>
            </a:pPr>
            <a:endParaRPr lang="en-US" b="1" dirty="0" smtClean="0"/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="0" dirty="0" smtClean="0"/>
              <a:t>Distortion</a:t>
            </a:r>
            <a:r>
              <a:rPr lang="en-US" b="0" baseline="0" dirty="0" smtClean="0"/>
              <a:t> continues</a:t>
            </a:r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="0" baseline="0" dirty="0" smtClean="0"/>
              <a:t>Not a physical likeness, but perhaps a psychological one</a:t>
            </a:r>
            <a:endParaRPr lang="en-US" b="0" dirty="0" smtClean="0"/>
          </a:p>
          <a:p>
            <a:pPr defTabSz="465887">
              <a:defRPr/>
            </a:pPr>
            <a:endParaRPr lang="en-US" b="1" dirty="0" smtClean="0"/>
          </a:p>
          <a:p>
            <a:pPr defTabSz="465887">
              <a:defRPr/>
            </a:pPr>
            <a:endParaRPr lang="en-US" b="1" dirty="0" smtClean="0"/>
          </a:p>
          <a:p>
            <a:pPr defTabSz="465887">
              <a:defRPr/>
            </a:pPr>
            <a:r>
              <a:rPr lang="en-US" b="1" dirty="0" smtClean="0"/>
              <a:t>Lucien Freud, </a:t>
            </a:r>
            <a:r>
              <a:rPr lang="en-US" b="1" i="1" dirty="0" smtClean="0"/>
              <a:t>Portrait of Francis Bacon</a:t>
            </a:r>
            <a:r>
              <a:rPr lang="en-US" b="1" dirty="0" smtClean="0"/>
              <a:t>, 1956-57</a:t>
            </a:r>
          </a:p>
          <a:p>
            <a:pPr defTabSz="465887">
              <a:defRPr/>
            </a:pPr>
            <a:endParaRPr lang="en-US" b="1" dirty="0" smtClean="0"/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="0" dirty="0" smtClean="0"/>
              <a:t>An unfinished portrait of Bacon</a:t>
            </a:r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="0" dirty="0" smtClean="0"/>
              <a:t>Shows Freud’s working process</a:t>
            </a:r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="0" dirty="0" smtClean="0"/>
              <a:t>Worked from the inside, out</a:t>
            </a:r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="0" dirty="0" smtClean="0"/>
              <a:t>Mature style – mottles paint</a:t>
            </a:r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="0" dirty="0" smtClean="0"/>
              <a:t>How</a:t>
            </a:r>
            <a:r>
              <a:rPr lang="en-US" b="0" baseline="0" dirty="0" smtClean="0"/>
              <a:t> to be true to human skin?</a:t>
            </a:r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="0" baseline="0" dirty="0" smtClean="0"/>
              <a:t>Bacon’s inner self on display here</a:t>
            </a:r>
            <a:endParaRPr lang="en-US" b="0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two had</a:t>
            </a:r>
            <a:r>
              <a:rPr lang="en-US" baseline="0" dirty="0" smtClean="0"/>
              <a:t> </a:t>
            </a:r>
            <a:r>
              <a:rPr lang="en-US" dirty="0" smtClean="0"/>
              <a:t>a close friendship and often discussed their work with one</a:t>
            </a:r>
            <a:r>
              <a:rPr lang="en-US" baseline="0" dirty="0" smtClean="0"/>
              <a:t> another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98E7E-D7F4-DF43-8D81-FC79989E416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7920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ALBERTO</a:t>
            </a:r>
            <a:r>
              <a:rPr lang="en-US" b="1" baseline="0" dirty="0" smtClean="0"/>
              <a:t> GIACOMETTI (1901-1966)</a:t>
            </a:r>
          </a:p>
          <a:p>
            <a:endParaRPr lang="en-US" b="1" baseline="0" dirty="0" smtClean="0"/>
          </a:p>
          <a:p>
            <a:pPr marL="174708" indent="-174708">
              <a:buFont typeface="Arial"/>
              <a:buChar char="•"/>
            </a:pPr>
            <a:r>
              <a:rPr lang="en-US" b="0" baseline="0" dirty="0" smtClean="0"/>
              <a:t>A Swiss sculptor, painter, draughtsman, and printmaker</a:t>
            </a:r>
          </a:p>
          <a:p>
            <a:pPr marL="174708" indent="-174708">
              <a:buFont typeface="Arial"/>
              <a:buChar char="•"/>
            </a:pPr>
            <a:r>
              <a:rPr lang="en-US" b="0" baseline="0" dirty="0" smtClean="0"/>
              <a:t>Father a well-known post-Impressionist painter</a:t>
            </a:r>
          </a:p>
          <a:p>
            <a:pPr marL="174708" indent="-174708">
              <a:buFont typeface="Arial"/>
              <a:buChar char="•"/>
            </a:pPr>
            <a:r>
              <a:rPr lang="en-US" b="0" baseline="0" dirty="0" smtClean="0"/>
              <a:t>1901: Born</a:t>
            </a:r>
          </a:p>
          <a:p>
            <a:pPr marL="174708" indent="-174708">
              <a:buFont typeface="Arial"/>
              <a:buChar char="•"/>
            </a:pPr>
            <a:r>
              <a:rPr lang="en-US" b="0" baseline="0" dirty="0" smtClean="0"/>
              <a:t>To give you a time context, Picasso paints </a:t>
            </a:r>
            <a:r>
              <a:rPr lang="en-US" b="0" i="1" baseline="0" dirty="0" smtClean="0"/>
              <a:t>Demoiselles</a:t>
            </a:r>
            <a:r>
              <a:rPr lang="en-US" b="0" i="0" baseline="0" dirty="0" smtClean="0"/>
              <a:t> when he is six</a:t>
            </a:r>
            <a:endParaRPr lang="en-US" b="0" baseline="0" dirty="0" smtClean="0"/>
          </a:p>
          <a:p>
            <a:pPr marL="174708" indent="-174708">
              <a:buFont typeface="Arial"/>
              <a:buChar char="•"/>
            </a:pPr>
            <a:r>
              <a:rPr lang="en-US" b="0" baseline="0" dirty="0" smtClean="0"/>
              <a:t>1922: Moves to Paris</a:t>
            </a:r>
          </a:p>
          <a:p>
            <a:pPr marL="174708" indent="-174708">
              <a:buFont typeface="Arial"/>
              <a:buChar char="•"/>
            </a:pPr>
            <a:r>
              <a:rPr lang="en-US" b="0" baseline="0" dirty="0" smtClean="0"/>
              <a:t>Studies under an associate of Rodin</a:t>
            </a:r>
          </a:p>
          <a:p>
            <a:pPr marL="174708" indent="-174708">
              <a:buFont typeface="Arial"/>
              <a:buChar char="•"/>
            </a:pPr>
            <a:r>
              <a:rPr lang="en-US" b="0" baseline="0" dirty="0" smtClean="0"/>
              <a:t>Here he experiences Cubism and Surrealism</a:t>
            </a:r>
          </a:p>
          <a:p>
            <a:pPr marL="174708" indent="-174708">
              <a:buFont typeface="Arial"/>
              <a:buChar char="•"/>
            </a:pPr>
            <a:r>
              <a:rPr lang="en-US" b="0" baseline="0" dirty="0" smtClean="0"/>
              <a:t>Regarded as one of the lead Surrealist sculptors</a:t>
            </a:r>
          </a:p>
          <a:p>
            <a:pPr marL="174708" indent="-174708">
              <a:buFont typeface="Arial"/>
              <a:buChar char="•"/>
            </a:pPr>
            <a:r>
              <a:rPr lang="en-US" b="0" baseline="0" dirty="0" smtClean="0"/>
              <a:t>Works alongside Miró, Ernst, Picasso, and others</a:t>
            </a:r>
          </a:p>
          <a:p>
            <a:pPr marL="174708" indent="-174708">
              <a:buFont typeface="Arial"/>
              <a:buChar char="•"/>
            </a:pPr>
            <a:r>
              <a:rPr lang="en-US" b="0" baseline="0" dirty="0" smtClean="0"/>
              <a:t>Friends with Existentialist philosophers such as Sartre</a:t>
            </a:r>
          </a:p>
          <a:p>
            <a:pPr marL="174708" indent="-174708">
              <a:buFont typeface="Arial"/>
              <a:buChar char="•"/>
            </a:pPr>
            <a:endParaRPr lang="en-US" b="0" baseline="0" dirty="0" smtClean="0"/>
          </a:p>
          <a:p>
            <a:pPr marL="174708" indent="-174708">
              <a:buFont typeface="Arial"/>
              <a:buChar char="•"/>
            </a:pPr>
            <a:r>
              <a:rPr lang="en-US" b="0" baseline="0" dirty="0" smtClean="0"/>
              <a:t>Here we see two early works with clear Surrealist ties</a:t>
            </a:r>
          </a:p>
          <a:p>
            <a:pPr marL="174708" indent="-174708">
              <a:buFont typeface="Arial"/>
              <a:buChar char="•"/>
            </a:pPr>
            <a:endParaRPr lang="en-US" b="0" baseline="0" dirty="0" smtClean="0"/>
          </a:p>
          <a:p>
            <a:pPr defTabSz="465887">
              <a:defRPr/>
            </a:pPr>
            <a:r>
              <a:rPr lang="en-US" b="1" dirty="0" smtClean="0"/>
              <a:t>Alberto Giacometti, </a:t>
            </a:r>
            <a:r>
              <a:rPr lang="en-US" b="1" i="1" dirty="0" smtClean="0"/>
              <a:t>The Couple</a:t>
            </a:r>
            <a:r>
              <a:rPr lang="en-US" b="1" dirty="0" smtClean="0"/>
              <a:t>, 1926</a:t>
            </a:r>
          </a:p>
          <a:p>
            <a:pPr marL="174708" indent="-174708">
              <a:buFont typeface="Arial"/>
              <a:buChar char="•"/>
            </a:pPr>
            <a:r>
              <a:rPr lang="en-US" b="0" dirty="0" smtClean="0"/>
              <a:t>Influenced by African art he sees in Paris</a:t>
            </a:r>
          </a:p>
          <a:p>
            <a:pPr marL="174708" indent="-174708">
              <a:buFont typeface="Arial"/>
              <a:buChar char="•"/>
            </a:pPr>
            <a:r>
              <a:rPr lang="en-US" b="0" dirty="0" smtClean="0"/>
              <a:t>African art translated by French artists is not new</a:t>
            </a:r>
          </a:p>
          <a:p>
            <a:pPr marL="174708" indent="-174708">
              <a:buFont typeface="Arial"/>
              <a:buChar char="•"/>
            </a:pPr>
            <a:r>
              <a:rPr lang="en-US" b="0" dirty="0" smtClean="0"/>
              <a:t>Giacometti sees it with fresh eyes</a:t>
            </a:r>
          </a:p>
          <a:p>
            <a:pPr marL="174708" indent="-174708">
              <a:buFont typeface="Arial"/>
              <a:buChar char="•"/>
            </a:pPr>
            <a:r>
              <a:rPr lang="en-US" b="0" dirty="0" smtClean="0"/>
              <a:t>Sees that you can use abstract shapes to represent the figure</a:t>
            </a:r>
          </a:p>
          <a:p>
            <a:pPr marL="640594" lvl="1" indent="-174708">
              <a:buFont typeface="Arial"/>
              <a:buChar char="•"/>
            </a:pPr>
            <a:r>
              <a:rPr lang="en-US" b="0" dirty="0" smtClean="0"/>
              <a:t>Sums</a:t>
            </a:r>
            <a:r>
              <a:rPr lang="en-US" b="0" baseline="0" dirty="0" smtClean="0"/>
              <a:t> the sexes through their sexual organs</a:t>
            </a:r>
            <a:endParaRPr lang="en-US" b="0" dirty="0" smtClean="0"/>
          </a:p>
          <a:p>
            <a:endParaRPr lang="en-US" b="0" dirty="0" smtClean="0"/>
          </a:p>
          <a:p>
            <a:pPr defTabSz="465887">
              <a:defRPr/>
            </a:pPr>
            <a:r>
              <a:rPr lang="en-US" b="1" dirty="0" smtClean="0"/>
              <a:t>Alberto Giacometti, </a:t>
            </a:r>
            <a:r>
              <a:rPr lang="en-US" b="1" i="1" dirty="0" smtClean="0"/>
              <a:t>Suspended Ball</a:t>
            </a:r>
            <a:r>
              <a:rPr lang="en-US" b="1" dirty="0" smtClean="0"/>
              <a:t>, 1930-31</a:t>
            </a:r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="0" dirty="0" smtClean="0"/>
              <a:t>From</a:t>
            </a:r>
            <a:r>
              <a:rPr lang="en-US" b="0" baseline="0" dirty="0" smtClean="0"/>
              <a:t> his Surrealist period</a:t>
            </a:r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="0" baseline="0" dirty="0" smtClean="0"/>
              <a:t>Drawn to the erotic – more genitalia</a:t>
            </a:r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="0" dirty="0" smtClean="0"/>
              <a:t>A suspended</a:t>
            </a:r>
            <a:r>
              <a:rPr lang="en-US" b="0" baseline="0" dirty="0" smtClean="0"/>
              <a:t> ball with a slit, which lines up with a banana-shaped object below</a:t>
            </a:r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="0" baseline="0" dirty="0" smtClean="0"/>
              <a:t>When swung the ball would never actually touch the banana – frustrated desire??</a:t>
            </a:r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="0" baseline="0" dirty="0" smtClean="0"/>
              <a:t>Ties to Surrealism's interest in chance and the unconscious</a:t>
            </a:r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="0" baseline="0" dirty="0" smtClean="0"/>
              <a:t>Breton sees this piece in a gallery when it was first shown </a:t>
            </a:r>
          </a:p>
          <a:p>
            <a:pPr marL="640594" lvl="1" indent="-174708" defTabSz="465887">
              <a:buFont typeface="Arial"/>
              <a:buChar char="•"/>
              <a:defRPr/>
            </a:pPr>
            <a:r>
              <a:rPr lang="en-US" b="0" baseline="0" dirty="0" smtClean="0"/>
              <a:t>Buys it for his collection</a:t>
            </a:r>
          </a:p>
          <a:p>
            <a:pPr marL="640594" lvl="1" indent="-174708" defTabSz="465887">
              <a:buFont typeface="Arial"/>
              <a:buChar char="•"/>
              <a:defRPr/>
            </a:pPr>
            <a:r>
              <a:rPr lang="en-US" b="0" baseline="0" dirty="0" smtClean="0"/>
              <a:t>Asks Giacometti to join the movement</a:t>
            </a:r>
          </a:p>
          <a:p>
            <a:pPr marL="640594" lvl="1" indent="-174708" defTabSz="465887">
              <a:buFont typeface="Arial"/>
              <a:buChar char="•"/>
              <a:defRPr/>
            </a:pPr>
            <a:endParaRPr lang="en-US" b="0" baseline="0" dirty="0" smtClean="0"/>
          </a:p>
          <a:p>
            <a:pPr marL="640594" lvl="1" indent="-174708" defTabSz="465887">
              <a:buFont typeface="Arial"/>
              <a:buChar char="•"/>
              <a:defRPr/>
            </a:pPr>
            <a:r>
              <a:rPr lang="en-US" b="0" baseline="0" dirty="0" smtClean="0"/>
              <a:t>Mid-1930s: Giacometti becomes interested in the figure</a:t>
            </a:r>
          </a:p>
          <a:p>
            <a:pPr marL="640594" lvl="1" indent="-174708" defTabSz="465887">
              <a:buFont typeface="Arial"/>
              <a:buChar char="•"/>
              <a:defRPr/>
            </a:pPr>
            <a:r>
              <a:rPr lang="en-US" b="0" baseline="0" dirty="0" smtClean="0"/>
              <a:t>“Absolute resemblance”</a:t>
            </a:r>
          </a:p>
          <a:p>
            <a:pPr marL="640594" lvl="1" indent="-174708" defTabSz="465887">
              <a:buFont typeface="Arial"/>
              <a:buChar char="•"/>
              <a:defRPr/>
            </a:pPr>
            <a:r>
              <a:rPr lang="en-US" b="0" baseline="0" dirty="0" smtClean="0"/>
              <a:t>Breton casts him out of the movement</a:t>
            </a:r>
            <a:endParaRPr lang="en-US" b="0" dirty="0" smtClean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98E7E-D7F4-DF43-8D81-FC79989E416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45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r>
              <a:rPr lang="en-US" b="1" dirty="0" smtClean="0"/>
              <a:t>Alberto Giacometti, </a:t>
            </a:r>
            <a:r>
              <a:rPr lang="en-US" b="1" i="1" dirty="0" smtClean="0"/>
              <a:t>Hands Holding the Void (Invisible Object)</a:t>
            </a:r>
            <a:r>
              <a:rPr lang="en-US" b="1" dirty="0" smtClean="0"/>
              <a:t>, 1934</a:t>
            </a:r>
          </a:p>
          <a:p>
            <a:pPr defTabSz="465887">
              <a:defRPr/>
            </a:pPr>
            <a:endParaRPr lang="en-US" b="1" dirty="0" smtClean="0"/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Large-scale, anatomically complete yet highly stylized female figure</a:t>
            </a:r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Balances on a cage-like throne</a:t>
            </a:r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Together with the slab-like board covering her shins, both supports and restricts movement</a:t>
            </a:r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The figure's hands, positioned as if holding or offering something, are empty, as confirmed by the work's title</a:t>
            </a:r>
          </a:p>
          <a:p>
            <a:endParaRPr lang="en-US" dirty="0" smtClean="0"/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Much</a:t>
            </a:r>
            <a:r>
              <a:rPr lang="en-US" baseline="0" dirty="0" smtClean="0"/>
              <a:t> like his contemporary, Picasso, </a:t>
            </a:r>
            <a:r>
              <a:rPr lang="en-US" dirty="0" smtClean="0"/>
              <a:t>Giacometti modeled the figure's head and face after a protective metal mask found at a Paris flea market he visited with Surrealist leader André Breton</a:t>
            </a:r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If you’ll recall from our</a:t>
            </a:r>
            <a:r>
              <a:rPr lang="en-US" baseline="0" dirty="0" smtClean="0"/>
              <a:t> last class, </a:t>
            </a:r>
            <a:r>
              <a:rPr lang="en-US" dirty="0" smtClean="0"/>
              <a:t>Breton held that every desire has a distinctive object that chance would deliver</a:t>
            </a:r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This is the last major work Giacometti makes within the orbit of Surrealism</a:t>
            </a:r>
          </a:p>
          <a:p>
            <a:pPr marL="640594" lvl="1" indent="-174708">
              <a:buFont typeface="Arial"/>
              <a:buChar char="•"/>
            </a:pPr>
            <a:r>
              <a:rPr lang="en-US" dirty="0" smtClean="0"/>
              <a:t>A sense</a:t>
            </a:r>
            <a:r>
              <a:rPr lang="en-US" baseline="0" dirty="0" smtClean="0"/>
              <a:t> of mystery to the figure</a:t>
            </a:r>
          </a:p>
          <a:p>
            <a:pPr marL="640594" lvl="1" indent="-174708">
              <a:buFont typeface="Arial"/>
              <a:buChar char="•"/>
            </a:pPr>
            <a:r>
              <a:rPr lang="en-US" baseline="0" dirty="0" smtClean="0"/>
              <a:t>Simplified forms and delineated facial features tie it to primitive masks and effigies from other cultures</a:t>
            </a:r>
            <a:endParaRPr lang="en-US" dirty="0" smtClean="0"/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Some</a:t>
            </a:r>
            <a:r>
              <a:rPr lang="en-US" baseline="0" dirty="0" smtClean="0"/>
              <a:t> scholars believe it </a:t>
            </a:r>
            <a:r>
              <a:rPr lang="en-US" dirty="0" smtClean="0"/>
              <a:t>evokes a lost object, forever sought and never recovered</a:t>
            </a:r>
          </a:p>
          <a:p>
            <a:pPr marL="174708" indent="-174708">
              <a:buFont typeface="Arial"/>
              <a:buChar char="•"/>
            </a:pPr>
            <a:endParaRPr lang="en-US" dirty="0" smtClean="0"/>
          </a:p>
          <a:p>
            <a:pPr defTabSz="465887">
              <a:defRPr/>
            </a:pPr>
            <a:r>
              <a:rPr lang="en-US" b="1" dirty="0" smtClean="0"/>
              <a:t>Alberto Giacometti, </a:t>
            </a:r>
            <a:r>
              <a:rPr lang="en-US" b="1" i="1" dirty="0" smtClean="0"/>
              <a:t>Tall Figure</a:t>
            </a:r>
            <a:r>
              <a:rPr lang="en-US" b="1" dirty="0" smtClean="0"/>
              <a:t>, 1949</a:t>
            </a:r>
          </a:p>
          <a:p>
            <a:pPr marL="174708" indent="-174708">
              <a:buFont typeface="Arial"/>
              <a:buChar char="•"/>
            </a:pPr>
            <a:endParaRPr lang="en-US" dirty="0" smtClean="0"/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="0" dirty="0" smtClean="0"/>
              <a:t>1936-40:</a:t>
            </a:r>
            <a:r>
              <a:rPr lang="en-US" b="0" baseline="0" dirty="0" smtClean="0"/>
              <a:t> Concentrates on sculpting the human head </a:t>
            </a:r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="0" baseline="0" dirty="0" smtClean="0"/>
              <a:t>Used models (his family, or fellow-artists)</a:t>
            </a:r>
            <a:endParaRPr lang="en-US" b="0" dirty="0" smtClean="0"/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His female figures</a:t>
            </a:r>
            <a:r>
              <a:rPr lang="en-US" baseline="0" dirty="0" smtClean="0"/>
              <a:t> begin to elongate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Focuses on creating sculpture true to his unique view of reality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Carved until the figures are as thin as nails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Many very tiny, only inches high</a:t>
            </a:r>
          </a:p>
          <a:p>
            <a:pPr marL="174708" indent="-174708">
              <a:buFont typeface="Arial"/>
              <a:buChar char="•"/>
            </a:pPr>
            <a:endParaRPr lang="en-US" baseline="0" dirty="0" smtClean="0"/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As a friend of the artist recalled, “He would make your head look like the blade of a knife.”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Strived to capture the figure’s totality, sans distractions</a:t>
            </a:r>
          </a:p>
          <a:p>
            <a:pPr marL="640594" lvl="1" indent="-174708">
              <a:buFont typeface="Arial"/>
              <a:buChar char="•"/>
            </a:pPr>
            <a:r>
              <a:rPr lang="en-US" baseline="0" dirty="0" smtClean="0"/>
              <a:t>As part of his process, he would view a figure from across the room </a:t>
            </a:r>
          </a:p>
          <a:p>
            <a:pPr marL="640594" lvl="1" indent="-174708">
              <a:buFont typeface="Arial"/>
              <a:buChar char="•"/>
            </a:pPr>
            <a:r>
              <a:rPr lang="en-US" baseline="0" dirty="0" smtClean="0"/>
              <a:t>This helps to eliminate detail</a:t>
            </a:r>
          </a:p>
          <a:p>
            <a:pPr marL="640594" lvl="1" indent="-174708">
              <a:buFont typeface="Arial"/>
              <a:buChar char="•"/>
            </a:pPr>
            <a:r>
              <a:rPr lang="en-US" baseline="0" dirty="0" smtClean="0"/>
              <a:t>When seen in person, they do seem distant</a:t>
            </a:r>
          </a:p>
          <a:p>
            <a:pPr marL="465887" lvl="1"/>
            <a:endParaRPr lang="en-US" baseline="0" dirty="0" smtClean="0"/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Post-1946: Sculptures become larger, but they grow even thinner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Professed that the final look of these works represent the sensation he felt when looking at a woman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98E7E-D7F4-DF43-8D81-FC79989E416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73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r>
              <a:rPr lang="en-US" b="1" dirty="0" smtClean="0"/>
              <a:t>Alberto Giacometti, </a:t>
            </a:r>
            <a:r>
              <a:rPr lang="en-US" b="1" i="1" dirty="0" smtClean="0"/>
              <a:t>The City Square</a:t>
            </a:r>
            <a:r>
              <a:rPr lang="en-US" b="1" dirty="0" smtClean="0"/>
              <a:t>, 1948</a:t>
            </a:r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="0" dirty="0" smtClean="0"/>
              <a:t>Figures</a:t>
            </a:r>
            <a:r>
              <a:rPr lang="en-US" b="0" baseline="0" dirty="0" smtClean="0"/>
              <a:t> are isolated, whether solitary or in groups</a:t>
            </a:r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="0" baseline="0" dirty="0" smtClean="0"/>
              <a:t>Conveys a sense of alienation</a:t>
            </a:r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="0" baseline="0" dirty="0" smtClean="0"/>
              <a:t>Again, that distance</a:t>
            </a:r>
          </a:p>
          <a:p>
            <a:pPr marL="640594" lvl="1" indent="-174708" defTabSz="465887">
              <a:buFont typeface="Arial"/>
              <a:buChar char="•"/>
              <a:defRPr/>
            </a:pPr>
            <a:r>
              <a:rPr lang="en-US" b="0" baseline="0" dirty="0" smtClean="0"/>
              <a:t>Like a Hopper painting…</a:t>
            </a:r>
          </a:p>
          <a:p>
            <a:pPr marL="174708" indent="-174708" defTabSz="465887">
              <a:buFont typeface="Arial"/>
              <a:buChar char="•"/>
              <a:defRPr/>
            </a:pPr>
            <a:endParaRPr lang="en-US" b="0" baseline="0" dirty="0" smtClean="0"/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="0" baseline="0" dirty="0" smtClean="0"/>
              <a:t>Strives for fragility – compulsion to whittle down his figures until he thought one more touch would destroy them completely</a:t>
            </a:r>
          </a:p>
          <a:p>
            <a:pPr marL="640594" lvl="1" indent="-174708" defTabSz="465887">
              <a:buFont typeface="Arial"/>
              <a:buChar char="•"/>
              <a:defRPr/>
            </a:pPr>
            <a:r>
              <a:rPr lang="en-US" b="0" baseline="0" dirty="0" smtClean="0"/>
              <a:t>Metaphor for the fragility of human life following the war?</a:t>
            </a:r>
          </a:p>
          <a:p>
            <a:pPr marL="640594" lvl="1" indent="-174708" defTabSz="465887">
              <a:buFont typeface="Arial"/>
              <a:buChar char="•"/>
              <a:defRPr/>
            </a:pPr>
            <a:r>
              <a:rPr lang="en-US" b="0" baseline="0" dirty="0" smtClean="0"/>
              <a:t>Skeletal</a:t>
            </a:r>
          </a:p>
          <a:p>
            <a:pPr marL="640594" lvl="1" indent="-174708" defTabSz="465887">
              <a:buFont typeface="Arial"/>
              <a:buChar char="•"/>
              <a:defRPr/>
            </a:pPr>
            <a:r>
              <a:rPr lang="en-US" b="0" baseline="0" dirty="0" smtClean="0"/>
              <a:t>Have been referred to as “fugitives from Dachau”</a:t>
            </a:r>
          </a:p>
          <a:p>
            <a:pPr marL="640594" lvl="1" indent="-174708" defTabSz="465887">
              <a:buFont typeface="Arial"/>
              <a:buChar char="•"/>
              <a:defRPr/>
            </a:pPr>
            <a:endParaRPr lang="en-US" b="0" baseline="0" dirty="0" smtClean="0"/>
          </a:p>
          <a:p>
            <a:pPr marL="640594" lvl="1" indent="-174708" defTabSz="465887">
              <a:buFont typeface="Arial"/>
              <a:buChar char="•"/>
              <a:defRPr/>
            </a:pPr>
            <a:r>
              <a:rPr lang="en-US" b="0" baseline="0" dirty="0" smtClean="0"/>
              <a:t>Oversized base a common element in his work</a:t>
            </a:r>
          </a:p>
          <a:p>
            <a:pPr marL="640594" lvl="1" indent="-174708" defTabSz="465887">
              <a:buFont typeface="Arial"/>
              <a:buChar char="•"/>
              <a:defRPr/>
            </a:pPr>
            <a:r>
              <a:rPr lang="en-US" b="0" baseline="0" dirty="0" smtClean="0"/>
              <a:t>Figures share a common ground, yet a fundamentally alone</a:t>
            </a:r>
          </a:p>
          <a:p>
            <a:pPr marL="640594" lvl="1" indent="-174708" defTabSz="465887">
              <a:buFont typeface="Arial"/>
              <a:buChar char="•"/>
              <a:defRPr/>
            </a:pPr>
            <a:endParaRPr lang="en-US" b="0" baseline="0" dirty="0" smtClean="0"/>
          </a:p>
          <a:p>
            <a:pPr marL="640594" lvl="1" indent="-174708" defTabSz="465887">
              <a:buFont typeface="Arial"/>
              <a:buChar char="•"/>
              <a:defRPr/>
            </a:pPr>
            <a:r>
              <a:rPr lang="en-US" b="0" baseline="0" dirty="0" smtClean="0"/>
              <a:t>Unfinished Quality</a:t>
            </a:r>
          </a:p>
          <a:p>
            <a:pPr marL="1106481" lvl="2" indent="-174708" defTabSz="465887">
              <a:buFont typeface="Arial"/>
              <a:buChar char="•"/>
              <a:defRPr/>
            </a:pPr>
            <a:r>
              <a:rPr lang="en-US" b="0" baseline="0" dirty="0" smtClean="0"/>
              <a:t>Modeled rather than carved, like Brancusi’s work</a:t>
            </a:r>
          </a:p>
          <a:p>
            <a:pPr marL="1106481" lvl="2" indent="-174708" defTabSz="465887">
              <a:buFont typeface="Arial"/>
              <a:buChar char="•"/>
              <a:defRPr/>
            </a:pPr>
            <a:r>
              <a:rPr lang="en-US" b="0" baseline="0" dirty="0" smtClean="0"/>
              <a:t>We are connected to the process of sculpting</a:t>
            </a:r>
          </a:p>
          <a:p>
            <a:pPr marL="1106481" lvl="2" indent="-174708" defTabSz="465887">
              <a:buFont typeface="Arial"/>
              <a:buChar char="•"/>
              <a:defRPr/>
            </a:pPr>
            <a:r>
              <a:rPr lang="en-US" b="0" baseline="0" dirty="0" smtClean="0"/>
              <a:t>You can imagine where the fingers pressed and rubbed the clay</a:t>
            </a:r>
          </a:p>
          <a:p>
            <a:pPr marL="1106481" lvl="2" indent="-174708" defTabSz="465887">
              <a:buFont typeface="Arial"/>
              <a:buChar char="•"/>
              <a:defRPr/>
            </a:pPr>
            <a:r>
              <a:rPr lang="en-US" b="0" baseline="0" dirty="0" smtClean="0"/>
              <a:t>A freshness and immediacy palpable!</a:t>
            </a:r>
          </a:p>
          <a:p>
            <a:pPr marL="1106481" lvl="2" indent="-174708" defTabSz="465887">
              <a:buFont typeface="Arial"/>
              <a:buChar char="•"/>
              <a:defRPr/>
            </a:pPr>
            <a:r>
              <a:rPr lang="en-US" b="0" baseline="0" dirty="0" smtClean="0"/>
              <a:t>Clearly influenced by Rodin, a giant in French sculpture</a:t>
            </a:r>
          </a:p>
          <a:p>
            <a:pPr marL="1106481" lvl="2" indent="-174708" defTabSz="465887">
              <a:buFont typeface="Arial"/>
              <a:buChar char="•"/>
              <a:defRPr/>
            </a:pPr>
            <a:r>
              <a:rPr lang="en-US" b="0" baseline="0" dirty="0" smtClean="0"/>
              <a:t>Play of light across the surface enhanced</a:t>
            </a:r>
          </a:p>
          <a:p>
            <a:pPr marL="1106481" lvl="2" indent="-174708" defTabSz="465887">
              <a:buFont typeface="Wingdings" charset="2"/>
              <a:buChar char="Ø"/>
              <a:defRPr/>
            </a:pPr>
            <a:r>
              <a:rPr lang="en-US" b="0" baseline="0" dirty="0" smtClean="0"/>
              <a:t>“It’s impossible to ever really finish anything.”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98E7E-D7F4-DF43-8D81-FC79989E416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665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pPr defTabSz="931774">
              <a:defRPr/>
            </a:pPr>
            <a:r>
              <a:rPr lang="it-IT" b="1" dirty="0" smtClean="0"/>
              <a:t>LUCIO FONTANA</a:t>
            </a:r>
          </a:p>
          <a:p>
            <a:pPr defTabSz="931774">
              <a:defRPr/>
            </a:pPr>
            <a:endParaRPr lang="it-IT" b="1" dirty="0" smtClean="0"/>
          </a:p>
          <a:p>
            <a:pPr marL="174708" indent="-174708" defTabSz="931774">
              <a:buFont typeface="Arial"/>
              <a:buChar char="•"/>
              <a:defRPr/>
            </a:pPr>
            <a:r>
              <a:rPr lang="it-IT" b="0" dirty="0" err="1" smtClean="0"/>
              <a:t>Italian</a:t>
            </a:r>
            <a:r>
              <a:rPr lang="it-IT" b="0" dirty="0" smtClean="0"/>
              <a:t> </a:t>
            </a:r>
            <a:r>
              <a:rPr lang="it-IT" b="0" dirty="0" err="1" smtClean="0"/>
              <a:t>painter</a:t>
            </a:r>
            <a:r>
              <a:rPr lang="it-IT" b="0" dirty="0" smtClean="0"/>
              <a:t>, </a:t>
            </a:r>
            <a:r>
              <a:rPr lang="it-IT" b="0" dirty="0" err="1" smtClean="0"/>
              <a:t>sculptor</a:t>
            </a:r>
            <a:r>
              <a:rPr lang="it-IT" b="0" dirty="0" smtClean="0"/>
              <a:t>, and </a:t>
            </a:r>
            <a:r>
              <a:rPr lang="it-IT" b="0" dirty="0" err="1" smtClean="0"/>
              <a:t>theorist</a:t>
            </a:r>
            <a:endParaRPr lang="it-IT" b="0" dirty="0" smtClean="0"/>
          </a:p>
          <a:p>
            <a:pPr marL="174708" indent="-174708" defTabSz="931774">
              <a:buFont typeface="Arial"/>
              <a:buChar char="•"/>
              <a:defRPr/>
            </a:pPr>
            <a:r>
              <a:rPr lang="it-IT" b="0" dirty="0" err="1" smtClean="0"/>
              <a:t>Born</a:t>
            </a:r>
            <a:r>
              <a:rPr lang="it-IT" b="0" dirty="0" smtClean="0"/>
              <a:t> in Argentina</a:t>
            </a:r>
          </a:p>
          <a:p>
            <a:pPr marL="174708" indent="-174708" defTabSz="931774">
              <a:buFont typeface="Arial"/>
              <a:buChar char="•"/>
              <a:defRPr/>
            </a:pPr>
            <a:r>
              <a:rPr lang="it-IT" b="0" dirty="0" smtClean="0"/>
              <a:t>Of </a:t>
            </a:r>
            <a:r>
              <a:rPr lang="it-IT" b="0" baseline="0" dirty="0" smtClean="0"/>
              <a:t>Italian </a:t>
            </a:r>
            <a:r>
              <a:rPr lang="it-IT" b="0" baseline="0" dirty="0" smtClean="0"/>
              <a:t>descent</a:t>
            </a:r>
          </a:p>
          <a:p>
            <a:pPr marL="174708" indent="-174708" defTabSz="931774">
              <a:buFont typeface="Arial"/>
              <a:buChar char="•"/>
              <a:defRPr/>
            </a:pPr>
            <a:r>
              <a:rPr lang="it-IT" b="0" baseline="0" dirty="0" smtClean="0"/>
              <a:t>1947</a:t>
            </a:r>
            <a:r>
              <a:rPr lang="it-IT" b="0" baseline="0" dirty="0" smtClean="0"/>
              <a:t>: Finds his studio completely bombed out</a:t>
            </a:r>
          </a:p>
          <a:p>
            <a:pPr marL="174708" indent="-174708" defTabSz="931774">
              <a:buFont typeface="Arial"/>
              <a:buChar char="•"/>
              <a:defRPr/>
            </a:pPr>
            <a:r>
              <a:rPr lang="it-IT" b="0" u="none" baseline="0" dirty="0" smtClean="0"/>
              <a:t>This </a:t>
            </a:r>
            <a:r>
              <a:rPr lang="it-IT" b="0" u="none" baseline="0" dirty="0" err="1" smtClean="0"/>
              <a:t>works</a:t>
            </a:r>
            <a:r>
              <a:rPr lang="it-IT" b="0" u="none" baseline="0" dirty="0" smtClean="0"/>
              <a:t> for </a:t>
            </a:r>
            <a:r>
              <a:rPr lang="it-IT" b="0" u="none" baseline="0" dirty="0" err="1" smtClean="0"/>
              <a:t>him</a:t>
            </a:r>
            <a:r>
              <a:rPr lang="it-IT" b="0" u="none" baseline="0" dirty="0" smtClean="0"/>
              <a:t> – </a:t>
            </a:r>
            <a:r>
              <a:rPr lang="it-IT" b="0" u="sng" baseline="0" dirty="0" smtClean="0"/>
              <a:t>ready to </a:t>
            </a:r>
            <a:r>
              <a:rPr lang="it-IT" b="0" u="sng" baseline="0" dirty="0" err="1" smtClean="0"/>
              <a:t>leave</a:t>
            </a:r>
            <a:r>
              <a:rPr lang="it-IT" b="0" u="sng" baseline="0" dirty="0" smtClean="0"/>
              <a:t> </a:t>
            </a:r>
            <a:r>
              <a:rPr lang="it-IT" b="0" u="sng" baseline="0" dirty="0" err="1" smtClean="0"/>
              <a:t>his</a:t>
            </a:r>
            <a:r>
              <a:rPr lang="it-IT" b="0" u="sng" baseline="0" dirty="0" smtClean="0"/>
              <a:t> </a:t>
            </a:r>
            <a:r>
              <a:rPr lang="it-IT" b="0" u="sng" baseline="0" dirty="0" err="1" smtClean="0"/>
              <a:t>old</a:t>
            </a:r>
            <a:r>
              <a:rPr lang="it-IT" b="0" u="sng" baseline="0" dirty="0" smtClean="0"/>
              <a:t> work </a:t>
            </a:r>
            <a:r>
              <a:rPr lang="it-IT" b="0" u="sng" baseline="0" dirty="0" err="1" smtClean="0"/>
              <a:t>behind</a:t>
            </a:r>
            <a:r>
              <a:rPr lang="it-IT" b="0" u="sng" baseline="0" dirty="0" smtClean="0"/>
              <a:t> </a:t>
            </a:r>
            <a:r>
              <a:rPr lang="it-IT" b="0" u="sng" baseline="0" dirty="0" err="1" smtClean="0"/>
              <a:t>him</a:t>
            </a:r>
            <a:r>
              <a:rPr lang="it-IT" b="0" u="none" baseline="0" dirty="0" smtClean="0"/>
              <a:t>, </a:t>
            </a:r>
            <a:r>
              <a:rPr lang="it-IT" b="0" u="none" baseline="0" dirty="0" err="1" smtClean="0"/>
              <a:t>as</a:t>
            </a:r>
            <a:r>
              <a:rPr lang="it-IT" b="0" u="none" baseline="0" dirty="0" smtClean="0"/>
              <a:t> </a:t>
            </a:r>
            <a:r>
              <a:rPr lang="it-IT" b="0" u="none" baseline="0" dirty="0" err="1" smtClean="0"/>
              <a:t>it</a:t>
            </a:r>
            <a:r>
              <a:rPr lang="it-IT" b="0" u="none" baseline="0" dirty="0" smtClean="0"/>
              <a:t> </a:t>
            </a:r>
            <a:r>
              <a:rPr lang="it-IT" b="0" u="none" baseline="0" dirty="0" err="1" smtClean="0"/>
              <a:t>promoted</a:t>
            </a:r>
            <a:r>
              <a:rPr lang="it-IT" b="0" u="none" baseline="0" dirty="0" smtClean="0"/>
              <a:t> the </a:t>
            </a:r>
            <a:r>
              <a:rPr lang="it-IT" b="0" u="none" baseline="0" dirty="0" err="1" smtClean="0"/>
              <a:t>fascist</a:t>
            </a:r>
            <a:r>
              <a:rPr lang="it-IT" b="0" u="none" baseline="0" dirty="0" smtClean="0"/>
              <a:t> regime</a:t>
            </a:r>
          </a:p>
          <a:p>
            <a:pPr marL="174708" indent="-174708" defTabSz="931774">
              <a:buFont typeface="Arial"/>
              <a:buChar char="•"/>
              <a:defRPr/>
            </a:pPr>
            <a:endParaRPr lang="it-IT" b="0" u="none" baseline="0" dirty="0" smtClean="0"/>
          </a:p>
          <a:p>
            <a:pPr marL="174708" indent="-174708" defTabSz="931774">
              <a:buFont typeface="Arial"/>
              <a:buChar char="•"/>
              <a:defRPr/>
            </a:pPr>
            <a:r>
              <a:rPr lang="it-IT" b="0" u="none" baseline="0" dirty="0" err="1" smtClean="0"/>
              <a:t>Writes</a:t>
            </a:r>
            <a:r>
              <a:rPr lang="it-IT" b="0" u="none" baseline="0" dirty="0" smtClean="0"/>
              <a:t> the </a:t>
            </a:r>
            <a:r>
              <a:rPr lang="it-IT" b="1" u="sng" baseline="0" dirty="0" err="1" smtClean="0"/>
              <a:t>Spatialist</a:t>
            </a:r>
            <a:r>
              <a:rPr lang="it-IT" b="1" u="sng" baseline="0" dirty="0" smtClean="0"/>
              <a:t> Manifesto</a:t>
            </a:r>
          </a:p>
          <a:p>
            <a:pPr marL="640594" lvl="1" indent="-174708" defTabSz="931774">
              <a:buFont typeface="Arial"/>
              <a:buChar char="•"/>
              <a:defRPr/>
            </a:pPr>
            <a:r>
              <a:rPr lang="it-IT" b="0" baseline="0" dirty="0" err="1" smtClean="0"/>
              <a:t>Interested</a:t>
            </a:r>
            <a:r>
              <a:rPr lang="it-IT" b="0" baseline="0" dirty="0" smtClean="0"/>
              <a:t> in new </a:t>
            </a:r>
            <a:r>
              <a:rPr lang="it-IT" b="0" baseline="0" dirty="0" err="1" smtClean="0"/>
              <a:t>techniques</a:t>
            </a:r>
            <a:r>
              <a:rPr lang="it-IT" b="0" baseline="0" dirty="0" smtClean="0"/>
              <a:t> made </a:t>
            </a:r>
            <a:r>
              <a:rPr lang="it-IT" b="0" baseline="0" dirty="0" err="1" smtClean="0"/>
              <a:t>possible</a:t>
            </a:r>
            <a:r>
              <a:rPr lang="it-IT" b="0" baseline="0" dirty="0" smtClean="0"/>
              <a:t> by </a:t>
            </a:r>
            <a:r>
              <a:rPr lang="it-IT" b="1" baseline="0" dirty="0" err="1" smtClean="0"/>
              <a:t>scientific</a:t>
            </a:r>
            <a:r>
              <a:rPr lang="it-IT" b="1" baseline="0" dirty="0" smtClean="0"/>
              <a:t> progress</a:t>
            </a:r>
          </a:p>
          <a:p>
            <a:pPr marL="640594" lvl="1" indent="-174708" defTabSz="931774">
              <a:buFont typeface="Arial"/>
              <a:buChar char="•"/>
              <a:defRPr/>
            </a:pPr>
            <a:r>
              <a:rPr lang="it-IT" b="0" baseline="0" dirty="0" smtClean="0"/>
              <a:t>Questions </a:t>
            </a:r>
            <a:r>
              <a:rPr lang="it-IT" b="0" baseline="0" dirty="0" smtClean="0"/>
              <a:t>the traditional reliance in Western art on a flat support such as canvas or paper</a:t>
            </a:r>
          </a:p>
          <a:p>
            <a:pPr marL="640594" lvl="1" indent="-174708" defTabSz="931774">
              <a:buFont typeface="Arial"/>
              <a:buChar char="•"/>
              <a:defRPr/>
            </a:pPr>
            <a:endParaRPr lang="it-IT" b="0" baseline="0" dirty="0" smtClean="0"/>
          </a:p>
          <a:p>
            <a:pPr marL="174708" indent="-174708" defTabSz="931774">
              <a:buFont typeface="Arial"/>
              <a:buChar char="•"/>
              <a:defRPr/>
            </a:pPr>
            <a:r>
              <a:rPr lang="it-IT" b="0" baseline="0" dirty="0" smtClean="0"/>
              <a:t>Interested in </a:t>
            </a:r>
            <a:r>
              <a:rPr lang="it-IT" b="1" baseline="0" dirty="0" smtClean="0"/>
              <a:t>four </a:t>
            </a:r>
            <a:r>
              <a:rPr lang="it-IT" b="1" baseline="0" dirty="0" smtClean="0"/>
              <a:t>physical </a:t>
            </a:r>
            <a:r>
              <a:rPr lang="it-IT" b="1" baseline="0" dirty="0" smtClean="0"/>
              <a:t>dimensions</a:t>
            </a:r>
            <a:endParaRPr lang="it-IT" b="1" baseline="0" dirty="0" smtClean="0"/>
          </a:p>
          <a:p>
            <a:pPr marL="640594" lvl="1" indent="-174708" defTabSz="931774">
              <a:buFont typeface="Arial"/>
              <a:buChar char="•"/>
              <a:defRPr/>
            </a:pPr>
            <a:r>
              <a:rPr lang="it-IT" b="1" baseline="0" dirty="0" smtClean="0"/>
              <a:t>Time </a:t>
            </a:r>
            <a:r>
              <a:rPr lang="it-IT" b="0" baseline="0" dirty="0" smtClean="0"/>
              <a:t>a part of the equation </a:t>
            </a:r>
            <a:endParaRPr lang="it-IT" b="0" baseline="0" dirty="0" smtClean="0"/>
          </a:p>
          <a:p>
            <a:pPr marL="640594" lvl="1" indent="-174708" defTabSz="931774">
              <a:buFont typeface="Arial"/>
              <a:buChar char="•"/>
              <a:defRPr/>
            </a:pPr>
            <a:r>
              <a:rPr lang="it-IT" b="0" baseline="0" dirty="0" smtClean="0"/>
              <a:t>Aims </a:t>
            </a:r>
            <a:r>
              <a:rPr lang="it-IT" b="0" baseline="0" dirty="0" smtClean="0"/>
              <a:t>to disturb the entire environment with new artistic inventions</a:t>
            </a:r>
          </a:p>
          <a:p>
            <a:pPr marL="640594" lvl="1" indent="-174708" defTabSz="931774">
              <a:buFont typeface="Arial"/>
              <a:buChar char="•"/>
              <a:defRPr/>
            </a:pPr>
            <a:r>
              <a:rPr lang="it-IT" b="0" baseline="0" dirty="0" smtClean="0"/>
              <a:t>Uses neon light, </a:t>
            </a:r>
            <a:r>
              <a:rPr lang="it-IT" b="0" baseline="0" dirty="0" smtClean="0"/>
              <a:t>radio, </a:t>
            </a:r>
            <a:r>
              <a:rPr lang="it-IT" b="0" baseline="0" dirty="0" smtClean="0"/>
              <a:t>and </a:t>
            </a:r>
            <a:r>
              <a:rPr lang="it-IT" b="0" baseline="0" dirty="0" smtClean="0"/>
              <a:t>television</a:t>
            </a:r>
          </a:p>
          <a:p>
            <a:pPr marL="465887" lvl="1" defTabSz="931774">
              <a:defRPr/>
            </a:pPr>
            <a:endParaRPr lang="it-IT" b="0" baseline="0" dirty="0" smtClean="0"/>
          </a:p>
          <a:p>
            <a:pPr marL="465887" lvl="1" defTabSz="931774">
              <a:defRPr/>
            </a:pPr>
            <a:r>
              <a:rPr lang="it-IT" b="1" baseline="0" dirty="0" smtClean="0"/>
              <a:t>SPATIALIST </a:t>
            </a:r>
            <a:r>
              <a:rPr lang="it-IT" b="1" baseline="0" dirty="0" smtClean="0"/>
              <a:t>MOVEMENT</a:t>
            </a:r>
          </a:p>
          <a:p>
            <a:pPr marL="465887" lvl="1" defTabSz="931774">
              <a:defRPr/>
            </a:pPr>
            <a:endParaRPr lang="it-IT" b="1" baseline="0" dirty="0" smtClean="0"/>
          </a:p>
          <a:p>
            <a:pPr marL="174708" indent="-174708">
              <a:buFont typeface="Arial"/>
              <a:buChar char="•"/>
            </a:pPr>
            <a:r>
              <a:rPr lang="en-US" b="0" dirty="0" smtClean="0"/>
              <a:t>Part</a:t>
            </a:r>
            <a:r>
              <a:rPr lang="en-US" b="0" baseline="0" dirty="0" smtClean="0"/>
              <a:t> of </a:t>
            </a:r>
            <a:r>
              <a:rPr lang="en-US" b="1" i="1" baseline="0" dirty="0" smtClean="0"/>
              <a:t>ART INFORMEL </a:t>
            </a:r>
            <a:endParaRPr lang="en-US" b="0" i="0" baseline="0" dirty="0" smtClean="0"/>
          </a:p>
          <a:p>
            <a:pPr marL="640594" lvl="1" indent="-174708">
              <a:buFont typeface="Arial"/>
              <a:buChar char="•"/>
            </a:pPr>
            <a:r>
              <a:rPr lang="en-US" b="0" i="0" baseline="0" dirty="0" smtClean="0"/>
              <a:t>Loose group of artists with a similar sensibility</a:t>
            </a:r>
          </a:p>
          <a:p>
            <a:pPr marL="640594" lvl="1" indent="-174708">
              <a:buFont typeface="Arial"/>
              <a:buChar char="•"/>
            </a:pPr>
            <a:r>
              <a:rPr lang="en-US" b="0" i="0" baseline="0" dirty="0" smtClean="0"/>
              <a:t>Working across Europe</a:t>
            </a:r>
          </a:p>
          <a:p>
            <a:pPr marL="640594" lvl="1" indent="-174708">
              <a:buFont typeface="Arial"/>
              <a:buChar char="•"/>
            </a:pPr>
            <a:r>
              <a:rPr lang="en-US" b="0" i="0" baseline="0" dirty="0" smtClean="0"/>
              <a:t>Not a movement…</a:t>
            </a:r>
            <a:r>
              <a:rPr lang="en-US" b="1" i="0" baseline="0" dirty="0" smtClean="0"/>
              <a:t>more of a sentiment</a:t>
            </a:r>
            <a:endParaRPr lang="en-US" b="1" i="1" baseline="0" dirty="0" smtClean="0"/>
          </a:p>
          <a:p>
            <a:pPr marL="640594" lvl="1" indent="-174708">
              <a:buFont typeface="Arial"/>
              <a:buChar char="•"/>
            </a:pPr>
            <a:r>
              <a:rPr lang="en-US" b="0" i="0" baseline="0" dirty="0" smtClean="0"/>
              <a:t>Not “informal art” </a:t>
            </a:r>
          </a:p>
          <a:p>
            <a:pPr marL="640594" lvl="1" indent="-174708">
              <a:buFont typeface="Arial"/>
              <a:buChar char="•"/>
            </a:pPr>
            <a:r>
              <a:rPr lang="en-US" b="0" i="0" baseline="0" dirty="0" smtClean="0"/>
              <a:t>Really </a:t>
            </a:r>
            <a:r>
              <a:rPr lang="en-US" b="0" i="0" u="sng" baseline="0" dirty="0" smtClean="0"/>
              <a:t>a lack of form itself </a:t>
            </a:r>
            <a:r>
              <a:rPr lang="en-US" b="0" i="0" baseline="0" dirty="0" smtClean="0"/>
              <a:t>– non-formal or unformulated</a:t>
            </a:r>
          </a:p>
          <a:p>
            <a:pPr marL="640594" lvl="1" indent="-174708">
              <a:buFont typeface="Arial"/>
              <a:buChar char="•"/>
            </a:pPr>
            <a:r>
              <a:rPr lang="en-US" b="0" i="0" baseline="0" dirty="0" smtClean="0"/>
              <a:t>About the absence of a premeditated structure or concept</a:t>
            </a:r>
          </a:p>
          <a:p>
            <a:pPr marL="640594" lvl="1" indent="-174708" defTabSz="931774">
              <a:buFont typeface="Arial"/>
              <a:buChar char="•"/>
              <a:defRPr/>
            </a:pPr>
            <a:endParaRPr lang="it-IT" b="0" baseline="0" dirty="0" smtClean="0"/>
          </a:p>
          <a:p>
            <a:pPr marL="640594" lvl="1" indent="-174708" defTabSz="931774">
              <a:buFont typeface="Arial"/>
              <a:buChar char="•"/>
              <a:defRPr/>
            </a:pPr>
            <a:r>
              <a:rPr lang="it-IT" b="0" baseline="0" dirty="0" err="1" smtClean="0"/>
              <a:t>Formulates</a:t>
            </a:r>
            <a:r>
              <a:rPr lang="it-IT" b="0" baseline="0" dirty="0" smtClean="0"/>
              <a:t> </a:t>
            </a:r>
            <a:r>
              <a:rPr lang="it-IT" b="0" baseline="0" dirty="0" err="1" smtClean="0"/>
              <a:t>ideas</a:t>
            </a:r>
            <a:r>
              <a:rPr lang="it-IT" b="0" baseline="0" dirty="0" smtClean="0"/>
              <a:t> in </a:t>
            </a:r>
            <a:r>
              <a:rPr lang="it-IT" b="0" baseline="0" dirty="0" err="1" smtClean="0"/>
              <a:t>texts</a:t>
            </a:r>
            <a:r>
              <a:rPr lang="it-IT" b="0" baseline="0" dirty="0" smtClean="0"/>
              <a:t> he </a:t>
            </a:r>
            <a:r>
              <a:rPr lang="it-IT" b="0" baseline="0" dirty="0" err="1" smtClean="0"/>
              <a:t>publishes</a:t>
            </a:r>
            <a:r>
              <a:rPr lang="it-IT" b="0" baseline="0" dirty="0" smtClean="0"/>
              <a:t> in </a:t>
            </a:r>
            <a:r>
              <a:rPr lang="it-IT" b="0" baseline="0" dirty="0" err="1" smtClean="0"/>
              <a:t>Italy</a:t>
            </a:r>
            <a:endParaRPr lang="it-IT" b="0" baseline="0" dirty="0" smtClean="0"/>
          </a:p>
          <a:p>
            <a:pPr marL="640594" lvl="1" indent="-174708" defTabSz="931774">
              <a:buFont typeface="Arial"/>
              <a:buChar char="•"/>
              <a:defRPr/>
            </a:pPr>
            <a:r>
              <a:rPr lang="it-IT" b="0" baseline="0" dirty="0" err="1" smtClean="0"/>
              <a:t>Based</a:t>
            </a:r>
            <a:r>
              <a:rPr lang="it-IT" b="0" baseline="0" dirty="0" smtClean="0"/>
              <a:t> </a:t>
            </a:r>
            <a:r>
              <a:rPr lang="it-IT" b="0" baseline="0" dirty="0" err="1" smtClean="0"/>
              <a:t>upon</a:t>
            </a:r>
            <a:r>
              <a:rPr lang="it-IT" b="0" baseline="0" dirty="0" smtClean="0"/>
              <a:t> the </a:t>
            </a:r>
            <a:r>
              <a:rPr lang="it-IT" b="0" baseline="0" dirty="0" err="1" smtClean="0"/>
              <a:t>principle</a:t>
            </a:r>
            <a:r>
              <a:rPr lang="it-IT" b="0" baseline="0" dirty="0" smtClean="0"/>
              <a:t> </a:t>
            </a:r>
            <a:r>
              <a:rPr lang="it-IT" b="0" baseline="0" dirty="0" err="1" smtClean="0"/>
              <a:t>that</a:t>
            </a:r>
            <a:r>
              <a:rPr lang="it-IT" b="0" baseline="0" dirty="0" smtClean="0"/>
              <a:t> </a:t>
            </a:r>
            <a:r>
              <a:rPr lang="it-IT" b="0" baseline="0" dirty="0" err="1" smtClean="0"/>
              <a:t>matter</a:t>
            </a:r>
            <a:r>
              <a:rPr lang="it-IT" b="0" baseline="0" dirty="0" smtClean="0"/>
              <a:t> </a:t>
            </a:r>
            <a:r>
              <a:rPr lang="it-IT" b="0" baseline="0" dirty="0" err="1" smtClean="0"/>
              <a:t>should</a:t>
            </a:r>
            <a:r>
              <a:rPr lang="it-IT" b="0" baseline="0" dirty="0" smtClean="0"/>
              <a:t> be </a:t>
            </a:r>
            <a:r>
              <a:rPr lang="it-IT" b="0" baseline="0" dirty="0" err="1" smtClean="0"/>
              <a:t>transformed</a:t>
            </a:r>
            <a:r>
              <a:rPr lang="it-IT" b="0" baseline="0" dirty="0" smtClean="0"/>
              <a:t> into </a:t>
            </a:r>
            <a:r>
              <a:rPr lang="it-IT" b="0" baseline="0" dirty="0" err="1" smtClean="0"/>
              <a:t>energy</a:t>
            </a:r>
            <a:r>
              <a:rPr lang="it-IT" b="0" baseline="0" dirty="0" smtClean="0"/>
              <a:t> in </a:t>
            </a:r>
            <a:r>
              <a:rPr lang="it-IT" b="0" baseline="0" dirty="0" err="1" smtClean="0"/>
              <a:t>order</a:t>
            </a:r>
            <a:r>
              <a:rPr lang="it-IT" b="0" baseline="0" dirty="0" smtClean="0"/>
              <a:t> to </a:t>
            </a:r>
            <a:r>
              <a:rPr lang="it-IT" b="1" baseline="0" dirty="0" smtClean="0"/>
              <a:t>invade space in a </a:t>
            </a:r>
            <a:r>
              <a:rPr lang="it-IT" b="1" baseline="0" dirty="0" err="1" smtClean="0"/>
              <a:t>dynamic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form</a:t>
            </a:r>
            <a:endParaRPr lang="it-IT" b="1" baseline="0" dirty="0" smtClean="0"/>
          </a:p>
          <a:p>
            <a:pPr marL="640594" lvl="1" indent="-174708" defTabSz="931774">
              <a:buFont typeface="Arial"/>
              <a:buChar char="•"/>
              <a:defRPr/>
            </a:pPr>
            <a:r>
              <a:rPr lang="it-IT" b="0" baseline="0" dirty="0" err="1" smtClean="0"/>
              <a:t>Devises</a:t>
            </a:r>
            <a:r>
              <a:rPr lang="it-IT" b="0" baseline="0" dirty="0" smtClean="0"/>
              <a:t> the </a:t>
            </a:r>
            <a:r>
              <a:rPr lang="it-IT" b="0" baseline="0" dirty="0" err="1" smtClean="0"/>
              <a:t>generic</a:t>
            </a:r>
            <a:r>
              <a:rPr lang="it-IT" b="0" baseline="0" dirty="0" smtClean="0"/>
              <a:t> </a:t>
            </a:r>
            <a:r>
              <a:rPr lang="it-IT" b="0" baseline="0" dirty="0" err="1" smtClean="0"/>
              <a:t>title</a:t>
            </a:r>
            <a:r>
              <a:rPr lang="it-IT" b="0" baseline="0" dirty="0" smtClean="0"/>
              <a:t> </a:t>
            </a:r>
            <a:r>
              <a:rPr lang="it-IT" b="1" baseline="0" dirty="0" smtClean="0"/>
              <a:t>“CONCETTO SPAZIALE” </a:t>
            </a:r>
            <a:r>
              <a:rPr lang="it-IT" b="0" baseline="0" dirty="0" smtClean="0"/>
              <a:t>(“</a:t>
            </a:r>
            <a:r>
              <a:rPr lang="it-IT" b="0" baseline="0" dirty="0" err="1" smtClean="0"/>
              <a:t>spatial</a:t>
            </a:r>
            <a:r>
              <a:rPr lang="it-IT" b="0" baseline="0" dirty="0" smtClean="0"/>
              <a:t> </a:t>
            </a:r>
            <a:r>
              <a:rPr lang="it-IT" b="0" baseline="0" dirty="0" err="1" smtClean="0"/>
              <a:t>concept</a:t>
            </a:r>
            <a:r>
              <a:rPr lang="it-IT" b="0" baseline="0" dirty="0" smtClean="0"/>
              <a:t>”)</a:t>
            </a:r>
          </a:p>
          <a:p>
            <a:pPr marL="640594" lvl="1" indent="-174708" defTabSz="931774">
              <a:buFont typeface="Arial"/>
              <a:buChar char="•"/>
              <a:defRPr/>
            </a:pPr>
            <a:endParaRPr lang="it-IT" b="0" baseline="0" dirty="0" smtClean="0"/>
          </a:p>
          <a:p>
            <a:pPr marL="640594" lvl="1" indent="-174708" defTabSz="931774">
              <a:buFont typeface="Arial"/>
              <a:buChar char="•"/>
              <a:defRPr/>
            </a:pPr>
            <a:r>
              <a:rPr lang="it-IT" b="0" baseline="0" dirty="0" smtClean="0"/>
              <a:t>1950s: </a:t>
            </a:r>
            <a:r>
              <a:rPr lang="it-IT" b="0" baseline="0" dirty="0" err="1" smtClean="0"/>
              <a:t>Two</a:t>
            </a:r>
            <a:r>
              <a:rPr lang="it-IT" b="0" baseline="0" dirty="0" smtClean="0"/>
              <a:t> </a:t>
            </a:r>
            <a:r>
              <a:rPr lang="it-IT" b="0" baseline="0" dirty="0" err="1" smtClean="0"/>
              <a:t>broad</a:t>
            </a:r>
            <a:r>
              <a:rPr lang="it-IT" b="0" baseline="0" dirty="0" smtClean="0"/>
              <a:t> </a:t>
            </a:r>
            <a:r>
              <a:rPr lang="it-IT" b="0" baseline="0" dirty="0" err="1" smtClean="0"/>
              <a:t>categories</a:t>
            </a:r>
            <a:r>
              <a:rPr lang="it-IT" b="0" baseline="0" dirty="0" smtClean="0"/>
              <a:t>:</a:t>
            </a:r>
          </a:p>
          <a:p>
            <a:pPr marL="1106481" lvl="2" indent="-174708" defTabSz="931774">
              <a:buFont typeface="Arial"/>
              <a:buChar char="•"/>
              <a:defRPr/>
            </a:pPr>
            <a:r>
              <a:rPr lang="it-IT" b="0" baseline="0" dirty="0" err="1" smtClean="0"/>
              <a:t>Both</a:t>
            </a:r>
            <a:r>
              <a:rPr lang="it-IT" b="0" baseline="0" dirty="0" smtClean="0"/>
              <a:t> </a:t>
            </a:r>
            <a:r>
              <a:rPr lang="it-IT" b="0" baseline="0" dirty="0" err="1" smtClean="0"/>
              <a:t>types</a:t>
            </a:r>
            <a:r>
              <a:rPr lang="it-IT" b="0" baseline="0" dirty="0" smtClean="0"/>
              <a:t> </a:t>
            </a:r>
            <a:r>
              <a:rPr lang="it-IT" b="0" baseline="0" dirty="0" err="1" smtClean="0"/>
              <a:t>assualt</a:t>
            </a:r>
            <a:r>
              <a:rPr lang="it-IT" b="0" baseline="0" dirty="0" smtClean="0"/>
              <a:t> the </a:t>
            </a:r>
            <a:r>
              <a:rPr lang="it-IT" b="0" baseline="0" dirty="0" err="1" smtClean="0"/>
              <a:t>precious</a:t>
            </a:r>
            <a:r>
              <a:rPr lang="it-IT" b="0" baseline="0" dirty="0" smtClean="0"/>
              <a:t> </a:t>
            </a:r>
            <a:r>
              <a:rPr lang="it-IT" b="0" baseline="0" dirty="0" err="1" smtClean="0"/>
              <a:t>surface</a:t>
            </a:r>
            <a:r>
              <a:rPr lang="it-IT" b="0" baseline="0" dirty="0" smtClean="0"/>
              <a:t> of the canvas</a:t>
            </a:r>
          </a:p>
          <a:p>
            <a:pPr marL="1106481" lvl="2" indent="-174708" defTabSz="931774">
              <a:buFont typeface="Arial"/>
              <a:buChar char="•"/>
              <a:defRPr/>
            </a:pPr>
            <a:r>
              <a:rPr lang="it-IT" b="0" baseline="0" dirty="0" smtClean="0"/>
              <a:t>Open </a:t>
            </a:r>
            <a:r>
              <a:rPr lang="it-IT" b="0" baseline="0" dirty="0" err="1" smtClean="0"/>
              <a:t>it</a:t>
            </a:r>
            <a:r>
              <a:rPr lang="it-IT" b="0" baseline="0" dirty="0" smtClean="0"/>
              <a:t> up to the space </a:t>
            </a:r>
            <a:r>
              <a:rPr lang="it-IT" b="0" baseline="0" dirty="0" err="1" smtClean="0"/>
              <a:t>behind</a:t>
            </a:r>
            <a:r>
              <a:rPr lang="it-IT" b="0" baseline="0" dirty="0" smtClean="0"/>
              <a:t> and </a:t>
            </a:r>
            <a:r>
              <a:rPr lang="it-IT" b="0" baseline="0" dirty="0" err="1" smtClean="0"/>
              <a:t>around</a:t>
            </a:r>
            <a:r>
              <a:rPr lang="it-IT" b="0" baseline="0" dirty="0" smtClean="0"/>
              <a:t> </a:t>
            </a:r>
            <a:r>
              <a:rPr lang="it-IT" b="0" baseline="0" dirty="0" err="1" smtClean="0"/>
              <a:t>it</a:t>
            </a:r>
            <a:endParaRPr lang="it-IT" b="0" baseline="0" dirty="0" smtClean="0"/>
          </a:p>
          <a:p>
            <a:pPr marL="1106481" lvl="2" indent="-174708" defTabSz="931774">
              <a:buFont typeface="Wingdings" charset="2"/>
              <a:buChar char="Ø"/>
              <a:defRPr/>
            </a:pPr>
            <a:r>
              <a:rPr lang="it-IT" b="0" baseline="0" dirty="0" smtClean="0"/>
              <a:t>“I </a:t>
            </a:r>
            <a:r>
              <a:rPr lang="it-IT" b="0" baseline="0" dirty="0" err="1" smtClean="0"/>
              <a:t>wanted</a:t>
            </a:r>
            <a:r>
              <a:rPr lang="it-IT" b="0" baseline="0" dirty="0" smtClean="0"/>
              <a:t> to open up space, create a new </a:t>
            </a:r>
            <a:r>
              <a:rPr lang="it-IT" b="0" baseline="0" dirty="0" err="1" smtClean="0"/>
              <a:t>dimension</a:t>
            </a:r>
            <a:r>
              <a:rPr lang="it-IT" b="0" baseline="0" dirty="0" smtClean="0"/>
              <a:t> for art, </a:t>
            </a:r>
            <a:r>
              <a:rPr lang="it-IT" b="0" baseline="0" dirty="0" err="1" smtClean="0"/>
              <a:t>tie</a:t>
            </a:r>
            <a:r>
              <a:rPr lang="it-IT" b="0" baseline="0" dirty="0" smtClean="0"/>
              <a:t> </a:t>
            </a:r>
            <a:r>
              <a:rPr lang="it-IT" b="0" baseline="0" dirty="0" err="1" smtClean="0"/>
              <a:t>it</a:t>
            </a:r>
            <a:r>
              <a:rPr lang="it-IT" b="0" baseline="0" dirty="0" smtClean="0"/>
              <a:t> with the </a:t>
            </a:r>
            <a:r>
              <a:rPr lang="it-IT" b="0" baseline="0" dirty="0" err="1" smtClean="0"/>
              <a:t>cosmos</a:t>
            </a:r>
            <a:r>
              <a:rPr lang="it-IT" b="0" baseline="0" dirty="0" smtClean="0"/>
              <a:t>.”</a:t>
            </a:r>
          </a:p>
          <a:p>
            <a:pPr marL="640594" lvl="1" indent="-174708" defTabSz="931774">
              <a:buFont typeface="Arial"/>
              <a:buChar char="•"/>
              <a:defRPr/>
            </a:pPr>
            <a:endParaRPr lang="it-IT" b="0" baseline="0" dirty="0" smtClean="0"/>
          </a:p>
          <a:p>
            <a:pPr marL="1106481" lvl="2" indent="-174708" defTabSz="931774">
              <a:buFont typeface="Arial"/>
              <a:buChar char="•"/>
              <a:defRPr/>
            </a:pPr>
            <a:r>
              <a:rPr lang="it-IT" b="1" baseline="0" dirty="0" smtClean="0"/>
              <a:t>BUCHI</a:t>
            </a:r>
            <a:r>
              <a:rPr lang="it-IT" b="0" baseline="0" dirty="0" smtClean="0"/>
              <a:t> (“</a:t>
            </a:r>
            <a:r>
              <a:rPr lang="it-IT" b="0" baseline="0" dirty="0" err="1" smtClean="0"/>
              <a:t>holes</a:t>
            </a:r>
            <a:r>
              <a:rPr lang="it-IT" b="0" baseline="0" dirty="0" smtClean="0"/>
              <a:t>”) – </a:t>
            </a:r>
            <a:r>
              <a:rPr lang="it-IT" b="0" baseline="0" dirty="0" err="1" smtClean="0"/>
              <a:t>punctures</a:t>
            </a:r>
            <a:r>
              <a:rPr lang="it-IT" b="0" baseline="0" dirty="0" smtClean="0"/>
              <a:t> the canvas</a:t>
            </a:r>
          </a:p>
          <a:p>
            <a:pPr marL="1572368" lvl="3" indent="-174708" defTabSz="931774">
              <a:buFont typeface="Arial"/>
              <a:buChar char="•"/>
              <a:defRPr/>
            </a:pPr>
            <a:r>
              <a:rPr lang="it-IT" b="0" baseline="0" dirty="0" smtClean="0"/>
              <a:t>1948 </a:t>
            </a:r>
            <a:r>
              <a:rPr lang="it-IT" b="0" baseline="0" dirty="0" err="1" smtClean="0"/>
              <a:t>creates</a:t>
            </a:r>
            <a:r>
              <a:rPr lang="it-IT" b="0" baseline="0" dirty="0" smtClean="0"/>
              <a:t> </a:t>
            </a:r>
            <a:r>
              <a:rPr lang="it-IT" b="0" baseline="0" dirty="0" err="1" smtClean="0"/>
              <a:t>his</a:t>
            </a:r>
            <a:r>
              <a:rPr lang="it-IT" b="0" baseline="0" dirty="0" smtClean="0"/>
              <a:t> first “</a:t>
            </a:r>
            <a:r>
              <a:rPr lang="it-IT" b="0" baseline="0" dirty="0" err="1" smtClean="0"/>
              <a:t>stab</a:t>
            </a:r>
            <a:r>
              <a:rPr lang="it-IT" b="0" baseline="0" dirty="0" smtClean="0"/>
              <a:t>” </a:t>
            </a:r>
          </a:p>
          <a:p>
            <a:pPr marL="1572368" lvl="3" indent="-174708" defTabSz="931774">
              <a:buFont typeface="Arial"/>
              <a:buChar char="•"/>
              <a:defRPr/>
            </a:pPr>
            <a:r>
              <a:rPr lang="it-IT" b="0" baseline="0" dirty="0" err="1" smtClean="0"/>
              <a:t>Same</a:t>
            </a:r>
            <a:r>
              <a:rPr lang="it-IT" b="0" baseline="0" dirty="0" smtClean="0"/>
              <a:t> </a:t>
            </a:r>
            <a:r>
              <a:rPr lang="it-IT" b="0" baseline="0" dirty="0" err="1" smtClean="0"/>
              <a:t>year</a:t>
            </a:r>
            <a:r>
              <a:rPr lang="it-IT" b="0" baseline="0" dirty="0" smtClean="0"/>
              <a:t> </a:t>
            </a:r>
            <a:r>
              <a:rPr lang="it-IT" b="0" baseline="0" dirty="0" err="1" smtClean="0"/>
              <a:t>Barnett</a:t>
            </a:r>
            <a:r>
              <a:rPr lang="it-IT" b="0" baseline="0" dirty="0" smtClean="0"/>
              <a:t> Newman </a:t>
            </a:r>
            <a:r>
              <a:rPr lang="it-IT" b="0" baseline="0" dirty="0" err="1" smtClean="0"/>
              <a:t>paints</a:t>
            </a:r>
            <a:r>
              <a:rPr lang="it-IT" b="0" baseline="0" dirty="0" smtClean="0"/>
              <a:t> </a:t>
            </a:r>
            <a:r>
              <a:rPr lang="it-IT" b="0" baseline="0" dirty="0" err="1" smtClean="0"/>
              <a:t>his</a:t>
            </a:r>
            <a:r>
              <a:rPr lang="it-IT" b="0" baseline="0" dirty="0" smtClean="0"/>
              <a:t> first “zip”</a:t>
            </a:r>
          </a:p>
          <a:p>
            <a:pPr marL="1572368" lvl="3" indent="-174708" defTabSz="931774">
              <a:buFont typeface="Arial"/>
              <a:buChar char="•"/>
              <a:defRPr/>
            </a:pPr>
            <a:r>
              <a:rPr lang="it-IT" b="0" baseline="0" dirty="0" smtClean="0"/>
              <a:t>Jackson Pollock </a:t>
            </a:r>
            <a:r>
              <a:rPr lang="it-IT" b="0" baseline="0" dirty="0" err="1" smtClean="0"/>
              <a:t>begins</a:t>
            </a:r>
            <a:r>
              <a:rPr lang="it-IT" b="0" baseline="0" dirty="0" smtClean="0"/>
              <a:t> </a:t>
            </a:r>
            <a:r>
              <a:rPr lang="it-IT" b="0" baseline="0" dirty="0" err="1" smtClean="0"/>
              <a:t>his</a:t>
            </a:r>
            <a:r>
              <a:rPr lang="it-IT" b="0" baseline="0" dirty="0" smtClean="0"/>
              <a:t> “</a:t>
            </a:r>
            <a:r>
              <a:rPr lang="it-IT" b="0" baseline="0" dirty="0" err="1" smtClean="0"/>
              <a:t>drip</a:t>
            </a:r>
            <a:r>
              <a:rPr lang="it-IT" b="0" baseline="0" dirty="0" smtClean="0"/>
              <a:t>” </a:t>
            </a:r>
            <a:r>
              <a:rPr lang="it-IT" b="0" baseline="0" dirty="0" err="1" smtClean="0"/>
              <a:t>paintings</a:t>
            </a:r>
            <a:r>
              <a:rPr lang="it-IT" b="0" baseline="0" dirty="0" smtClean="0"/>
              <a:t> the </a:t>
            </a:r>
            <a:r>
              <a:rPr lang="it-IT" b="0" baseline="0" dirty="0" err="1" smtClean="0"/>
              <a:t>year</a:t>
            </a:r>
            <a:r>
              <a:rPr lang="it-IT" b="0" baseline="0" dirty="0" smtClean="0"/>
              <a:t> </a:t>
            </a:r>
            <a:r>
              <a:rPr lang="it-IT" b="0" baseline="0" dirty="0" err="1" smtClean="0"/>
              <a:t>prior</a:t>
            </a:r>
            <a:endParaRPr lang="it-IT" b="0" baseline="0" dirty="0" smtClean="0"/>
          </a:p>
          <a:p>
            <a:pPr marL="1572368" lvl="3" indent="-174708" defTabSz="931774">
              <a:buFont typeface="Arial"/>
              <a:buChar char="•"/>
              <a:defRPr/>
            </a:pPr>
            <a:r>
              <a:rPr lang="it-IT" b="0" baseline="0" dirty="0" smtClean="0"/>
              <a:t>A </a:t>
            </a:r>
            <a:r>
              <a:rPr lang="it-IT" b="0" baseline="0" dirty="0" err="1" smtClean="0"/>
              <a:t>turning</a:t>
            </a:r>
            <a:r>
              <a:rPr lang="it-IT" b="0" baseline="0" dirty="0" smtClean="0"/>
              <a:t> </a:t>
            </a:r>
            <a:r>
              <a:rPr lang="it-IT" b="0" baseline="0" dirty="0" err="1" smtClean="0"/>
              <a:t>point</a:t>
            </a:r>
            <a:r>
              <a:rPr lang="it-IT" b="0" baseline="0" dirty="0" smtClean="0"/>
              <a:t> in </a:t>
            </a:r>
            <a:r>
              <a:rPr lang="it-IT" b="0" baseline="0" dirty="0" err="1" smtClean="0"/>
              <a:t>his</a:t>
            </a:r>
            <a:r>
              <a:rPr lang="it-IT" b="0" baseline="0" dirty="0" smtClean="0"/>
              <a:t> career</a:t>
            </a:r>
          </a:p>
          <a:p>
            <a:pPr marL="1572368" lvl="3" indent="-174708" defTabSz="931774">
              <a:buFont typeface="Wingdings" charset="2"/>
              <a:buChar char="Ø"/>
              <a:defRPr/>
            </a:pPr>
            <a:r>
              <a:rPr lang="it-IT" b="0" baseline="0" dirty="0" smtClean="0"/>
              <a:t>“My </a:t>
            </a:r>
            <a:r>
              <a:rPr lang="it-IT" b="0" baseline="0" dirty="0" err="1" smtClean="0"/>
              <a:t>discovery</a:t>
            </a:r>
            <a:r>
              <a:rPr lang="it-IT" b="0" baseline="0" dirty="0" smtClean="0"/>
              <a:t> </a:t>
            </a:r>
            <a:r>
              <a:rPr lang="it-IT" b="0" baseline="0" dirty="0" err="1" smtClean="0"/>
              <a:t>was</a:t>
            </a:r>
            <a:r>
              <a:rPr lang="it-IT" b="0" baseline="0" dirty="0" smtClean="0"/>
              <a:t> the </a:t>
            </a:r>
            <a:r>
              <a:rPr lang="it-IT" b="0" baseline="0" dirty="0" err="1" smtClean="0"/>
              <a:t>hole</a:t>
            </a:r>
            <a:r>
              <a:rPr lang="it-IT" b="0" baseline="0" dirty="0" smtClean="0"/>
              <a:t>, </a:t>
            </a:r>
            <a:r>
              <a:rPr lang="it-IT" b="0" baseline="0" dirty="0" err="1" smtClean="0"/>
              <a:t>period</a:t>
            </a:r>
            <a:r>
              <a:rPr lang="it-IT" b="0" baseline="0" dirty="0" smtClean="0"/>
              <a:t>. And </a:t>
            </a:r>
            <a:r>
              <a:rPr lang="it-IT" b="0" baseline="0" dirty="0" err="1" smtClean="0"/>
              <a:t>it</a:t>
            </a:r>
            <a:r>
              <a:rPr lang="it-IT" b="0" baseline="0" dirty="0" smtClean="0"/>
              <a:t> </a:t>
            </a:r>
            <a:r>
              <a:rPr lang="it-IT" b="0" baseline="0" dirty="0" err="1" smtClean="0"/>
              <a:t>wouldn’t</a:t>
            </a:r>
            <a:r>
              <a:rPr lang="it-IT" b="0" baseline="0" dirty="0" smtClean="0"/>
              <a:t> </a:t>
            </a:r>
            <a:r>
              <a:rPr lang="it-IT" b="0" baseline="0" dirty="0" err="1" smtClean="0"/>
              <a:t>matter</a:t>
            </a:r>
            <a:r>
              <a:rPr lang="it-IT" b="0" baseline="0" dirty="0" smtClean="0"/>
              <a:t> </a:t>
            </a:r>
            <a:r>
              <a:rPr lang="it-IT" b="0" baseline="0" dirty="0" err="1" smtClean="0"/>
              <a:t>if</a:t>
            </a:r>
            <a:r>
              <a:rPr lang="it-IT" b="0" baseline="0" dirty="0" smtClean="0"/>
              <a:t> I </a:t>
            </a:r>
            <a:r>
              <a:rPr lang="it-IT" b="0" baseline="0" dirty="0" err="1" smtClean="0"/>
              <a:t>had</a:t>
            </a:r>
            <a:r>
              <a:rPr lang="it-IT" b="0" baseline="0" dirty="0" smtClean="0"/>
              <a:t> </a:t>
            </a:r>
            <a:r>
              <a:rPr lang="it-IT" b="0" baseline="0" dirty="0" err="1" smtClean="0"/>
              <a:t>died</a:t>
            </a:r>
            <a:r>
              <a:rPr lang="it-IT" b="0" baseline="0" dirty="0" smtClean="0"/>
              <a:t> </a:t>
            </a:r>
            <a:r>
              <a:rPr lang="it-IT" b="0" baseline="0" dirty="0" err="1" smtClean="0"/>
              <a:t>after</a:t>
            </a:r>
            <a:r>
              <a:rPr lang="it-IT" b="0" baseline="0" dirty="0" smtClean="0"/>
              <a:t> </a:t>
            </a:r>
            <a:r>
              <a:rPr lang="it-IT" b="0" baseline="0" dirty="0" err="1" smtClean="0"/>
              <a:t>this</a:t>
            </a:r>
            <a:r>
              <a:rPr lang="it-IT" b="0" baseline="0" dirty="0" smtClean="0"/>
              <a:t> </a:t>
            </a:r>
            <a:r>
              <a:rPr lang="it-IT" b="0" baseline="0" dirty="0" err="1" smtClean="0"/>
              <a:t>discovery</a:t>
            </a:r>
            <a:r>
              <a:rPr lang="it-IT" b="0" baseline="0" dirty="0" smtClean="0"/>
              <a:t>.”</a:t>
            </a:r>
          </a:p>
          <a:p>
            <a:pPr marL="1572368" lvl="3" indent="-174708" defTabSz="931774">
              <a:buFont typeface="Arial"/>
              <a:buChar char="•"/>
              <a:defRPr/>
            </a:pPr>
            <a:endParaRPr lang="it-IT" b="0" baseline="0" dirty="0" smtClean="0"/>
          </a:p>
          <a:p>
            <a:pPr marL="1106481" lvl="2" indent="-174708" defTabSz="931774">
              <a:buFont typeface="Arial"/>
              <a:buChar char="•"/>
              <a:defRPr/>
            </a:pPr>
            <a:r>
              <a:rPr lang="it-IT" b="1" baseline="0" dirty="0" smtClean="0"/>
              <a:t>TAGLI </a:t>
            </a:r>
            <a:r>
              <a:rPr lang="it-IT" b="0" baseline="0" dirty="0" smtClean="0"/>
              <a:t>(“</a:t>
            </a:r>
            <a:r>
              <a:rPr lang="it-IT" b="0" baseline="0" dirty="0" err="1" smtClean="0"/>
              <a:t>slashes</a:t>
            </a:r>
            <a:r>
              <a:rPr lang="it-IT" b="0" baseline="0" dirty="0" smtClean="0"/>
              <a:t>”) – </a:t>
            </a:r>
            <a:r>
              <a:rPr lang="it-IT" b="0" baseline="0" dirty="0" err="1" smtClean="0"/>
              <a:t>rips</a:t>
            </a:r>
            <a:r>
              <a:rPr lang="it-IT" b="0" baseline="0" dirty="0" smtClean="0"/>
              <a:t> </a:t>
            </a:r>
            <a:r>
              <a:rPr lang="it-IT" b="0" baseline="0" dirty="0" err="1" smtClean="0"/>
              <a:t>slits</a:t>
            </a:r>
            <a:r>
              <a:rPr lang="it-IT" b="0" baseline="0" dirty="0" smtClean="0"/>
              <a:t> into the canvas</a:t>
            </a:r>
          </a:p>
          <a:p>
            <a:pPr marL="1572368" lvl="3" indent="-174708" defTabSz="931774">
              <a:buFont typeface="Arial"/>
              <a:buChar char="•"/>
              <a:defRPr/>
            </a:pPr>
            <a:r>
              <a:rPr lang="it-IT" b="0" baseline="0" dirty="0" smtClean="0"/>
              <a:t>1958:creates first </a:t>
            </a:r>
            <a:r>
              <a:rPr lang="it-IT" b="0" baseline="0" dirty="0" err="1" smtClean="0"/>
              <a:t>slashed</a:t>
            </a:r>
            <a:r>
              <a:rPr lang="it-IT" b="0" baseline="0" dirty="0" smtClean="0"/>
              <a:t> canvas</a:t>
            </a:r>
          </a:p>
          <a:p>
            <a:pPr marL="1572368" lvl="3" indent="-174708" defTabSz="931774">
              <a:buFont typeface="Arial"/>
              <a:buChar char="•"/>
              <a:defRPr/>
            </a:pPr>
            <a:r>
              <a:rPr lang="it-IT" b="0" baseline="0" dirty="0" err="1" smtClean="0"/>
              <a:t>Came</a:t>
            </a:r>
            <a:r>
              <a:rPr lang="it-IT" b="0" baseline="0" dirty="0" smtClean="0"/>
              <a:t> </a:t>
            </a:r>
            <a:r>
              <a:rPr lang="it-IT" b="0" baseline="0" dirty="0" err="1" smtClean="0"/>
              <a:t>about</a:t>
            </a:r>
            <a:r>
              <a:rPr lang="it-IT" b="0" baseline="0" dirty="0" smtClean="0"/>
              <a:t> </a:t>
            </a:r>
            <a:r>
              <a:rPr lang="it-IT" b="0" baseline="0" dirty="0" err="1" smtClean="0"/>
              <a:t>as</a:t>
            </a:r>
            <a:r>
              <a:rPr lang="it-IT" b="0" baseline="0" dirty="0" smtClean="0"/>
              <a:t> he </a:t>
            </a:r>
            <a:r>
              <a:rPr lang="it-IT" b="0" baseline="0" dirty="0" err="1" smtClean="0"/>
              <a:t>was</a:t>
            </a:r>
            <a:r>
              <a:rPr lang="it-IT" b="0" baseline="0" dirty="0" smtClean="0"/>
              <a:t> </a:t>
            </a:r>
            <a:r>
              <a:rPr lang="it-IT" b="0" baseline="0" dirty="0" err="1" smtClean="0"/>
              <a:t>preparing</a:t>
            </a:r>
            <a:r>
              <a:rPr lang="it-IT" b="0" baseline="0" dirty="0" smtClean="0"/>
              <a:t> for a new </a:t>
            </a:r>
            <a:r>
              <a:rPr lang="it-IT" b="0" baseline="0" dirty="0" err="1" smtClean="0"/>
              <a:t>exhibition</a:t>
            </a:r>
            <a:endParaRPr lang="it-IT" b="0" baseline="0" dirty="0" smtClean="0"/>
          </a:p>
          <a:p>
            <a:pPr marL="1572368" lvl="3" indent="-174708" defTabSz="931774">
              <a:buFont typeface="Arial"/>
              <a:buChar char="•"/>
              <a:defRPr/>
            </a:pPr>
            <a:r>
              <a:rPr lang="it-IT" b="0" baseline="0" dirty="0" err="1" smtClean="0"/>
              <a:t>Angrily</a:t>
            </a:r>
            <a:r>
              <a:rPr lang="it-IT" b="0" baseline="0" dirty="0" smtClean="0"/>
              <a:t> </a:t>
            </a:r>
            <a:r>
              <a:rPr lang="it-IT" b="0" baseline="0" dirty="0" err="1" smtClean="0"/>
              <a:t>cut</a:t>
            </a:r>
            <a:r>
              <a:rPr lang="it-IT" b="0" baseline="0" dirty="0" smtClean="0"/>
              <a:t> up a painting he </a:t>
            </a:r>
            <a:r>
              <a:rPr lang="it-IT" b="0" baseline="0" dirty="0" err="1" smtClean="0"/>
              <a:t>considered</a:t>
            </a:r>
            <a:r>
              <a:rPr lang="it-IT" b="0" baseline="0" dirty="0" smtClean="0"/>
              <a:t> a </a:t>
            </a:r>
            <a:r>
              <a:rPr lang="it-IT" b="0" baseline="0" dirty="0" err="1" smtClean="0"/>
              <a:t>failure</a:t>
            </a:r>
            <a:endParaRPr lang="it-IT" b="0" baseline="0" dirty="0" smtClean="0"/>
          </a:p>
          <a:p>
            <a:pPr marL="1572368" lvl="3" indent="-174708" defTabSz="931774">
              <a:buFont typeface="Arial"/>
              <a:buChar char="•"/>
              <a:defRPr/>
            </a:pPr>
            <a:r>
              <a:rPr lang="it-IT" b="0" baseline="0" dirty="0" err="1" smtClean="0"/>
              <a:t>Potential</a:t>
            </a:r>
            <a:r>
              <a:rPr lang="it-IT" b="0" baseline="0" dirty="0" smtClean="0"/>
              <a:t>!!</a:t>
            </a:r>
          </a:p>
          <a:p>
            <a:pPr marL="1572368" lvl="3" indent="-174708" defTabSz="931774">
              <a:buFont typeface="Arial"/>
              <a:buChar char="•"/>
              <a:defRPr/>
            </a:pPr>
            <a:r>
              <a:rPr lang="it-IT" b="0" baseline="0" dirty="0" smtClean="0"/>
              <a:t>Radical </a:t>
            </a:r>
            <a:r>
              <a:rPr lang="it-IT" b="0" baseline="0" dirty="0" err="1" smtClean="0"/>
              <a:t>gesture</a:t>
            </a:r>
            <a:r>
              <a:rPr lang="it-IT" b="0" baseline="0" dirty="0" smtClean="0"/>
              <a:t>, yes</a:t>
            </a:r>
          </a:p>
          <a:p>
            <a:pPr marL="1572368" lvl="3" indent="-174708" defTabSz="931774">
              <a:buFont typeface="Arial"/>
              <a:buChar char="•"/>
              <a:defRPr/>
            </a:pPr>
            <a:r>
              <a:rPr lang="it-IT" b="0" u="sng" baseline="0" dirty="0" err="1" smtClean="0"/>
              <a:t>Violent</a:t>
            </a:r>
            <a:r>
              <a:rPr lang="it-IT" b="0" u="sng" baseline="0" dirty="0" smtClean="0"/>
              <a:t> </a:t>
            </a:r>
            <a:r>
              <a:rPr lang="it-IT" b="0" u="sng" baseline="0" dirty="0" err="1" smtClean="0"/>
              <a:t>gesture</a:t>
            </a:r>
            <a:r>
              <a:rPr lang="it-IT" b="0" u="sng" baseline="0" dirty="0" smtClean="0"/>
              <a:t>, no</a:t>
            </a:r>
          </a:p>
          <a:p>
            <a:pPr marL="1572368" lvl="3" indent="-174708" defTabSz="931774">
              <a:buFont typeface="Arial"/>
              <a:buChar char="•"/>
              <a:defRPr/>
            </a:pPr>
            <a:r>
              <a:rPr lang="it-IT" b="1" baseline="0" dirty="0" err="1" smtClean="0"/>
              <a:t>Opens</a:t>
            </a:r>
            <a:r>
              <a:rPr lang="it-IT" b="1" baseline="0" dirty="0" smtClean="0"/>
              <a:t> up </a:t>
            </a:r>
            <a:r>
              <a:rPr lang="it-IT" b="1" baseline="0" dirty="0" err="1" smtClean="0"/>
              <a:t>his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fascination</a:t>
            </a:r>
            <a:r>
              <a:rPr lang="it-IT" b="1" baseline="0" dirty="0" smtClean="0"/>
              <a:t> with the </a:t>
            </a:r>
            <a:r>
              <a:rPr lang="it-IT" b="1" baseline="0" dirty="0" err="1" smtClean="0"/>
              <a:t>possibilities</a:t>
            </a:r>
            <a:r>
              <a:rPr lang="it-IT" b="1" baseline="0" dirty="0" smtClean="0"/>
              <a:t> of SPACE</a:t>
            </a:r>
          </a:p>
          <a:p>
            <a:pPr marL="1572368" lvl="3" indent="-174708" defTabSz="931774">
              <a:buFont typeface="Arial"/>
              <a:buChar char="•"/>
              <a:defRPr/>
            </a:pPr>
            <a:endParaRPr lang="it-IT" b="0" baseline="0" dirty="0" smtClean="0"/>
          </a:p>
          <a:p>
            <a:pPr defTabSz="931774">
              <a:defRPr/>
            </a:pPr>
            <a:endParaRPr lang="it-IT" b="1" dirty="0" smtClean="0"/>
          </a:p>
          <a:p>
            <a:pPr defTabSz="931774">
              <a:defRPr/>
            </a:pPr>
            <a:r>
              <a:rPr lang="it-IT" b="1" dirty="0" smtClean="0"/>
              <a:t>Lucio Fontana,</a:t>
            </a:r>
            <a:r>
              <a:rPr lang="it-IT" b="1" baseline="0" dirty="0" smtClean="0"/>
              <a:t> </a:t>
            </a:r>
            <a:r>
              <a:rPr lang="it-IT" b="1" i="1" dirty="0" smtClean="0"/>
              <a:t>Concetto Spaziale (Spatial Concept)</a:t>
            </a:r>
            <a:r>
              <a:rPr lang="it-IT" b="1" dirty="0" smtClean="0"/>
              <a:t>, 1949</a:t>
            </a:r>
          </a:p>
          <a:p>
            <a:pPr defTabSz="931774">
              <a:defRPr/>
            </a:pPr>
            <a:endParaRPr lang="it-IT" b="1" dirty="0" smtClean="0"/>
          </a:p>
          <a:p>
            <a:pPr marL="174708" indent="-174708" defTabSz="931774">
              <a:buFont typeface="Arial"/>
              <a:buChar char="•"/>
              <a:defRPr/>
            </a:pPr>
            <a:r>
              <a:rPr lang="it-IT" b="0" dirty="0" smtClean="0"/>
              <a:t>Inspired by Futurism</a:t>
            </a:r>
          </a:p>
          <a:p>
            <a:pPr marL="174708" indent="-174708" defTabSz="931774">
              <a:buFont typeface="Arial"/>
              <a:buChar char="•"/>
              <a:defRPr/>
            </a:pPr>
            <a:r>
              <a:rPr lang="it-IT" b="0" dirty="0" smtClean="0"/>
              <a:t>Sought to escape the “prison” of the </a:t>
            </a:r>
            <a:r>
              <a:rPr lang="it-IT" b="0" dirty="0" err="1" smtClean="0"/>
              <a:t>flat</a:t>
            </a:r>
            <a:r>
              <a:rPr lang="it-IT" b="0" dirty="0" smtClean="0"/>
              <a:t> </a:t>
            </a:r>
            <a:r>
              <a:rPr lang="it-IT" b="0" dirty="0" err="1" smtClean="0"/>
              <a:t>picture</a:t>
            </a:r>
            <a:r>
              <a:rPr lang="it-IT" b="0" dirty="0" smtClean="0"/>
              <a:t> </a:t>
            </a:r>
            <a:r>
              <a:rPr lang="it-IT" b="0" dirty="0" err="1" smtClean="0"/>
              <a:t>surface</a:t>
            </a:r>
            <a:r>
              <a:rPr lang="it-IT" b="0" dirty="0" smtClean="0"/>
              <a:t> to </a:t>
            </a:r>
            <a:r>
              <a:rPr lang="it-IT" b="1" dirty="0" err="1" smtClean="0"/>
              <a:t>explore</a:t>
            </a:r>
            <a:r>
              <a:rPr lang="it-IT" b="1" dirty="0" smtClean="0"/>
              <a:t> </a:t>
            </a:r>
            <a:r>
              <a:rPr lang="it-IT" b="1" dirty="0" err="1" smtClean="0"/>
              <a:t>movement</a:t>
            </a:r>
            <a:r>
              <a:rPr lang="it-IT" b="1" dirty="0" smtClean="0"/>
              <a:t>, time, and space</a:t>
            </a:r>
          </a:p>
          <a:p>
            <a:pPr marL="465887" lvl="1" defTabSz="931774">
              <a:defRPr/>
            </a:pPr>
            <a:endParaRPr lang="it-IT" b="0" dirty="0" smtClean="0"/>
          </a:p>
          <a:p>
            <a:pPr marL="465887" lvl="1" defTabSz="931774">
              <a:defRPr/>
            </a:pPr>
            <a:r>
              <a:rPr lang="en-US" b="1" dirty="0" smtClean="0"/>
              <a:t>Lucio Fontana, </a:t>
            </a:r>
            <a:r>
              <a:rPr lang="en-US" b="1" i="1" dirty="0" smtClean="0"/>
              <a:t>Concetto spaziale / Attese</a:t>
            </a:r>
            <a:r>
              <a:rPr lang="en-US" b="1" dirty="0" smtClean="0"/>
              <a:t>, 1960</a:t>
            </a:r>
          </a:p>
          <a:p>
            <a:pPr marL="465887" lvl="1" defTabSz="931774">
              <a:defRPr/>
            </a:pPr>
            <a:endParaRPr lang="it-IT" b="0" dirty="0" smtClean="0"/>
          </a:p>
          <a:p>
            <a:pPr marL="640594" lvl="1" indent="-174708" defTabSz="931774">
              <a:buFont typeface="Arial"/>
              <a:buChar char="•"/>
              <a:defRPr/>
            </a:pPr>
            <a:r>
              <a:rPr lang="it-IT" b="0" dirty="0" smtClean="0"/>
              <a:t>Line becomes coextensive with infinite space</a:t>
            </a:r>
          </a:p>
          <a:p>
            <a:pPr marL="640594" lvl="1" indent="-174708" defTabSz="931774">
              <a:buFont typeface="Arial"/>
              <a:buChar char="•"/>
              <a:defRPr/>
            </a:pPr>
            <a:r>
              <a:rPr lang="it-IT" b="0" dirty="0" smtClean="0"/>
              <a:t>This </a:t>
            </a:r>
            <a:r>
              <a:rPr lang="it-IT" b="0" dirty="0" err="1" smtClean="0"/>
              <a:t>move</a:t>
            </a:r>
            <a:r>
              <a:rPr lang="it-IT" b="0" dirty="0" smtClean="0"/>
              <a:t> </a:t>
            </a:r>
            <a:r>
              <a:rPr lang="it-IT" b="0" dirty="0" err="1" smtClean="0"/>
              <a:t>opens</a:t>
            </a:r>
            <a:r>
              <a:rPr lang="it-IT" b="0" dirty="0" smtClean="0"/>
              <a:t> the space of the canvas to the space of the </a:t>
            </a:r>
            <a:r>
              <a:rPr lang="it-IT" b="0" dirty="0" err="1" smtClean="0"/>
              <a:t>viewer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9011C-37AF-4B4E-9C68-3BFBCF782DCA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5282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r>
              <a:rPr lang="en-US" b="1" i="1" dirty="0" smtClean="0"/>
              <a:t>Ambiente Spaziale</a:t>
            </a:r>
            <a:r>
              <a:rPr lang="en-US" b="1" dirty="0" smtClean="0"/>
              <a:t>, Galleria del Naviglio, Milan, 1949</a:t>
            </a:r>
          </a:p>
          <a:p>
            <a:endParaRPr lang="en-US" dirty="0" smtClean="0"/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1949: Installs his </a:t>
            </a:r>
            <a:r>
              <a:rPr lang="en-US" i="1" dirty="0" smtClean="0"/>
              <a:t>Ambiente Spaziale </a:t>
            </a:r>
            <a:r>
              <a:rPr lang="en-US" dirty="0" smtClean="0"/>
              <a:t>at the Galleria del Naviglio in Milan</a:t>
            </a:r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Consists of an abstract object painted with phosphorescent paint and lit by a neon light</a:t>
            </a:r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Pioneering example of what became known as </a:t>
            </a:r>
            <a:r>
              <a:rPr lang="en-US" u="sng" dirty="0" smtClean="0"/>
              <a:t>installation art</a:t>
            </a:r>
          </a:p>
          <a:p>
            <a:pPr marL="174708" indent="-174708">
              <a:buFont typeface="Arial"/>
              <a:buChar char="•"/>
            </a:pPr>
            <a:endParaRPr lang="en-US" b="1" dirty="0" smtClean="0"/>
          </a:p>
          <a:p>
            <a:pPr defTabSz="465887">
              <a:defRPr/>
            </a:pPr>
            <a:r>
              <a:rPr lang="en-US" b="1" dirty="0" smtClean="0"/>
              <a:t>Lucio Fontana, </a:t>
            </a:r>
            <a:r>
              <a:rPr lang="en-US" b="1" i="1" dirty="0" smtClean="0"/>
              <a:t>Spatial Concept, the End of God</a:t>
            </a:r>
            <a:r>
              <a:rPr lang="en-US" b="1" dirty="0" smtClean="0"/>
              <a:t>, 1964</a:t>
            </a:r>
          </a:p>
          <a:p>
            <a:pPr marL="174708" indent="-174708">
              <a:buFont typeface="Arial"/>
              <a:buChar char="•"/>
            </a:pPr>
            <a:endParaRPr lang="en-US" dirty="0" smtClean="0"/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Opens space</a:t>
            </a:r>
            <a:endParaRPr lang="en-US" dirty="0" smtClean="0"/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The</a:t>
            </a:r>
            <a:r>
              <a:rPr lang="en-US" baseline="0" dirty="0" smtClean="0"/>
              <a:t> first shaped canvas we’ve seen! </a:t>
            </a:r>
          </a:p>
          <a:p>
            <a:pPr marL="640594" lvl="1" indent="-174708">
              <a:buFont typeface="Arial"/>
              <a:buChar char="•"/>
            </a:pPr>
            <a:r>
              <a:rPr lang="en-US" baseline="0" dirty="0" smtClean="0"/>
              <a:t>Recall Picasso’s Synthetic Cubism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Egg-shape, recalls origin of life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One of many with this title and in this format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98E7E-D7F4-DF43-8D81-FC79989E416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7431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ALBERTO BURRI (1915-1995)</a:t>
            </a:r>
          </a:p>
          <a:p>
            <a:endParaRPr lang="en-US" b="1" baseline="0" dirty="0" smtClean="0"/>
          </a:p>
          <a:p>
            <a:pPr marL="174708" indent="-174708">
              <a:buFont typeface="Arial"/>
              <a:buChar char="•"/>
            </a:pPr>
            <a:r>
              <a:rPr lang="en-US" b="0" baseline="0" dirty="0" smtClean="0"/>
              <a:t>Italian artist working alongside Fontana</a:t>
            </a:r>
          </a:p>
          <a:p>
            <a:pPr marL="174708" indent="-174708">
              <a:buFont typeface="Arial"/>
              <a:buChar char="•"/>
            </a:pPr>
            <a:r>
              <a:rPr lang="en-US" b="0" baseline="0" dirty="0" smtClean="0"/>
              <a:t>Redefining what it meant to make art in Italy after the war</a:t>
            </a:r>
          </a:p>
          <a:p>
            <a:endParaRPr lang="en-US" b="0" i="1" baseline="0" dirty="0" smtClean="0"/>
          </a:p>
          <a:p>
            <a:pPr marL="174708" indent="-174708">
              <a:buFont typeface="Arial"/>
              <a:buChar char="•"/>
            </a:pPr>
            <a:r>
              <a:rPr lang="en-US" b="0" dirty="0" smtClean="0"/>
              <a:t>Part</a:t>
            </a:r>
            <a:r>
              <a:rPr lang="en-US" b="0" baseline="0" dirty="0" smtClean="0"/>
              <a:t> of </a:t>
            </a:r>
            <a:r>
              <a:rPr lang="en-US" b="1" i="1" baseline="0" dirty="0" smtClean="0"/>
              <a:t>ART INFORMEL</a:t>
            </a:r>
          </a:p>
          <a:p>
            <a:endParaRPr lang="en-US" b="0" i="1" baseline="0" dirty="0" smtClean="0"/>
          </a:p>
          <a:p>
            <a:pPr marL="174708" indent="-174708">
              <a:buFont typeface="Arial"/>
              <a:buChar char="•"/>
            </a:pPr>
            <a:r>
              <a:rPr lang="en-US" b="0" baseline="0" dirty="0" smtClean="0"/>
              <a:t>A release from the canvas and paint</a:t>
            </a:r>
          </a:p>
          <a:p>
            <a:pPr marL="174708" indent="-174708">
              <a:buFont typeface="Arial"/>
              <a:buChar char="•"/>
            </a:pPr>
            <a:r>
              <a:rPr lang="en-US" b="0" baseline="0" dirty="0" smtClean="0"/>
              <a:t>Unconventional materials and approaches pave the way for the younger generation of </a:t>
            </a:r>
            <a:r>
              <a:rPr lang="en-US" b="1" i="1" baseline="0" dirty="0" smtClean="0"/>
              <a:t>Arte Povera</a:t>
            </a:r>
            <a:r>
              <a:rPr lang="en-US" b="1" i="0" baseline="0" dirty="0" smtClean="0"/>
              <a:t> </a:t>
            </a:r>
            <a:r>
              <a:rPr lang="en-US" b="0" i="0" baseline="0" dirty="0" smtClean="0"/>
              <a:t>(“Poor Art”) artists (next class)</a:t>
            </a:r>
          </a:p>
          <a:p>
            <a:pPr marL="174708" indent="-174708">
              <a:buFont typeface="Arial"/>
              <a:buChar char="•"/>
            </a:pPr>
            <a:r>
              <a:rPr lang="en-US" b="0" i="0" baseline="0" dirty="0" smtClean="0"/>
              <a:t>They continue to expand upon materials and approaches, but engage for explicitly with social and political concerns</a:t>
            </a:r>
            <a:endParaRPr lang="en-US" b="0" baseline="0" dirty="0" smtClean="0"/>
          </a:p>
          <a:p>
            <a:endParaRPr lang="en-US" b="1" baseline="0" dirty="0" smtClean="0"/>
          </a:p>
          <a:p>
            <a:pPr defTabSz="465887">
              <a:defRPr/>
            </a:pPr>
            <a:r>
              <a:rPr lang="en-US" b="1" dirty="0" smtClean="0"/>
              <a:t>Alberto Burri, </a:t>
            </a:r>
            <a:r>
              <a:rPr lang="en-US" b="1" i="1" dirty="0" smtClean="0"/>
              <a:t>Composition</a:t>
            </a:r>
            <a:r>
              <a:rPr lang="en-US" b="1" dirty="0" smtClean="0"/>
              <a:t>, 1953</a:t>
            </a:r>
          </a:p>
          <a:p>
            <a:endParaRPr lang="en-US" b="1" dirty="0" smtClean="0"/>
          </a:p>
          <a:p>
            <a:pPr marL="174708" indent="-174708">
              <a:buFont typeface="Arial"/>
              <a:buChar char="•"/>
            </a:pPr>
            <a:r>
              <a:rPr lang="en-US" b="0" dirty="0" smtClean="0"/>
              <a:t>Raw materials such as sacking</a:t>
            </a:r>
            <a:r>
              <a:rPr lang="en-US" b="0" baseline="0" dirty="0" smtClean="0"/>
              <a:t>, cloth, and wood</a:t>
            </a:r>
          </a:p>
          <a:p>
            <a:pPr marL="174708" indent="-174708">
              <a:buFont typeface="Arial"/>
              <a:buChar char="•"/>
            </a:pPr>
            <a:r>
              <a:rPr lang="en-US" b="0" baseline="0" dirty="0" smtClean="0"/>
              <a:t>Sewed, cut, and burned these items</a:t>
            </a:r>
          </a:p>
          <a:p>
            <a:endParaRPr lang="en-US" b="0" baseline="0" dirty="0" smtClean="0"/>
          </a:p>
          <a:p>
            <a:pPr marL="174708" indent="-174708">
              <a:buFont typeface="Arial"/>
              <a:buChar char="•"/>
            </a:pPr>
            <a:r>
              <a:rPr lang="en-US" b="0" dirty="0" smtClean="0"/>
              <a:t>1943: Doctor in the Italian army</a:t>
            </a:r>
          </a:p>
          <a:p>
            <a:pPr marL="174708" indent="-174708">
              <a:buFont typeface="Arial"/>
              <a:buChar char="•"/>
            </a:pPr>
            <a:r>
              <a:rPr lang="en-US" b="0" dirty="0" smtClean="0"/>
              <a:t>Captured by British and sat out rest of war in a Texas POW camp</a:t>
            </a:r>
          </a:p>
          <a:p>
            <a:pPr marL="174708" indent="-174708">
              <a:buFont typeface="Arial"/>
              <a:buChar char="•"/>
            </a:pPr>
            <a:r>
              <a:rPr lang="en-US" b="0" dirty="0" smtClean="0"/>
              <a:t>Begins to paint here</a:t>
            </a:r>
          </a:p>
          <a:p>
            <a:pPr marL="174708" indent="-174708">
              <a:buFont typeface="Arial"/>
              <a:buChar char="•"/>
            </a:pPr>
            <a:r>
              <a:rPr lang="en-US" b="0" dirty="0" smtClean="0"/>
              <a:t>Uses burlap as canvas</a:t>
            </a:r>
            <a:r>
              <a:rPr lang="en-US" b="0" baseline="0" dirty="0" smtClean="0"/>
              <a:t> when other materials not available</a:t>
            </a:r>
          </a:p>
          <a:p>
            <a:pPr marL="174708" indent="-174708">
              <a:buFont typeface="Arial"/>
              <a:buChar char="•"/>
            </a:pPr>
            <a:endParaRPr lang="en-US" b="0" baseline="0" dirty="0" smtClean="0"/>
          </a:p>
          <a:p>
            <a:pPr marL="174708" indent="-174708">
              <a:buFont typeface="Arial"/>
              <a:buChar char="•"/>
            </a:pPr>
            <a:r>
              <a:rPr lang="en-US" b="0" baseline="0" dirty="0" smtClean="0"/>
              <a:t>1946: Renounces medicine and becomes an </a:t>
            </a:r>
            <a:r>
              <a:rPr lang="en-US" b="0" baseline="0" dirty="0" smtClean="0"/>
              <a:t>artist</a:t>
            </a:r>
          </a:p>
          <a:p>
            <a:endParaRPr lang="en-US" b="0" baseline="0" dirty="0" smtClean="0"/>
          </a:p>
          <a:p>
            <a:pPr marL="640594" lvl="1" indent="-174708">
              <a:buFont typeface="Arial"/>
              <a:buChar char="•"/>
            </a:pPr>
            <a:r>
              <a:rPr lang="en-US" b="0" i="0" baseline="0" dirty="0" smtClean="0"/>
              <a:t>Inherent </a:t>
            </a:r>
            <a:r>
              <a:rPr lang="en-US" b="0" i="0" baseline="0" dirty="0" smtClean="0"/>
              <a:t>beauty of simple materials</a:t>
            </a:r>
          </a:p>
          <a:p>
            <a:pPr marL="640594" lvl="1" indent="-174708">
              <a:buFont typeface="Arial"/>
              <a:buChar char="•"/>
            </a:pPr>
            <a:r>
              <a:rPr lang="en-US" b="0" i="0" baseline="0" dirty="0" smtClean="0"/>
              <a:t>Very different from traditional “high” art mediums (oil paint, marble, bronze, canvas, etc.)</a:t>
            </a:r>
          </a:p>
          <a:p>
            <a:pPr marL="465887" lvl="1"/>
            <a:endParaRPr lang="en-US" b="0" i="0" baseline="0" dirty="0" smtClean="0"/>
          </a:p>
          <a:p>
            <a:pPr marL="174708" indent="-174708">
              <a:buFont typeface="Arial"/>
              <a:buChar char="•"/>
            </a:pPr>
            <a:r>
              <a:rPr lang="en-US" b="0" i="0" baseline="0" dirty="0" smtClean="0"/>
              <a:t>Early critics saw stitched surfaces as a reference to injured skin and war </a:t>
            </a:r>
          </a:p>
          <a:p>
            <a:pPr marL="174708" indent="-174708">
              <a:buFont typeface="Arial"/>
              <a:buChar char="•"/>
            </a:pPr>
            <a:r>
              <a:rPr lang="en-US" b="0" i="0" baseline="0" dirty="0" smtClean="0"/>
              <a:t>A direct reference to the relief supplies sent to Italy in such bag?</a:t>
            </a:r>
          </a:p>
          <a:p>
            <a:pPr marL="174708" indent="-174708">
              <a:buFont typeface="Arial"/>
              <a:buChar char="•"/>
            </a:pPr>
            <a:r>
              <a:rPr lang="en-US" b="0" i="0" baseline="0" dirty="0" smtClean="0"/>
              <a:t>Burri maintained his use of materials </a:t>
            </a:r>
            <a:r>
              <a:rPr lang="en-US" b="1" i="0" baseline="0" dirty="0" smtClean="0"/>
              <a:t>determined by formal demands</a:t>
            </a:r>
          </a:p>
          <a:p>
            <a:pPr marL="174708" indent="-174708">
              <a:buFont typeface="Wingdings" charset="2"/>
              <a:buChar char="Ø"/>
            </a:pPr>
            <a:r>
              <a:rPr lang="en-US" b="0" i="0" baseline="0" dirty="0" smtClean="0"/>
              <a:t>“If I don’t have one material, I use another. It is all the same. I choose to use poor materials to prove that they could still be useful. The poorness of the medium is not a symbol: it is a device for painting.”</a:t>
            </a:r>
          </a:p>
          <a:p>
            <a:pPr marL="174708" indent="-174708">
              <a:buFont typeface="Wingdings" charset="2"/>
              <a:buChar char="Ø"/>
            </a:pPr>
            <a:endParaRPr lang="en-US" b="0" i="0" baseline="0" dirty="0" smtClean="0"/>
          </a:p>
          <a:p>
            <a:pPr marL="174708" indent="-174708">
              <a:buFont typeface="Arial"/>
              <a:buChar char="•"/>
            </a:pPr>
            <a:r>
              <a:rPr lang="en-US" b="0" i="0" baseline="0" dirty="0" smtClean="0"/>
              <a:t>Not painting in the traditional sense – oil, gold paint, and glue on burlap</a:t>
            </a:r>
          </a:p>
          <a:p>
            <a:pPr marL="174708" indent="-174708">
              <a:buFont typeface="Arial"/>
              <a:buChar char="•"/>
            </a:pPr>
            <a:r>
              <a:rPr lang="en-US" b="0" i="0" baseline="0" dirty="0" smtClean="0"/>
              <a:t>Relies </a:t>
            </a:r>
            <a:r>
              <a:rPr lang="en-US" b="0" i="0" baseline="0" dirty="0" smtClean="0"/>
              <a:t>on lessons learned from Cubism (fracturing of the surface)</a:t>
            </a:r>
          </a:p>
          <a:p>
            <a:pPr marL="174708" indent="-174708">
              <a:buFont typeface="Arial"/>
              <a:buChar char="•"/>
            </a:pPr>
            <a:r>
              <a:rPr lang="en-US" b="0" i="0" baseline="0" dirty="0" smtClean="0"/>
              <a:t>A sort of burlap collage</a:t>
            </a:r>
          </a:p>
          <a:p>
            <a:pPr marL="174708" indent="-174708">
              <a:buFont typeface="Arial"/>
              <a:buChar char="•"/>
            </a:pPr>
            <a:r>
              <a:rPr lang="en-US" b="0" i="0" baseline="0" dirty="0" smtClean="0"/>
              <a:t>The mending of Fontana’s slits…</a:t>
            </a:r>
          </a:p>
          <a:p>
            <a:pPr marL="174708" indent="-174708">
              <a:buFont typeface="Wingdings" charset="2"/>
              <a:buChar char="Ø"/>
            </a:pPr>
            <a:endParaRPr lang="en-US" b="0" i="0" baseline="0" dirty="0" smtClean="0"/>
          </a:p>
          <a:p>
            <a:pPr marL="174708" indent="-174708">
              <a:buFont typeface="Arial"/>
              <a:buChar char="•"/>
            </a:pPr>
            <a:endParaRPr lang="en-US" b="0" i="0" baseline="0" dirty="0" smtClean="0"/>
          </a:p>
          <a:p>
            <a:pPr marL="174708" indent="-174708">
              <a:buFont typeface="Arial"/>
              <a:buChar char="•"/>
            </a:pPr>
            <a:endParaRPr lang="en-US" b="0" i="0" baseline="0" dirty="0" smtClean="0"/>
          </a:p>
          <a:p>
            <a:pPr marL="174708" indent="-174708">
              <a:buFont typeface="Arial"/>
              <a:buChar char="•"/>
            </a:pPr>
            <a:endParaRPr lang="en-US" b="0" i="0" baseline="0" dirty="0" smtClean="0"/>
          </a:p>
          <a:p>
            <a:pPr marL="174708" indent="-174708">
              <a:buFont typeface="Arial"/>
              <a:buChar char="•"/>
            </a:pPr>
            <a:endParaRPr lang="en-US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98E7E-D7F4-DF43-8D81-FC79989E416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23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France, the </a:t>
            </a:r>
            <a:r>
              <a:rPr lang="en-US" b="1" baseline="0" dirty="0" smtClean="0"/>
              <a:t>SCHOOL OF PARIS</a:t>
            </a:r>
            <a:r>
              <a:rPr lang="en-US" baseline="0" dirty="0" smtClean="0"/>
              <a:t>:</a:t>
            </a:r>
          </a:p>
          <a:p>
            <a:endParaRPr lang="en-US" baseline="0" dirty="0" smtClean="0"/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A group of French and non-French artists working in Paris between the wars, and post-WWII 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Not any one movement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Very loose term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Paris still producing art, but it is </a:t>
            </a:r>
            <a:r>
              <a:rPr lang="en-US" u="sng" baseline="0" dirty="0" smtClean="0"/>
              <a:t>no longer the hub of the avant-garde</a:t>
            </a:r>
          </a:p>
          <a:p>
            <a:r>
              <a:rPr lang="en-US" baseline="0" dirty="0" smtClean="0"/>
              <a:t>	</a:t>
            </a:r>
          </a:p>
          <a:p>
            <a:r>
              <a:rPr lang="en-US" b="1" baseline="0" dirty="0" smtClean="0"/>
              <a:t>JEAN DUBUFFET (1901-1985)</a:t>
            </a:r>
          </a:p>
          <a:p>
            <a:endParaRPr lang="en-US" b="1" baseline="0" dirty="0" smtClean="0"/>
          </a:p>
          <a:p>
            <a:pPr marL="174708" indent="-174708">
              <a:buFont typeface="Arial"/>
              <a:buChar char="•"/>
            </a:pPr>
            <a:r>
              <a:rPr lang="en-US" b="0" dirty="0" smtClean="0"/>
              <a:t>French painter, sculptor, printmaker, collector and writer</a:t>
            </a:r>
          </a:p>
          <a:p>
            <a:pPr marL="174708" indent="-174708">
              <a:buFont typeface="Arial"/>
              <a:buChar char="•"/>
            </a:pPr>
            <a:r>
              <a:rPr lang="en-US" b="0" dirty="0" smtClean="0"/>
              <a:t>Lived in Paris during German occupation</a:t>
            </a:r>
          </a:p>
          <a:p>
            <a:pPr marL="174708" indent="-174708">
              <a:buFont typeface="Arial"/>
              <a:buChar char="•"/>
            </a:pPr>
            <a:r>
              <a:rPr lang="en-US" b="0" dirty="0" smtClean="0"/>
              <a:t>1942: Begins seriously painting</a:t>
            </a:r>
          </a:p>
          <a:p>
            <a:pPr marL="174708" indent="-174708">
              <a:buFont typeface="Arial"/>
              <a:buChar char="•"/>
            </a:pPr>
            <a:endParaRPr lang="en-US" b="0" dirty="0" smtClean="0"/>
          </a:p>
          <a:p>
            <a:r>
              <a:rPr lang="en-US" b="1" dirty="0" smtClean="0"/>
              <a:t>ART BRUT (“Raw Art”)</a:t>
            </a:r>
          </a:p>
          <a:p>
            <a:endParaRPr lang="en-US" b="1" dirty="0" smtClean="0"/>
          </a:p>
          <a:p>
            <a:pPr marL="174708" indent="-174708">
              <a:buFont typeface="Arial"/>
              <a:buChar char="•"/>
            </a:pPr>
            <a:r>
              <a:rPr lang="en-US" b="0" dirty="0" smtClean="0"/>
              <a:t>His</a:t>
            </a:r>
            <a:r>
              <a:rPr lang="en-US" b="0" baseline="0" dirty="0" smtClean="0"/>
              <a:t> form of primitivism</a:t>
            </a:r>
          </a:p>
          <a:p>
            <a:pPr marL="174708" indent="-174708">
              <a:buFont typeface="Arial"/>
              <a:buChar char="•"/>
            </a:pPr>
            <a:r>
              <a:rPr lang="en-US" b="0" baseline="0" dirty="0" smtClean="0"/>
              <a:t>Saw this type of art as being untainted</a:t>
            </a:r>
          </a:p>
          <a:p>
            <a:pPr marL="640594" lvl="1" indent="-174708">
              <a:buFont typeface="Arial"/>
              <a:buChar char="•"/>
            </a:pPr>
            <a:r>
              <a:rPr lang="en-US" b="0" baseline="0" dirty="0" smtClean="0"/>
              <a:t>Not looking to the tribal cultures of Oceana and Africa (Gauguin / Picasso)</a:t>
            </a:r>
          </a:p>
          <a:p>
            <a:pPr marL="640594" lvl="1" indent="-174708">
              <a:buFont typeface="Arial"/>
              <a:buChar char="•"/>
            </a:pPr>
            <a:r>
              <a:rPr lang="en-US" b="0" baseline="0" dirty="0" smtClean="0"/>
              <a:t>Instead, </a:t>
            </a:r>
            <a:r>
              <a:rPr lang="en-US" b="0" u="sng" baseline="0" dirty="0" smtClean="0"/>
              <a:t>looked to those who had no formal artistic training</a:t>
            </a:r>
          </a:p>
          <a:p>
            <a:pPr marL="1106481" lvl="2" indent="-174708">
              <a:buFont typeface="Arial"/>
              <a:buChar char="•"/>
            </a:pPr>
            <a:r>
              <a:rPr lang="en-US" b="0" baseline="0" dirty="0" smtClean="0"/>
              <a:t>People in mental hospitals, prison, folk art, and children</a:t>
            </a:r>
            <a:endParaRPr lang="en-US" b="0" dirty="0" smtClean="0"/>
          </a:p>
          <a:p>
            <a:endParaRPr lang="en-US" b="0" dirty="0" smtClean="0"/>
          </a:p>
          <a:p>
            <a:pPr marL="174708" indent="-174708">
              <a:buFont typeface="Arial"/>
              <a:buChar char="•"/>
            </a:pPr>
            <a:r>
              <a:rPr lang="en-US" b="0" dirty="0" smtClean="0"/>
              <a:t>A</a:t>
            </a:r>
            <a:r>
              <a:rPr lang="en-US" b="0" baseline="0" dirty="0" smtClean="0"/>
              <a:t> r</a:t>
            </a:r>
            <a:r>
              <a:rPr lang="en-US" b="0" dirty="0" smtClean="0"/>
              <a:t>evolt against beauty and conformity </a:t>
            </a:r>
          </a:p>
          <a:p>
            <a:endParaRPr lang="en-US" b="0" dirty="0" smtClean="0"/>
          </a:p>
          <a:p>
            <a:pPr marL="174708" indent="-174708">
              <a:buFont typeface="Arial"/>
              <a:buChar char="•"/>
            </a:pPr>
            <a:r>
              <a:rPr lang="en-US" b="0" dirty="0" smtClean="0"/>
              <a:t>Part</a:t>
            </a:r>
            <a:r>
              <a:rPr lang="en-US" b="0" baseline="0" dirty="0" smtClean="0"/>
              <a:t> of </a:t>
            </a:r>
            <a:r>
              <a:rPr lang="en-US" b="1" i="1" baseline="0" dirty="0" smtClean="0"/>
              <a:t>ART INFORMEL</a:t>
            </a:r>
          </a:p>
          <a:p>
            <a:pPr marL="174708" indent="-174708">
              <a:buFont typeface="Arial"/>
              <a:buChar char="•"/>
            </a:pPr>
            <a:r>
              <a:rPr lang="en-US" b="0" i="0" baseline="0" dirty="0" smtClean="0"/>
              <a:t>Closely related to </a:t>
            </a:r>
            <a:r>
              <a:rPr lang="en-US" b="1" i="0" baseline="0" dirty="0" smtClean="0"/>
              <a:t>TACHISME </a:t>
            </a:r>
            <a:r>
              <a:rPr lang="en-US" b="0" i="0" baseline="0" dirty="0" smtClean="0"/>
              <a:t>(French for “stain”)</a:t>
            </a:r>
          </a:p>
          <a:p>
            <a:pPr marL="174708" indent="-174708">
              <a:buFont typeface="Arial"/>
              <a:buChar char="•"/>
            </a:pPr>
            <a:r>
              <a:rPr lang="en-US" b="0" i="0" baseline="0" dirty="0" smtClean="0"/>
              <a:t>European </a:t>
            </a:r>
            <a:r>
              <a:rPr lang="en-US" b="0" i="0" baseline="0" dirty="0" smtClean="0"/>
              <a:t>equivalent of Abstract Expressionism in America</a:t>
            </a:r>
          </a:p>
          <a:p>
            <a:pPr marL="174708" indent="-174708">
              <a:buFont typeface="Arial"/>
              <a:buChar char="•"/>
            </a:pPr>
            <a:r>
              <a:rPr lang="en-US" b="0" i="0" baseline="0" dirty="0" smtClean="0"/>
              <a:t>Characterized </a:t>
            </a:r>
            <a:r>
              <a:rPr lang="en-US" b="0" i="0" baseline="0" dirty="0" smtClean="0"/>
              <a:t>by spontaneous brushwork, painting directly from the tube, drips and blobs of paint, and a scribbling recalling calligraphy</a:t>
            </a:r>
          </a:p>
          <a:p>
            <a:endParaRPr lang="en-US" b="0" i="0" baseline="0" dirty="0" smtClean="0"/>
          </a:p>
          <a:p>
            <a:pPr marL="174708" indent="-174708">
              <a:buFont typeface="Arial"/>
              <a:buChar char="•"/>
            </a:pPr>
            <a:endParaRPr lang="en-US" b="1" dirty="0" smtClean="0"/>
          </a:p>
          <a:p>
            <a:pPr defTabSz="465887">
              <a:defRPr/>
            </a:pPr>
            <a:r>
              <a:rPr lang="en-US" b="1" dirty="0" smtClean="0"/>
              <a:t>Jean Dubuffet, </a:t>
            </a:r>
            <a:r>
              <a:rPr lang="en-US" b="1" i="1" dirty="0" smtClean="0"/>
              <a:t>The Cow with the Subtile Nose</a:t>
            </a:r>
            <a:r>
              <a:rPr lang="en-US" b="1" dirty="0" smtClean="0"/>
              <a:t>, 1954</a:t>
            </a:r>
          </a:p>
          <a:p>
            <a:pPr defTabSz="465887">
              <a:defRPr/>
            </a:pPr>
            <a:endParaRPr lang="en-US" b="1" dirty="0" smtClean="0"/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="0" dirty="0" smtClean="0"/>
              <a:t>“Subtle” in English</a:t>
            </a:r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="0" dirty="0" smtClean="0"/>
              <a:t>His wife was taking a rest cure in the countryside</a:t>
            </a:r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="0" dirty="0" smtClean="0"/>
              <a:t>On</a:t>
            </a:r>
            <a:r>
              <a:rPr lang="en-US" b="0" baseline="0" dirty="0" smtClean="0"/>
              <a:t> his visits, he took calming walks and saw many cows</a:t>
            </a:r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="0" baseline="0" dirty="0" smtClean="0"/>
              <a:t>Captivated by their dumbness</a:t>
            </a:r>
            <a:endParaRPr lang="en-US" b="0" dirty="0" smtClean="0"/>
          </a:p>
          <a:p>
            <a:pPr defTabSz="465887">
              <a:defRPr/>
            </a:pPr>
            <a:endParaRPr lang="en-US" b="1" dirty="0" smtClean="0"/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="1" dirty="0" smtClean="0"/>
              <a:t>Kid’s art </a:t>
            </a:r>
            <a:r>
              <a:rPr lang="en-US" b="0" dirty="0" smtClean="0"/>
              <a:t>the most fresh and immediate</a:t>
            </a:r>
            <a:r>
              <a:rPr lang="en-US" b="0" baseline="0" dirty="0" smtClean="0"/>
              <a:t> form of reaching the raw, uninformed humanity we all share</a:t>
            </a:r>
          </a:p>
          <a:p>
            <a:pPr marL="640594" lvl="1" indent="-174708" defTabSz="465887">
              <a:buFont typeface="Arial"/>
              <a:buChar char="•"/>
              <a:defRPr/>
            </a:pPr>
            <a:r>
              <a:rPr lang="en-US" b="0" baseline="0" dirty="0" smtClean="0"/>
              <a:t>They haven’t been taught the “correct” way to make art</a:t>
            </a:r>
          </a:p>
          <a:p>
            <a:pPr marL="640594" lvl="1" indent="-174708" defTabSz="465887">
              <a:buFont typeface="Arial"/>
              <a:buChar char="•"/>
              <a:defRPr/>
            </a:pPr>
            <a:r>
              <a:rPr lang="en-US" b="0" baseline="0" dirty="0" smtClean="0"/>
              <a:t>Emotions are part and parcel of their imagery</a:t>
            </a:r>
          </a:p>
          <a:p>
            <a:pPr marL="640594" lvl="1" indent="-174708" defTabSz="465887">
              <a:buFont typeface="Arial"/>
              <a:buChar char="•"/>
              <a:defRPr/>
            </a:pPr>
            <a:r>
              <a:rPr lang="en-US" b="0" baseline="0" dirty="0" smtClean="0"/>
              <a:t>Often dream-like and scattered</a:t>
            </a:r>
          </a:p>
          <a:p>
            <a:pPr marL="640594" lvl="1" indent="-174708" defTabSz="465887">
              <a:buFont typeface="Arial"/>
              <a:buChar char="•"/>
              <a:defRPr/>
            </a:pPr>
            <a:r>
              <a:rPr lang="en-US" b="0" baseline="0" dirty="0" smtClean="0"/>
              <a:t>Strong outlines with areas of flat color</a:t>
            </a:r>
          </a:p>
          <a:p>
            <a:pPr marL="640594" lvl="1" indent="-174708" defTabSz="465887">
              <a:buFont typeface="Arial"/>
              <a:buChar char="•"/>
              <a:defRPr/>
            </a:pPr>
            <a:r>
              <a:rPr lang="en-US" b="0" baseline="0" dirty="0" smtClean="0"/>
              <a:t>Use the perspective that gives the most information – no interest in believable space or scale</a:t>
            </a:r>
            <a:endParaRPr lang="en-US" b="1" dirty="0" smtClean="0"/>
          </a:p>
          <a:p>
            <a:pPr defTabSz="465887">
              <a:defRPr/>
            </a:pPr>
            <a:endParaRPr lang="en-US" b="1" dirty="0" smtClean="0"/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="0" dirty="0" smtClean="0"/>
              <a:t>Also looks to </a:t>
            </a:r>
            <a:r>
              <a:rPr lang="en-US" b="1" dirty="0" smtClean="0"/>
              <a:t>contemporary graffiti</a:t>
            </a:r>
          </a:p>
          <a:p>
            <a:pPr marL="640594" lvl="1" indent="-174708" defTabSz="465887">
              <a:buFont typeface="Arial"/>
              <a:buChar char="•"/>
              <a:defRPr/>
            </a:pPr>
            <a:r>
              <a:rPr lang="en-US" b="0" dirty="0" smtClean="0"/>
              <a:t>Plural of “graffito” – “a scribbling”</a:t>
            </a:r>
          </a:p>
          <a:p>
            <a:pPr marL="640594" lvl="1" indent="-174708" defTabSz="465887">
              <a:buFont typeface="Arial"/>
              <a:buChar char="•"/>
              <a:defRPr/>
            </a:pPr>
            <a:r>
              <a:rPr lang="en-US" b="0" dirty="0" smtClean="0"/>
              <a:t>Dubuffet attempts to unlearn his artistic training</a:t>
            </a:r>
          </a:p>
          <a:p>
            <a:pPr marL="640594" lvl="1" indent="-174708" defTabSz="465887">
              <a:buFont typeface="Arial"/>
              <a:buChar char="•"/>
              <a:defRPr/>
            </a:pPr>
            <a:r>
              <a:rPr lang="en-US" b="0" dirty="0" smtClean="0"/>
              <a:t>As all modernists, </a:t>
            </a:r>
            <a:r>
              <a:rPr lang="en-US" b="0" u="sng" dirty="0" smtClean="0"/>
              <a:t>he rejects the past</a:t>
            </a:r>
          </a:p>
          <a:p>
            <a:pPr marL="640594" lvl="1" indent="-174708" defTabSz="465887">
              <a:buFont typeface="Arial"/>
              <a:buChar char="•"/>
              <a:defRPr/>
            </a:pPr>
            <a:endParaRPr lang="en-US" b="0" u="sng" dirty="0" smtClean="0"/>
          </a:p>
          <a:p>
            <a:pPr marL="640594" lvl="1" indent="-174708" defTabSz="465887">
              <a:buFont typeface="Wingdings" charset="2"/>
              <a:buChar char="Ø"/>
              <a:defRPr/>
            </a:pPr>
            <a:r>
              <a:rPr lang="en-US" b="0" u="none" dirty="0" smtClean="0"/>
              <a:t>“Art should always make people laugh a little, and frighten them a little.”</a:t>
            </a:r>
          </a:p>
          <a:p>
            <a:pPr marL="640594" lvl="1" indent="-174708" defTabSz="465887">
              <a:buFont typeface="Wingdings" charset="2"/>
              <a:buChar char="Ø"/>
              <a:defRPr/>
            </a:pPr>
            <a:endParaRPr lang="en-US" b="0" u="none" dirty="0" smtClean="0"/>
          </a:p>
          <a:p>
            <a:pPr defTabSz="465887">
              <a:defRPr/>
            </a:pPr>
            <a:r>
              <a:rPr lang="en-US" b="1" dirty="0" smtClean="0"/>
              <a:t>Caves at Lascaux, Paleolithic cave paintings</a:t>
            </a:r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="0" baseline="0" dirty="0" smtClean="0"/>
              <a:t>Ancient “graffiti”</a:t>
            </a:r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="0" baseline="0" dirty="0" smtClean="0"/>
              <a:t>First known use of images added to a support for means of communication</a:t>
            </a:r>
          </a:p>
          <a:p>
            <a:pPr marL="640594" lvl="1" indent="-174708" defTabSz="465887">
              <a:buFont typeface="Wingdings" charset="2"/>
              <a:buChar char="Ø"/>
              <a:defRPr/>
            </a:pPr>
            <a:endParaRPr lang="en-US" b="0" u="none" dirty="0" smtClean="0"/>
          </a:p>
          <a:p>
            <a:pPr marL="174708" indent="-174708" defTabSz="465887">
              <a:buFont typeface="Arial"/>
              <a:buChar char="•"/>
              <a:defRPr/>
            </a:pPr>
            <a:endParaRPr lang="en-US" b="0" dirty="0" smtClean="0"/>
          </a:p>
          <a:p>
            <a:pPr marL="174708" indent="-174708" defTabSz="465887">
              <a:buFont typeface="Arial"/>
              <a:buChar char="•"/>
              <a:defRPr/>
            </a:pPr>
            <a:endParaRPr lang="en-US" b="0" dirty="0" smtClean="0"/>
          </a:p>
          <a:p>
            <a:pPr defTabSz="465887">
              <a:defRPr/>
            </a:pPr>
            <a:endParaRPr lang="en-US" b="1" dirty="0" smtClean="0"/>
          </a:p>
          <a:p>
            <a:pPr defTabSz="465887">
              <a:defRPr/>
            </a:pPr>
            <a:endParaRPr lang="en-US" b="1" dirty="0" smtClean="0"/>
          </a:p>
          <a:p>
            <a:pPr defTabSz="465887">
              <a:defRPr/>
            </a:pPr>
            <a:endParaRPr lang="en-US" b="1" dirty="0" smtClean="0"/>
          </a:p>
          <a:p>
            <a:pPr defTabSz="465887">
              <a:defRPr/>
            </a:pPr>
            <a:endParaRPr lang="en-US" b="1" dirty="0" smtClean="0"/>
          </a:p>
          <a:p>
            <a:pPr marL="174708" indent="-174708">
              <a:buFont typeface="Arial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98E7E-D7F4-DF43-8D81-FC79989E416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82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/>
              <a:buChar char="•"/>
            </a:pPr>
            <a:r>
              <a:rPr lang="en-US" baseline="0" dirty="0" smtClean="0"/>
              <a:t>We’ve looked at many artists making work in response to the social crises of the 20</a:t>
            </a:r>
            <a:r>
              <a:rPr lang="en-US" baseline="30000" dirty="0" smtClean="0"/>
              <a:t>th</a:t>
            </a:r>
            <a:r>
              <a:rPr lang="en-US" baseline="0" dirty="0" smtClean="0"/>
              <a:t> century</a:t>
            </a:r>
          </a:p>
          <a:p>
            <a:pPr marL="640594" lvl="1" indent="-174708">
              <a:buFont typeface="Arial"/>
              <a:buChar char="•"/>
            </a:pPr>
            <a:r>
              <a:rPr lang="en-US" baseline="0" dirty="0" smtClean="0"/>
              <a:t>World War I</a:t>
            </a:r>
          </a:p>
          <a:p>
            <a:pPr marL="640594" lvl="1" indent="-174708">
              <a:buFont typeface="Arial"/>
              <a:buChar char="•"/>
            </a:pPr>
            <a:r>
              <a:rPr lang="en-US" baseline="0" dirty="0" smtClean="0"/>
              <a:t>Great Depression</a:t>
            </a:r>
          </a:p>
          <a:p>
            <a:pPr marL="640594" lvl="1" indent="-174708">
              <a:buFont typeface="Arial"/>
              <a:buChar char="•"/>
            </a:pPr>
            <a:r>
              <a:rPr lang="en-US" baseline="0" dirty="0" smtClean="0"/>
              <a:t>Mexican Civil War</a:t>
            </a:r>
          </a:p>
          <a:p>
            <a:pPr marL="640594" lvl="1" indent="-174708">
              <a:buFont typeface="Arial"/>
              <a:buChar char="•"/>
            </a:pPr>
            <a:r>
              <a:rPr lang="en-US" baseline="0" dirty="0" smtClean="0"/>
              <a:t>Spanish Civil War</a:t>
            </a:r>
          </a:p>
          <a:p>
            <a:pPr marL="640594" lvl="1" indent="-174708">
              <a:buFont typeface="Arial"/>
              <a:buChar char="•"/>
            </a:pPr>
            <a:r>
              <a:rPr lang="en-US" baseline="0" dirty="0" smtClean="0"/>
              <a:t>World War II</a:t>
            </a:r>
          </a:p>
          <a:p>
            <a:pPr marL="640594" lvl="1" indent="-174708">
              <a:buFont typeface="Arial"/>
              <a:buChar char="•"/>
            </a:pPr>
            <a:endParaRPr lang="en-US" baseline="0" dirty="0" smtClean="0"/>
          </a:p>
          <a:p>
            <a:pPr marL="640594" lvl="1" indent="-174708">
              <a:buFont typeface="Arial"/>
              <a:buChar char="•"/>
            </a:pPr>
            <a:r>
              <a:rPr lang="en-US" b="1" baseline="0" dirty="0" smtClean="0"/>
              <a:t>What is the role of art in all of this death and destruction?</a:t>
            </a:r>
          </a:p>
          <a:p>
            <a:pPr marL="640594" lvl="1" indent="-174708">
              <a:buFont typeface="Arial"/>
              <a:buChar char="•"/>
            </a:pPr>
            <a:endParaRPr lang="en-US" baseline="0" dirty="0" smtClean="0"/>
          </a:p>
          <a:p>
            <a:pPr marL="640594" lvl="1" indent="-174708">
              <a:buFont typeface="Wingdings" charset="2"/>
              <a:buChar char="Ø"/>
            </a:pPr>
            <a:r>
              <a:rPr lang="en-US" baseline="0" dirty="0" smtClean="0"/>
              <a:t>As Winston Churchill described: “What is Europe now? A rubble heap. A charnel house, a breeding ground of pestilence and hate.”</a:t>
            </a:r>
          </a:p>
          <a:p>
            <a:pPr marL="640594" lvl="1" indent="-174708">
              <a:buFont typeface="Arial"/>
              <a:buChar char="•"/>
            </a:pPr>
            <a:r>
              <a:rPr lang="en-US" baseline="0" dirty="0" smtClean="0"/>
              <a:t>What does art do after humanity falls apart?</a:t>
            </a:r>
          </a:p>
          <a:p>
            <a:pPr marL="465887" lvl="1"/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98E7E-D7F4-DF43-8D81-FC79989E416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4809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465887">
              <a:defRPr/>
            </a:pPr>
            <a:r>
              <a:rPr lang="en-US" b="1" dirty="0" smtClean="0"/>
              <a:t>Jean Dubuffet, </a:t>
            </a:r>
            <a:r>
              <a:rPr lang="en-US" b="1" i="1" dirty="0" smtClean="0"/>
              <a:t>Large Sooty Nude</a:t>
            </a:r>
            <a:r>
              <a:rPr lang="en-US" b="1" dirty="0" smtClean="0"/>
              <a:t>, 1944</a:t>
            </a:r>
          </a:p>
          <a:p>
            <a:pPr defTabSz="465887">
              <a:defRPr/>
            </a:pPr>
            <a:endParaRPr lang="en-US" b="1" dirty="0" smtClean="0"/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="0" dirty="0" smtClean="0"/>
              <a:t>Often smeared oil paint on his canvases with a spatula – texture of cake icing</a:t>
            </a:r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="0" dirty="0" smtClean="0"/>
              <a:t>Then sprinkled ash,</a:t>
            </a:r>
            <a:r>
              <a:rPr lang="en-US" b="0" baseline="0" dirty="0" smtClean="0"/>
              <a:t> sand, and coal dust, over wet paint to darken it</a:t>
            </a:r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="0" baseline="0" dirty="0" smtClean="0"/>
              <a:t>Incises outlines of the image – cuts through gritty layers of textured paint</a:t>
            </a:r>
          </a:p>
          <a:p>
            <a:pPr marL="640594" lvl="1" indent="-174708" defTabSz="465887">
              <a:buFont typeface="Arial"/>
              <a:buChar char="•"/>
              <a:defRPr/>
            </a:pPr>
            <a:r>
              <a:rPr lang="en-US" b="0" baseline="0" dirty="0" smtClean="0"/>
              <a:t>Digging the image from the canvas</a:t>
            </a:r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="0" dirty="0" smtClean="0"/>
              <a:t>Shows the next generation that ANYTHING can be used to</a:t>
            </a:r>
            <a:r>
              <a:rPr lang="en-US" b="0" baseline="0" dirty="0" smtClean="0"/>
              <a:t> make art</a:t>
            </a:r>
          </a:p>
          <a:p>
            <a:pPr marL="174708" indent="-174708" defTabSz="465887">
              <a:buFont typeface="Arial"/>
              <a:buChar char="•"/>
              <a:defRPr/>
            </a:pPr>
            <a:endParaRPr lang="en-US" b="0" baseline="0" dirty="0" smtClean="0"/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="0" baseline="0" dirty="0" smtClean="0"/>
              <a:t>Recall the history of the female nude…</a:t>
            </a:r>
            <a:endParaRPr lang="en-US" b="0" i="0" baseline="0" dirty="0" smtClean="0"/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="0" i="0" baseline="0" dirty="0" smtClean="0"/>
              <a:t>What better way to attack art than to attack the female nude?</a:t>
            </a:r>
          </a:p>
          <a:p>
            <a:pPr marL="640594" lvl="1" indent="-174708" defTabSz="465887">
              <a:buFont typeface="Arial"/>
              <a:buChar char="•"/>
              <a:defRPr/>
            </a:pPr>
            <a:r>
              <a:rPr lang="en-US" b="0" i="0" baseline="0" dirty="0" smtClean="0"/>
              <a:t>Legacy of perfection and refined beauty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9011C-37AF-4B4E-9C68-3BFBCF782DC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526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5887" lvl="1"/>
            <a:r>
              <a:rPr lang="en-US" b="1" baseline="0" dirty="0" smtClean="0"/>
              <a:t>FAILED UTOPIAN VISIONS</a:t>
            </a:r>
          </a:p>
          <a:p>
            <a:pPr marL="465887" lvl="1"/>
            <a:endParaRPr lang="en-US" b="1" baseline="0" dirty="0" smtClean="0"/>
          </a:p>
          <a:p>
            <a:pPr marL="640594" lvl="1" indent="-174708">
              <a:buFont typeface="Arial"/>
              <a:buChar char="•"/>
            </a:pPr>
            <a:r>
              <a:rPr lang="en-US" baseline="0" dirty="0" smtClean="0"/>
              <a:t>We can see, in hindsight, that the utopian fantasies of the early-20</a:t>
            </a:r>
            <a:r>
              <a:rPr lang="en-US" baseline="30000" dirty="0" smtClean="0"/>
              <a:t>th</a:t>
            </a:r>
            <a:r>
              <a:rPr lang="en-US" baseline="0" dirty="0" smtClean="0"/>
              <a:t> century </a:t>
            </a:r>
            <a:r>
              <a:rPr lang="en-US" baseline="0" dirty="0" err="1" smtClean="0"/>
              <a:t>didn</a:t>
            </a:r>
            <a:r>
              <a:rPr lang="fr-FR" baseline="0" dirty="0" smtClean="0"/>
              <a:t>’</a:t>
            </a:r>
            <a:r>
              <a:rPr lang="en-US" baseline="0" dirty="0" smtClean="0"/>
              <a:t>t work</a:t>
            </a:r>
          </a:p>
          <a:p>
            <a:pPr marL="1106481" lvl="2" indent="-174708">
              <a:buFont typeface="Arial"/>
              <a:buChar char="•"/>
            </a:pPr>
            <a:r>
              <a:rPr lang="en-US" baseline="0" dirty="0" smtClean="0"/>
              <a:t>Futurism’s call to war left only mass destruction</a:t>
            </a:r>
          </a:p>
          <a:p>
            <a:pPr marL="1106481" lvl="2" indent="-174708">
              <a:buFont typeface="Arial"/>
              <a:buChar char="•"/>
            </a:pPr>
            <a:r>
              <a:rPr lang="en-US" baseline="0" dirty="0" smtClean="0"/>
              <a:t>Suprematism, De Stijl, and the Bauhaus aimed for clarity and utopia, but were subsumed by war</a:t>
            </a:r>
          </a:p>
          <a:p>
            <a:pPr marL="1106481" lvl="2" indent="-174708">
              <a:buFont typeface="Arial"/>
              <a:buChar char="•"/>
            </a:pPr>
            <a:r>
              <a:rPr lang="en-US" baseline="0" dirty="0" smtClean="0"/>
              <a:t>Dada a way to rise above the absurdity of war with absurdity as a tool</a:t>
            </a:r>
          </a:p>
          <a:p>
            <a:pPr marL="1572368" lvl="3" indent="-174708">
              <a:buFont typeface="Arial"/>
              <a:buChar char="•"/>
            </a:pPr>
            <a:r>
              <a:rPr lang="en-US" baseline="0" dirty="0" smtClean="0"/>
              <a:t>We will see the glimmers and sparks of this approach as we move forward in art history</a:t>
            </a:r>
          </a:p>
          <a:p>
            <a:pPr marL="1572368" lvl="3" indent="-174708">
              <a:buFont typeface="Arial"/>
              <a:buChar char="•"/>
            </a:pPr>
            <a:endParaRPr lang="en-US" baseline="0" dirty="0" smtClean="0"/>
          </a:p>
          <a:p>
            <a:pPr marL="1572368" lvl="3" indent="-174708">
              <a:buFont typeface="Arial"/>
              <a:buChar char="•"/>
            </a:pPr>
            <a:r>
              <a:rPr lang="en-US" baseline="0" dirty="0" smtClean="0"/>
              <a:t>As we will see in the first portion of the morning, European artists continue to make work</a:t>
            </a:r>
          </a:p>
          <a:p>
            <a:pPr marL="1572368" lvl="3" indent="-174708">
              <a:buFont typeface="Arial"/>
              <a:buChar char="•"/>
            </a:pPr>
            <a:r>
              <a:rPr lang="en-US" baseline="0" dirty="0" smtClean="0"/>
              <a:t>Many of the great lights of the pre-war years have left for America</a:t>
            </a:r>
          </a:p>
          <a:p>
            <a:pPr marL="2038255" lvl="4" indent="-174708">
              <a:buFont typeface="Arial"/>
              <a:buChar char="•"/>
            </a:pPr>
            <a:r>
              <a:rPr lang="en-US" baseline="0" dirty="0" smtClean="0"/>
              <a:t>We will see the flourishing of the New York School in the second half of this morning’s lecture</a:t>
            </a:r>
          </a:p>
          <a:p>
            <a:pPr marL="1863547" lvl="4"/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98E7E-D7F4-DF43-8D81-FC79989E416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601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72368" lvl="3" indent="-174708">
              <a:buFont typeface="Arial"/>
              <a:buChar char="•"/>
            </a:pPr>
            <a:r>
              <a:rPr lang="en-US" baseline="0" dirty="0" smtClean="0"/>
              <a:t>In Europe, no unifying sense of utopia or great social change</a:t>
            </a:r>
          </a:p>
          <a:p>
            <a:pPr marL="1572368" lvl="3" indent="-174708">
              <a:buFont typeface="Arial"/>
              <a:buChar char="•"/>
            </a:pPr>
            <a:r>
              <a:rPr lang="en-US" baseline="0" dirty="0" smtClean="0"/>
              <a:t>They seem to be working through the trauma of their existence up to this point</a:t>
            </a:r>
          </a:p>
          <a:p>
            <a:pPr marL="1572368" lvl="3" indent="-174708">
              <a:buFont typeface="Arial"/>
              <a:buChar char="•"/>
            </a:pPr>
            <a:r>
              <a:rPr lang="en-US" baseline="0" dirty="0" smtClean="0"/>
              <a:t>They no longer meet at cafes and write manifestos</a:t>
            </a:r>
          </a:p>
          <a:p>
            <a:pPr marL="1572368" lvl="3" indent="-174708">
              <a:buFont typeface="Arial"/>
              <a:buChar char="•"/>
            </a:pPr>
            <a:r>
              <a:rPr lang="en-US" baseline="0" dirty="0" smtClean="0"/>
              <a:t>We do find loose groups with common attitudes/life outlooks</a:t>
            </a:r>
          </a:p>
          <a:p>
            <a:pPr marL="1863547" lvl="4"/>
            <a:endParaRPr lang="en-US" b="1" baseline="0" dirty="0" smtClean="0"/>
          </a:p>
          <a:p>
            <a:pPr marL="1863547" lvl="4"/>
            <a:r>
              <a:rPr lang="en-US" b="1" baseline="0" dirty="0" smtClean="0"/>
              <a:t>EXISTENTIALISM</a:t>
            </a:r>
          </a:p>
          <a:p>
            <a:pPr marL="1863547" lvl="4"/>
            <a:endParaRPr lang="en-US" b="1" baseline="0" dirty="0" smtClean="0"/>
          </a:p>
          <a:p>
            <a:pPr marL="2504142" lvl="5" indent="-174708">
              <a:buFont typeface="Arial"/>
              <a:buChar char="•"/>
            </a:pPr>
            <a:r>
              <a:rPr lang="en-US" baseline="0" dirty="0" smtClean="0"/>
              <a:t>Influenced by 19</a:t>
            </a:r>
            <a:r>
              <a:rPr lang="en-US" baseline="30000" dirty="0" smtClean="0"/>
              <a:t>th</a:t>
            </a:r>
            <a:r>
              <a:rPr lang="en-US" baseline="0" dirty="0" smtClean="0"/>
              <a:t> century philosopher’s Kierkegaard and Nietzsche</a:t>
            </a:r>
          </a:p>
          <a:p>
            <a:pPr marL="2504142" lvl="5" indent="-174708">
              <a:buFont typeface="Arial"/>
              <a:buChar char="•"/>
            </a:pPr>
            <a:r>
              <a:rPr lang="en-US" baseline="0" dirty="0" smtClean="0"/>
              <a:t>1940s and 50s” Martin Heidegger, Jean-Paul Sartre, Albert Camus, and Samuel Beckett</a:t>
            </a:r>
          </a:p>
          <a:p>
            <a:pPr marL="2504142" lvl="5" indent="-174708">
              <a:buFont typeface="Arial"/>
              <a:buChar char="•"/>
            </a:pPr>
            <a:r>
              <a:rPr lang="en-US" baseline="0" dirty="0" smtClean="0"/>
              <a:t>We live in an irrational world – no superstructure to offer meaning (science, religion, etc.)</a:t>
            </a:r>
          </a:p>
          <a:p>
            <a:pPr marL="2504142" lvl="5" indent="-174708">
              <a:buFont typeface="Arial"/>
              <a:buChar char="•"/>
            </a:pPr>
            <a:r>
              <a:rPr lang="en-US" baseline="0" dirty="0" smtClean="0"/>
              <a:t>Obviously atheist</a:t>
            </a:r>
          </a:p>
          <a:p>
            <a:pPr marL="2504142" lvl="5" indent="-174708">
              <a:buFont typeface="Arial"/>
              <a:buChar char="•"/>
            </a:pPr>
            <a:r>
              <a:rPr lang="en-US" baseline="0" dirty="0" smtClean="0"/>
              <a:t>Search for meaning / purpose: </a:t>
            </a:r>
          </a:p>
          <a:p>
            <a:pPr marL="2970028" lvl="6" indent="-174708">
              <a:buFont typeface="Arial"/>
              <a:buChar char="•"/>
            </a:pPr>
            <a:r>
              <a:rPr lang="en-US" baseline="0" dirty="0" smtClean="0"/>
              <a:t>Each person finds her own path</a:t>
            </a:r>
          </a:p>
          <a:p>
            <a:pPr marL="2970028" lvl="6" indent="-174708">
              <a:buFont typeface="Arial"/>
              <a:buChar char="•"/>
            </a:pPr>
            <a:r>
              <a:rPr lang="en-US" baseline="0" dirty="0" smtClean="0"/>
              <a:t>Create one’s own meaning</a:t>
            </a:r>
          </a:p>
          <a:p>
            <a:pPr marL="2970028" lvl="6" indent="-174708">
              <a:buFont typeface="Arial"/>
              <a:buChar char="•"/>
            </a:pPr>
            <a:r>
              <a:rPr lang="en-US" baseline="0" dirty="0" smtClean="0"/>
              <a:t>This philosophy influences a generation we look at this morning</a:t>
            </a:r>
          </a:p>
          <a:p>
            <a:pPr marL="3435915" lvl="7" indent="-174708">
              <a:buFont typeface="Arial"/>
              <a:buChar char="•"/>
            </a:pPr>
            <a:r>
              <a:rPr lang="en-US" baseline="0" dirty="0" smtClean="0"/>
              <a:t>Open-ended works</a:t>
            </a:r>
          </a:p>
          <a:p>
            <a:pPr marL="3435915" lvl="7" indent="-174708">
              <a:buFont typeface="Arial"/>
              <a:buChar char="•"/>
            </a:pPr>
            <a:r>
              <a:rPr lang="en-US" baseline="0" dirty="0" smtClean="0"/>
              <a:t>No didactic meaning</a:t>
            </a:r>
          </a:p>
          <a:p>
            <a:pPr marL="3435915" lvl="7" indent="-174708">
              <a:buFont typeface="Arial"/>
              <a:buChar char="•"/>
            </a:pPr>
            <a:r>
              <a:rPr lang="en-US" baseline="0" dirty="0" smtClean="0"/>
              <a:t>If religion, science, and logic do not offer answers, how can art?</a:t>
            </a:r>
          </a:p>
          <a:p>
            <a:pPr marL="3435915" lvl="7" indent="-174708">
              <a:buFont typeface="Arial"/>
              <a:buChar char="•"/>
            </a:pPr>
            <a:r>
              <a:rPr lang="en-US" baseline="0" dirty="0" smtClean="0"/>
              <a:t>Art begins to incorporate a new level of self-reflection</a:t>
            </a:r>
          </a:p>
          <a:p>
            <a:pPr marL="3435915" lvl="7" indent="-174708">
              <a:buFont typeface="Arial"/>
              <a:buChar char="•"/>
            </a:pPr>
            <a:endParaRPr lang="en-US" baseline="0" dirty="0" smtClean="0"/>
          </a:p>
          <a:p>
            <a:pPr marL="3435915" lvl="7" indent="-174708">
              <a:buFont typeface="Arial"/>
              <a:buChar char="•"/>
            </a:pPr>
            <a:r>
              <a:rPr lang="en-US" baseline="0" dirty="0" smtClean="0"/>
              <a:t>You will see that most of the European work we look at this morning retains a reference to the figure</a:t>
            </a:r>
          </a:p>
          <a:p>
            <a:pPr marL="3435915" lvl="7" indent="-174708">
              <a:buFont typeface="Arial"/>
              <a:buChar char="•"/>
            </a:pPr>
            <a:r>
              <a:rPr lang="en-US" baseline="0" dirty="0" smtClean="0"/>
              <a:t>Americans move exceedingly toward pure abstraction</a:t>
            </a:r>
          </a:p>
          <a:p>
            <a:pPr marL="3435915" lvl="7" indent="-174708">
              <a:buFont typeface="Arial"/>
              <a:buChar char="•"/>
            </a:pPr>
            <a:endParaRPr lang="en-US" baseline="0" dirty="0" smtClean="0"/>
          </a:p>
          <a:p>
            <a:pPr marL="3435915" lvl="7" indent="-174708">
              <a:buFont typeface="Arial"/>
              <a:buChar char="•"/>
            </a:pPr>
            <a:endParaRPr lang="en-US" baseline="0" dirty="0" smtClean="0"/>
          </a:p>
          <a:p>
            <a:pPr marL="2504142" lvl="5" indent="-174708">
              <a:buFont typeface="Arial"/>
              <a:buChar char="•"/>
            </a:pPr>
            <a:endParaRPr lang="en-US" baseline="0" dirty="0" smtClean="0"/>
          </a:p>
          <a:p>
            <a:pPr marL="2504142" lvl="5" indent="-174708">
              <a:buFont typeface="Arial"/>
              <a:buChar char="•"/>
            </a:pPr>
            <a:endParaRPr lang="en-US" baseline="0" dirty="0" smtClean="0"/>
          </a:p>
          <a:p>
            <a:pPr marL="1397660" lvl="3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98E7E-D7F4-DF43-8D81-FC79989E416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291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/>
              <a:buChar char="•"/>
            </a:pPr>
            <a:r>
              <a:rPr lang="en-US" dirty="0" smtClean="0"/>
              <a:t>This</a:t>
            </a:r>
            <a:r>
              <a:rPr lang="en-US" baseline="0" dirty="0" smtClean="0"/>
              <a:t> morning we look at what happens in the European art-center of Paris after the German occupation and the end of WWII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The mass exodus of much of the artistic talent to NYC has a huge influence on the cultural hegemony of NY</a:t>
            </a:r>
          </a:p>
          <a:p>
            <a:pPr marL="174708" indent="-174708">
              <a:buFont typeface="Arial"/>
              <a:buChar char="•"/>
            </a:pPr>
            <a:endParaRPr lang="en-US" baseline="0" dirty="0" smtClean="0"/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In Europe, abstraction and figural painting are equally important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We will begin there, looking at England, France, Italy, and America</a:t>
            </a:r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Then we will shift our focus to the new center of the art world,</a:t>
            </a:r>
            <a:r>
              <a:rPr lang="en-US" baseline="0" dirty="0" smtClean="0"/>
              <a:t> New York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Remember that the artists working post-war have lived through BOTH world wars, and the Great Depression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We see the undeniable effects of this in their work</a:t>
            </a:r>
          </a:p>
          <a:p>
            <a:pPr marL="174708" indent="-174708">
              <a:buFont typeface="Arial"/>
              <a:buChar char="•"/>
            </a:pPr>
            <a:endParaRPr lang="en-US" baseline="0" dirty="0" smtClean="0"/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First, England:</a:t>
            </a:r>
          </a:p>
          <a:p>
            <a:r>
              <a:rPr lang="en-US" b="1" baseline="0" dirty="0" smtClean="0"/>
              <a:t>FRANCIS BACON (1909-1992)</a:t>
            </a:r>
          </a:p>
          <a:p>
            <a:endParaRPr lang="en-US" b="1" baseline="0" dirty="0" smtClean="0"/>
          </a:p>
          <a:p>
            <a:pPr marL="174708" indent="-174708">
              <a:buFont typeface="Arial"/>
              <a:buChar char="•"/>
            </a:pPr>
            <a:r>
              <a:rPr lang="en-US" b="0" baseline="0" dirty="0" smtClean="0"/>
              <a:t>British painter, born in Ireland</a:t>
            </a:r>
          </a:p>
          <a:p>
            <a:pPr marL="174708" indent="-174708">
              <a:buFont typeface="Arial"/>
              <a:buChar char="•"/>
            </a:pPr>
            <a:r>
              <a:rPr lang="en-US" b="0" baseline="0" dirty="0" smtClean="0"/>
              <a:t>His existential outlook summed up as “We are born and we die, but in between we give this purposeless existence a meaning by our drives.”</a:t>
            </a:r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Bacon intended his paintings to remind viewers that </a:t>
            </a:r>
            <a:r>
              <a:rPr lang="en-US" u="sng" dirty="0" smtClean="0"/>
              <a:t>the human condition is fragile</a:t>
            </a:r>
            <a:r>
              <a:rPr lang="en-US" dirty="0" smtClean="0"/>
              <a:t>—that, as he explained, “we are potential carcasses.”</a:t>
            </a:r>
          </a:p>
          <a:p>
            <a:pPr marL="174708" indent="-174708">
              <a:buFont typeface="Arial"/>
              <a:buChar char="•"/>
            </a:pPr>
            <a:r>
              <a:rPr lang="en-US" b="0" baseline="0" dirty="0" smtClean="0"/>
              <a:t>The specter of war, external and internal, is never far from his work</a:t>
            </a:r>
          </a:p>
          <a:p>
            <a:endParaRPr lang="en-US" baseline="0" dirty="0" smtClean="0"/>
          </a:p>
          <a:p>
            <a:pPr defTabSz="465887">
              <a:defRPr/>
            </a:pPr>
            <a:r>
              <a:rPr lang="en-US" b="1" dirty="0" smtClean="0"/>
              <a:t>Francis Bacon, </a:t>
            </a:r>
            <a:r>
              <a:rPr lang="en-US" b="1" i="1" dirty="0" smtClean="0"/>
              <a:t>Figure with Meat</a:t>
            </a:r>
            <a:r>
              <a:rPr lang="en-US" b="1" dirty="0" smtClean="0"/>
              <a:t>, 1954</a:t>
            </a:r>
          </a:p>
          <a:p>
            <a:pPr defTabSz="465887">
              <a:defRPr/>
            </a:pPr>
            <a:endParaRPr lang="en-US" b="0" dirty="0" smtClean="0"/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Belongs to a large series of works (25) that Bacon based on reproductions of Diego Velázquez’s </a:t>
            </a:r>
            <a:r>
              <a:rPr lang="en-US" i="1" dirty="0" smtClean="0"/>
              <a:t>Portrait of Pope Innocent X </a:t>
            </a:r>
            <a:endParaRPr lang="en-US" i="0" dirty="0" smtClean="0"/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In this version, Bacon depicts the Pope flanked by sides of beef</a:t>
            </a:r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A motif drawn from his childhood fascination with butcher shops</a:t>
            </a:r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Also</a:t>
            </a:r>
            <a:r>
              <a:rPr lang="en-US" baseline="0" dirty="0" smtClean="0"/>
              <a:t> an homage to the </a:t>
            </a:r>
            <a:r>
              <a:rPr lang="en-US" dirty="0" smtClean="0"/>
              <a:t>haunting images of raw meat made by Rembrandt and </a:t>
            </a:r>
            <a:r>
              <a:rPr lang="en-US" dirty="0" err="1" smtClean="0"/>
              <a:t>Chaim</a:t>
            </a:r>
            <a:r>
              <a:rPr lang="en-US" dirty="0" smtClean="0"/>
              <a:t> Soutine</a:t>
            </a:r>
          </a:p>
          <a:p>
            <a:pPr marL="174708" indent="-174708">
              <a:buFont typeface="Arial"/>
              <a:buChar char="•"/>
            </a:pPr>
            <a:endParaRPr lang="en-US" dirty="0" smtClean="0"/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As</a:t>
            </a:r>
            <a:r>
              <a:rPr lang="en-US" baseline="0" dirty="0" smtClean="0"/>
              <a:t> we will see in our own Bacon, he preferred to glaze his paintings with glass</a:t>
            </a:r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This</a:t>
            </a:r>
            <a:r>
              <a:rPr lang="en-US" baseline="0" dirty="0" smtClean="0"/>
              <a:t> works to </a:t>
            </a:r>
            <a:r>
              <a:rPr lang="en-US" dirty="0" smtClean="0"/>
              <a:t>heighten the sense of isolation</a:t>
            </a:r>
            <a:r>
              <a:rPr lang="en-US" baseline="0" dirty="0" smtClean="0"/>
              <a:t> in the work, a theme </a:t>
            </a:r>
            <a:r>
              <a:rPr lang="en-US" dirty="0" smtClean="0"/>
              <a:t>he explored thoroughly</a:t>
            </a:r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Saw the glass as a barrier between the picture and the viewer</a:t>
            </a:r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Furthers the sense of distance and remoteness in his work</a:t>
            </a:r>
          </a:p>
          <a:p>
            <a:pPr marL="174708" indent="-174708">
              <a:buFont typeface="Arial"/>
              <a:buChar char="•"/>
            </a:pPr>
            <a:endParaRPr lang="en-US" dirty="0" smtClean="0"/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BUT,</a:t>
            </a:r>
            <a:r>
              <a:rPr lang="en-US" baseline="0" dirty="0" smtClean="0"/>
              <a:t> you can see yourself in the reflection, which is haunting and disturbing…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98E7E-D7F4-DF43-8D81-FC79989E416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12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Francis Bacon, </a:t>
            </a:r>
            <a:r>
              <a:rPr lang="en-US" b="1" i="1" dirty="0" smtClean="0"/>
              <a:t>Study After Velazquez’s Portrait of Pope Innocent X</a:t>
            </a:r>
            <a:r>
              <a:rPr lang="en-US" b="1" dirty="0" smtClean="0"/>
              <a:t>, 1953</a:t>
            </a:r>
          </a:p>
          <a:p>
            <a:endParaRPr lang="en-US" b="1" dirty="0" smtClean="0"/>
          </a:p>
          <a:p>
            <a:pPr marL="174708" indent="-174708">
              <a:buFont typeface="Arial"/>
              <a:buChar char="•"/>
            </a:pPr>
            <a:r>
              <a:rPr lang="en-US" b="0" dirty="0" smtClean="0"/>
              <a:t>Again, Bacon</a:t>
            </a:r>
            <a:r>
              <a:rPr lang="en-US" b="0" baseline="0" dirty="0" smtClean="0"/>
              <a:t> knew of the Velazquez only via reproduction</a:t>
            </a:r>
          </a:p>
          <a:p>
            <a:pPr marL="174708" indent="-174708">
              <a:buFont typeface="Arial"/>
              <a:buChar char="•"/>
            </a:pPr>
            <a:r>
              <a:rPr lang="en-US" b="0" baseline="0" dirty="0" smtClean="0"/>
              <a:t>1644-55: Pope Innocent X</a:t>
            </a:r>
          </a:p>
          <a:p>
            <a:pPr marL="174708" indent="-174708">
              <a:buFont typeface="Arial"/>
              <a:buChar char="•"/>
            </a:pPr>
            <a:r>
              <a:rPr lang="en-US" b="0" baseline="0" dirty="0" smtClean="0"/>
              <a:t>Also included characteristics from the Pope at the time, Pope Pius XII</a:t>
            </a:r>
          </a:p>
          <a:p>
            <a:pPr marL="174708" indent="-174708">
              <a:buFont typeface="Arial"/>
              <a:buChar char="•"/>
            </a:pPr>
            <a:r>
              <a:rPr lang="en-US" b="0" baseline="0" dirty="0" smtClean="0"/>
              <a:t>Not simply symbols of the Church</a:t>
            </a:r>
          </a:p>
          <a:p>
            <a:pPr marL="640594" lvl="1" indent="-174708">
              <a:buFont typeface="Arial"/>
              <a:buChar char="•"/>
            </a:pPr>
            <a:r>
              <a:rPr lang="en-US" b="0" baseline="0" dirty="0" smtClean="0"/>
              <a:t>Emphasizes their humanity – anxiety and vulnerability</a:t>
            </a:r>
          </a:p>
          <a:p>
            <a:pPr marL="465887" lvl="1"/>
            <a:endParaRPr lang="en-US" b="0" baseline="0" dirty="0" smtClean="0"/>
          </a:p>
          <a:p>
            <a:pPr marL="174708" indent="-174708">
              <a:buFont typeface="Arial"/>
              <a:buChar char="•"/>
            </a:pPr>
            <a:r>
              <a:rPr lang="en-US" b="0" baseline="0" dirty="0" smtClean="0"/>
              <a:t>Bizarre distortion happening here</a:t>
            </a:r>
          </a:p>
          <a:p>
            <a:pPr marL="174708" indent="-174708">
              <a:buFont typeface="Arial"/>
              <a:buChar char="•"/>
            </a:pPr>
            <a:r>
              <a:rPr lang="en-US" b="0" baseline="0" dirty="0" smtClean="0"/>
              <a:t>Confusing space – open, yet claustrophobic</a:t>
            </a:r>
          </a:p>
          <a:p>
            <a:pPr marL="174708" indent="-174708">
              <a:buFont typeface="Arial"/>
              <a:buChar char="•"/>
            </a:pPr>
            <a:r>
              <a:rPr lang="en-US" b="0" baseline="0" dirty="0" smtClean="0"/>
              <a:t>Intense, like you can almost hear his hysterical shrieking</a:t>
            </a:r>
          </a:p>
          <a:p>
            <a:pPr marL="174708" indent="-174708">
              <a:buFont typeface="Arial"/>
              <a:buChar char="•"/>
            </a:pPr>
            <a:r>
              <a:rPr lang="en-US" b="0" baseline="0" dirty="0" smtClean="0"/>
              <a:t>If you’ve spent any time with our </a:t>
            </a:r>
            <a:r>
              <a:rPr lang="en-US" b="0" i="1" baseline="0" dirty="0" smtClean="0"/>
              <a:t>Self-Portrait</a:t>
            </a:r>
            <a:r>
              <a:rPr lang="en-US" b="0" baseline="0" dirty="0" smtClean="0"/>
              <a:t>, you know that Bacon does not let you leave his images without taking on some of their energy</a:t>
            </a:r>
          </a:p>
          <a:p>
            <a:pPr marL="174708" indent="-174708">
              <a:buFont typeface="Arial"/>
              <a:buChar char="•"/>
            </a:pPr>
            <a:endParaRPr lang="en-US" b="0" baseline="0" dirty="0" smtClean="0"/>
          </a:p>
          <a:p>
            <a:pPr marL="174708" indent="-174708">
              <a:buFont typeface="Arial"/>
              <a:buChar char="•"/>
            </a:pPr>
            <a:r>
              <a:rPr lang="en-US" b="0" baseline="0" dirty="0" smtClean="0"/>
              <a:t>Cites Picasso and Cubism as a major influence</a:t>
            </a:r>
          </a:p>
          <a:p>
            <a:pPr marL="174708" indent="-174708">
              <a:buFont typeface="Arial"/>
              <a:buChar char="•"/>
            </a:pPr>
            <a:r>
              <a:rPr lang="en-US" b="0" baseline="0" dirty="0" smtClean="0"/>
              <a:t>Dissolved the figure without erasing it totally</a:t>
            </a:r>
          </a:p>
          <a:p>
            <a:pPr marL="174708" indent="-174708">
              <a:buFont typeface="Arial"/>
              <a:buChar char="•"/>
            </a:pPr>
            <a:r>
              <a:rPr lang="en-US" b="0" baseline="0" dirty="0" smtClean="0"/>
              <a:t>He approaches it in a more expressive way</a:t>
            </a:r>
          </a:p>
          <a:p>
            <a:pPr marL="174708" indent="-174708">
              <a:buFont typeface="Arial"/>
              <a:buChar char="•"/>
            </a:pPr>
            <a:r>
              <a:rPr lang="en-US" b="0" baseline="0" dirty="0" smtClean="0"/>
              <a:t>Again, humans seen as vulnerable slabs of meat</a:t>
            </a:r>
          </a:p>
          <a:p>
            <a:pPr marL="640594" lvl="1" indent="-174708">
              <a:buFont typeface="Arial"/>
              <a:buChar char="•"/>
            </a:pPr>
            <a:endParaRPr lang="en-US" b="0" baseline="0" dirty="0" smtClean="0"/>
          </a:p>
          <a:p>
            <a:pPr marL="174708" indent="-174708">
              <a:buFont typeface="Arial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98E7E-D7F4-DF43-8D81-FC79989E416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916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r>
              <a:rPr lang="en-US" b="1" dirty="0" smtClean="0"/>
              <a:t>Francis Bacon, </a:t>
            </a:r>
            <a:r>
              <a:rPr lang="en-US" b="1" i="1" dirty="0" smtClean="0"/>
              <a:t>Three Studies for Figures at the Base of a Crucifixion</a:t>
            </a:r>
            <a:r>
              <a:rPr lang="en-US" b="1" dirty="0" smtClean="0"/>
              <a:t>, 1944</a:t>
            </a:r>
          </a:p>
          <a:p>
            <a:endParaRPr lang="en-US" dirty="0" smtClean="0"/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Another religious</a:t>
            </a:r>
            <a:r>
              <a:rPr lang="en-US" baseline="0" dirty="0" smtClean="0"/>
              <a:t> theme, remixed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Biomorphic creatures – half human / half animal??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Note “a” crucifixion, not “the”</a:t>
            </a:r>
          </a:p>
          <a:p>
            <a:pPr marL="174708" indent="-174708">
              <a:buFont typeface="Arial"/>
              <a:buChar char="•"/>
            </a:pPr>
            <a:endParaRPr lang="en-US" baseline="0" dirty="0" smtClean="0"/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Not just something done to Jesus – crucifixion has been essentialised</a:t>
            </a:r>
          </a:p>
          <a:p>
            <a:pPr marL="174708" indent="-174708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98E7E-D7F4-DF43-8D81-FC79989E416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129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4708" indent="-174708">
              <a:buFont typeface="Arial"/>
              <a:buChar char="•"/>
            </a:pPr>
            <a:r>
              <a:rPr lang="en-US" baseline="0" dirty="0" smtClean="0"/>
              <a:t>Consider the images that emerge immediately following the war</a:t>
            </a:r>
          </a:p>
          <a:p>
            <a:pPr marL="640594" lvl="1" indent="-174708">
              <a:buFont typeface="Arial"/>
              <a:buChar char="•"/>
            </a:pPr>
            <a:r>
              <a:rPr lang="en-US" baseline="0" dirty="0" smtClean="0"/>
              <a:t>Mussolini hanging upside down from a meat hook</a:t>
            </a:r>
          </a:p>
          <a:p>
            <a:pPr marL="640594" lvl="1" indent="-174708">
              <a:buFont typeface="Arial"/>
              <a:buChar char="•"/>
            </a:pPr>
            <a:r>
              <a:rPr lang="en-US" baseline="0" dirty="0" smtClean="0"/>
              <a:t>Hitler’s bunker</a:t>
            </a:r>
          </a:p>
          <a:p>
            <a:pPr marL="640594" lvl="1" indent="-174708">
              <a:buFont typeface="Arial"/>
              <a:buChar char="•"/>
            </a:pPr>
            <a:r>
              <a:rPr lang="en-US" baseline="0" dirty="0" smtClean="0"/>
              <a:t>Release of death-camp survivors</a:t>
            </a:r>
          </a:p>
          <a:p>
            <a:pPr marL="640594" lvl="1" indent="-174708">
              <a:buFont typeface="Arial"/>
              <a:buChar char="•"/>
            </a:pPr>
            <a:endParaRPr lang="en-US" baseline="0" dirty="0" smtClean="0"/>
          </a:p>
          <a:p>
            <a:pPr marL="640594" lvl="1" indent="-174708">
              <a:buFont typeface="Arial"/>
              <a:buChar char="•"/>
            </a:pPr>
            <a:r>
              <a:rPr lang="en-US" baseline="0" dirty="0" smtClean="0"/>
              <a:t>Humanity is a dismal state</a:t>
            </a:r>
          </a:p>
          <a:p>
            <a:pPr marL="640594" lvl="1" indent="-174708">
              <a:buFont typeface="Arial"/>
              <a:buChar char="•"/>
            </a:pPr>
            <a:endParaRPr lang="en-US" baseline="0" dirty="0" smtClean="0"/>
          </a:p>
          <a:p>
            <a:pPr marL="640594" lvl="1" indent="-174708">
              <a:buFont typeface="Arial"/>
              <a:buChar char="•"/>
            </a:pPr>
            <a:r>
              <a:rPr lang="en-US" baseline="0" dirty="0" smtClean="0"/>
              <a:t>These figures seem to be moving and wailing</a:t>
            </a:r>
          </a:p>
          <a:p>
            <a:pPr marL="640594" lvl="1" indent="-174708">
              <a:buFont typeface="Arial"/>
              <a:buChar char="•"/>
            </a:pPr>
            <a:r>
              <a:rPr lang="en-US" baseline="0" dirty="0" smtClean="0"/>
              <a:t>Alone in a blood-red environment</a:t>
            </a:r>
          </a:p>
          <a:p>
            <a:pPr marL="640594" lvl="1" indent="-174708">
              <a:buFont typeface="Arial"/>
              <a:buChar char="•"/>
            </a:pPr>
            <a:r>
              <a:rPr lang="en-US" baseline="0" dirty="0" smtClean="0"/>
              <a:t>The separation of the canvases enhanced that sense of utter isolation</a:t>
            </a:r>
          </a:p>
          <a:p>
            <a:pPr marL="174708" indent="-174708">
              <a:buFont typeface="Arial"/>
              <a:buChar char="•"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9011C-37AF-4B4E-9C68-3BFBCF782DC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533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defTabSz="465887">
              <a:defRPr/>
            </a:pPr>
            <a:r>
              <a:rPr lang="en-US" b="1" dirty="0" smtClean="0"/>
              <a:t>Francis Bacon, </a:t>
            </a:r>
            <a:r>
              <a:rPr lang="en-US" b="1" i="1" dirty="0" smtClean="0"/>
              <a:t>Self-Portrait</a:t>
            </a:r>
            <a:r>
              <a:rPr lang="en-US" b="1" dirty="0" smtClean="0"/>
              <a:t>, 1956</a:t>
            </a:r>
          </a:p>
          <a:p>
            <a:endParaRPr lang="en-US" dirty="0" smtClean="0"/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This is his</a:t>
            </a:r>
            <a:r>
              <a:rPr lang="en-US" baseline="0" dirty="0" smtClean="0"/>
              <a:t> earliest surviving SP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Note the strange, ambiguous space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Darkened room…on a bed, a bench?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Private or public space</a:t>
            </a:r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aseline="0" dirty="0" smtClean="0"/>
              <a:t>When you stand before it, notice yourself in the image (reflection) – recall, that was his decision!</a:t>
            </a:r>
          </a:p>
          <a:p>
            <a:pPr marL="174708" indent="-174708">
              <a:buFont typeface="Arial"/>
              <a:buChar char="•"/>
            </a:pPr>
            <a:endParaRPr lang="en-US" baseline="0" dirty="0" smtClean="0"/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Face smeared and hysterical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Hands wringing themselves – almost not a part of the body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Sense of deep isolation and imbalance</a:t>
            </a:r>
          </a:p>
          <a:p>
            <a:pPr marL="174708" indent="-174708">
              <a:buFont typeface="Arial"/>
              <a:buChar char="•"/>
            </a:pPr>
            <a:endParaRPr lang="en-US" baseline="0" dirty="0" smtClean="0"/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Bacon homosexual at a time when it was illegal to be so (up until 1967)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Raised in a very conservative, religious home (who wasn’t then?)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Though an artist’s sexuality is not always fodder for a tour, many have made excellent arguments that his is relevant to his work.</a:t>
            </a:r>
          </a:p>
          <a:p>
            <a:endParaRPr lang="en-US" baseline="0" dirty="0" smtClean="0"/>
          </a:p>
          <a:p>
            <a:pPr marL="174708" indent="-174708">
              <a:buFont typeface="Wingdings" charset="2"/>
              <a:buChar char="Ø"/>
            </a:pPr>
            <a:r>
              <a:rPr lang="en-US" baseline="0" dirty="0" smtClean="0"/>
              <a:t>“People always seem to think that in my paintings I’m trying to put across the feeling of suffering and the ferocity of like, but I don’t think of it at all that way myself. You see, just the very fact of being born is a ferocious thing, just existence itself as one goes between birth and death. It’s not that I want to emphasize that side of things – but I suppose that if you’re trying to work as near to your nervous system as you can, that’s what automatically comes out…life…is just filled, really, with suffering an despair.”</a:t>
            </a:r>
          </a:p>
          <a:p>
            <a:pPr marL="174708" indent="-174708">
              <a:buFont typeface="Wingdings" charset="2"/>
              <a:buChar char="Ø"/>
            </a:pPr>
            <a:endParaRPr lang="en-US" baseline="0" dirty="0" smtClean="0"/>
          </a:p>
          <a:p>
            <a:r>
              <a:rPr lang="en-US" baseline="0" dirty="0" smtClean="0"/>
              <a:t>Okay, time for a Prozac break…!</a:t>
            </a:r>
          </a:p>
          <a:p>
            <a:endParaRPr lang="en-US" b="1" baseline="0" dirty="0" smtClean="0"/>
          </a:p>
          <a:p>
            <a:r>
              <a:rPr lang="en-US" b="0" u="sng" baseline="0" dirty="0" smtClean="0"/>
              <a:t>TOUR TECHNIQUES</a:t>
            </a:r>
          </a:p>
          <a:p>
            <a:r>
              <a:rPr lang="en-US" b="0" u="none" baseline="0" dirty="0" smtClean="0"/>
              <a:t> </a:t>
            </a:r>
          </a:p>
          <a:p>
            <a:r>
              <a:rPr lang="en-US" b="0" u="none" baseline="0" dirty="0" smtClean="0"/>
              <a:t>Children: what is a SP? What colors would you use to paint yours? What is this figure feeling? Why do you say that? </a:t>
            </a:r>
          </a:p>
          <a:p>
            <a:endParaRPr lang="en-US" b="0" u="none" baseline="0" dirty="0" smtClean="0"/>
          </a:p>
          <a:p>
            <a:r>
              <a:rPr lang="en-US" b="0" u="none" baseline="0" dirty="0" smtClean="0"/>
              <a:t>Older children: All of the above, plus discussion about WWII and Existentialism</a:t>
            </a:r>
          </a:p>
          <a:p>
            <a:endParaRPr lang="en-US" b="0" u="none" baseline="0" dirty="0" smtClean="0"/>
          </a:p>
          <a:p>
            <a:r>
              <a:rPr lang="en-US" b="0" u="none" baseline="0" dirty="0" smtClean="0"/>
              <a:t>Adults: All of the above, just on a higher level – their memories of the years following the war, if applicable. How current conflicts affect their lives? What are this man’s demons?</a:t>
            </a:r>
          </a:p>
          <a:p>
            <a:r>
              <a:rPr lang="en-US" b="0" u="none" baseline="0" dirty="0" smtClean="0"/>
              <a:t>	If a super knowledgeable group, dive into his biography more extensively – sexuality, etc. </a:t>
            </a:r>
          </a:p>
          <a:p>
            <a:endParaRPr lang="en-US" b="0" u="none" baseline="0" dirty="0" smtClean="0"/>
          </a:p>
          <a:p>
            <a:endParaRPr lang="en-US" baseline="0" dirty="0" smtClean="0"/>
          </a:p>
          <a:p>
            <a:pPr marL="174708" indent="-174708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9011C-37AF-4B4E-9C68-3BFBCF782DC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254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47D6-FD82-4A27-96A2-B05DA7838BBC}" type="datetimeFigureOut">
              <a:rPr lang="en-US" smtClean="0"/>
              <a:t>10/31/2014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88B5-7C4C-49EA-9590-F43F6BE91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9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47D6-FD82-4A27-96A2-B05DA7838BBC}" type="datetimeFigureOut">
              <a:rPr lang="en-US" smtClean="0"/>
              <a:t>10/31/2014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88B5-7C4C-49EA-9590-F43F6BE91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74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47D6-FD82-4A27-96A2-B05DA7838BBC}" type="datetimeFigureOut">
              <a:rPr lang="en-US" smtClean="0"/>
              <a:t>10/31/2014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88B5-7C4C-49EA-9590-F43F6BE91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694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47D6-FD82-4A27-96A2-B05DA7838BBC}" type="datetimeFigureOut">
              <a:rPr lang="en-US" smtClean="0"/>
              <a:t>10/31/2014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88B5-7C4C-49EA-9590-F43F6BE91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298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47D6-FD82-4A27-96A2-B05DA7838BBC}" type="datetimeFigureOut">
              <a:rPr lang="en-US" smtClean="0"/>
              <a:t>10/31/2014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88B5-7C4C-49EA-9590-F43F6BE91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406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47D6-FD82-4A27-96A2-B05DA7838BBC}" type="datetimeFigureOut">
              <a:rPr lang="en-US" smtClean="0"/>
              <a:t>10/31/2014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88B5-7C4C-49EA-9590-F43F6BE91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29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47D6-FD82-4A27-96A2-B05DA7838BBC}" type="datetimeFigureOut">
              <a:rPr lang="en-US" smtClean="0"/>
              <a:t>10/31/2014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88B5-7C4C-49EA-9590-F43F6BE91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8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47D6-FD82-4A27-96A2-B05DA7838BBC}" type="datetimeFigureOut">
              <a:rPr lang="en-US" smtClean="0"/>
              <a:t>10/31/2014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88B5-7C4C-49EA-9590-F43F6BE91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42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47D6-FD82-4A27-96A2-B05DA7838BBC}" type="datetimeFigureOut">
              <a:rPr lang="en-US" smtClean="0"/>
              <a:t>10/31/2014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88B5-7C4C-49EA-9590-F43F6BE91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605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47D6-FD82-4A27-96A2-B05DA7838BBC}" type="datetimeFigureOut">
              <a:rPr lang="en-US" smtClean="0"/>
              <a:t>10/31/2014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88B5-7C4C-49EA-9590-F43F6BE91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293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47D6-FD82-4A27-96A2-B05DA7838BBC}" type="datetimeFigureOut">
              <a:rPr lang="en-US" smtClean="0"/>
              <a:t>10/31/2014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88B5-7C4C-49EA-9590-F43F6BE91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3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C47D6-FD82-4A27-96A2-B05DA7838BBC}" type="datetimeFigureOut">
              <a:rPr lang="en-US" smtClean="0"/>
              <a:t>10/31/2014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88B5-7C4C-49EA-9590-F43F6BE91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840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Postwar Art in Europe and Abstract Expressionism in America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867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19072" y="5946827"/>
            <a:ext cx="32380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Lucian Freud, </a:t>
            </a:r>
            <a:r>
              <a:rPr lang="en-US" i="1" dirty="0"/>
              <a:t>Evacuee Boy</a:t>
            </a:r>
            <a:r>
              <a:rPr lang="en-US" dirty="0"/>
              <a:t>, 1942</a:t>
            </a:r>
          </a:p>
          <a:p>
            <a:pPr algn="ctr"/>
            <a:r>
              <a:rPr lang="en-US" dirty="0"/>
              <a:t>Oil on canvas</a:t>
            </a:r>
          </a:p>
          <a:p>
            <a:pPr algn="ctr"/>
            <a:r>
              <a:rPr lang="en-US" dirty="0"/>
              <a:t>Private Collection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9430" y="270384"/>
            <a:ext cx="3120564" cy="57350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73334" y="5964057"/>
            <a:ext cx="3604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Egon Schiele, </a:t>
            </a:r>
            <a:r>
              <a:rPr lang="en-US" i="1" dirty="0"/>
              <a:t>Self-Portrait with Splayed Fingers</a:t>
            </a:r>
            <a:r>
              <a:rPr lang="en-US" dirty="0"/>
              <a:t>, 1911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341" y="270384"/>
            <a:ext cx="4529418" cy="573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9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670" y="0"/>
            <a:ext cx="513010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49739" y="5875878"/>
            <a:ext cx="36415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Lucien Freud, </a:t>
            </a:r>
            <a:r>
              <a:rPr lang="en-US" i="1" dirty="0"/>
              <a:t>Girl with a Kitten</a:t>
            </a:r>
            <a:r>
              <a:rPr lang="en-US" dirty="0"/>
              <a:t>, 1947</a:t>
            </a:r>
          </a:p>
          <a:p>
            <a:r>
              <a:rPr lang="en-US" dirty="0"/>
              <a:t>Oil on canvas, </a:t>
            </a:r>
          </a:p>
          <a:p>
            <a:r>
              <a:rPr lang="en-US" dirty="0"/>
              <a:t>Collection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42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868" y="324732"/>
            <a:ext cx="2950483" cy="29504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5489" y="4000708"/>
            <a:ext cx="4406769" cy="28572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40732" y="3238827"/>
            <a:ext cx="2950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Lucien Freud, </a:t>
            </a:r>
            <a:r>
              <a:rPr lang="en-US" i="1" dirty="0"/>
              <a:t>Portrait of Francis Bacon</a:t>
            </a:r>
            <a:r>
              <a:rPr lang="en-US" dirty="0"/>
              <a:t>, 1956-57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6606" y="324731"/>
            <a:ext cx="4724873" cy="29568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42651" y="3238827"/>
            <a:ext cx="4724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Francis Bacon, </a:t>
            </a:r>
            <a:r>
              <a:rPr lang="en-US" i="1" dirty="0"/>
              <a:t>Three Studies for Portrait of Lucian Freud</a:t>
            </a:r>
            <a:r>
              <a:rPr lang="en-US" dirty="0"/>
              <a:t>, 1964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36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83400" y="5910541"/>
            <a:ext cx="36851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Alberto Giacometti, </a:t>
            </a:r>
            <a:r>
              <a:rPr lang="en-US" i="1" dirty="0"/>
              <a:t>The Couple</a:t>
            </a:r>
            <a:r>
              <a:rPr lang="en-US" dirty="0"/>
              <a:t>, 1926</a:t>
            </a:r>
          </a:p>
          <a:p>
            <a:pPr algn="ctr"/>
            <a:r>
              <a:rPr lang="en-US" dirty="0"/>
              <a:t>Bronze. 23.5 x 14.5 x 7”</a:t>
            </a:r>
          </a:p>
          <a:p>
            <a:pPr algn="ctr"/>
            <a:r>
              <a:rPr lang="en-US" dirty="0"/>
              <a:t>Collection MoMA, NY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68701" y="5910541"/>
            <a:ext cx="43670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Alberto Giacometti, </a:t>
            </a:r>
            <a:r>
              <a:rPr lang="en-US" i="1" dirty="0"/>
              <a:t>Suspended Ball</a:t>
            </a:r>
            <a:r>
              <a:rPr lang="en-US" dirty="0"/>
              <a:t>, 1930-31</a:t>
            </a:r>
          </a:p>
          <a:p>
            <a:pPr algn="ctr"/>
            <a:r>
              <a:rPr lang="en-US" dirty="0"/>
              <a:t>Mixed media, 23.5” (height)</a:t>
            </a:r>
          </a:p>
          <a:p>
            <a:pPr algn="ctr"/>
            <a:r>
              <a:rPr lang="en-US" dirty="0"/>
              <a:t>Collection Tate Modern, London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031" y="660802"/>
            <a:ext cx="3954597" cy="53033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594" y="688414"/>
            <a:ext cx="3669942" cy="526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1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415" y="1"/>
            <a:ext cx="3788355" cy="56793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1028" y="5657671"/>
            <a:ext cx="4600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Alberto Giacometti, </a:t>
            </a:r>
            <a:r>
              <a:rPr lang="en-US" i="1" dirty="0"/>
              <a:t>Hands Holding the Void (Invisible Object)</a:t>
            </a:r>
            <a:r>
              <a:rPr lang="en-US" dirty="0"/>
              <a:t>, 1934</a:t>
            </a:r>
          </a:p>
          <a:p>
            <a:pPr algn="ctr"/>
            <a:r>
              <a:rPr lang="en-US" dirty="0"/>
              <a:t>Bronze, 60 x 13 x 10”</a:t>
            </a:r>
          </a:p>
          <a:p>
            <a:pPr algn="ctr"/>
            <a:r>
              <a:rPr lang="en-US" dirty="0"/>
              <a:t>Collection MoMA, NY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216" y="21635"/>
            <a:ext cx="1593782" cy="56576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41024" y="5679305"/>
            <a:ext cx="36269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Alberto Giacometti, </a:t>
            </a:r>
            <a:r>
              <a:rPr lang="en-US" i="1" dirty="0"/>
              <a:t>Tall Figure</a:t>
            </a:r>
            <a:r>
              <a:rPr lang="en-US" dirty="0"/>
              <a:t>, 1949</a:t>
            </a:r>
          </a:p>
          <a:p>
            <a:pPr algn="ctr"/>
            <a:r>
              <a:rPr lang="en-US" dirty="0"/>
              <a:t>Painted bronze, 35.5 x 6.5 x 13.5”</a:t>
            </a:r>
          </a:p>
          <a:p>
            <a:pPr algn="ctr"/>
            <a:r>
              <a:rPr lang="en-US" dirty="0"/>
              <a:t>Collection MoMA, 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32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769" y="3922901"/>
            <a:ext cx="1392291" cy="29350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322" y="3922900"/>
            <a:ext cx="1379419" cy="29359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1"/>
            <a:ext cx="5615524" cy="28516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70451" y="2812831"/>
            <a:ext cx="41016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Alberto Giacometti, </a:t>
            </a:r>
            <a:r>
              <a:rPr lang="en-US" i="1" dirty="0"/>
              <a:t>The City Square</a:t>
            </a:r>
            <a:r>
              <a:rPr lang="en-US" dirty="0"/>
              <a:t>, 1948</a:t>
            </a:r>
          </a:p>
          <a:p>
            <a:pPr algn="ctr"/>
            <a:r>
              <a:rPr lang="en-US" dirty="0"/>
              <a:t>Bronze, 8.5 x 25.25 x 17.25”</a:t>
            </a:r>
          </a:p>
          <a:p>
            <a:pPr algn="ctr"/>
            <a:r>
              <a:rPr lang="en-US" dirty="0"/>
              <a:t>Collection MoMA, NY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6775" y="3797500"/>
            <a:ext cx="1904903" cy="28564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6381" y="213942"/>
            <a:ext cx="2590639" cy="38956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66381" y="4109641"/>
            <a:ext cx="2590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Auguste Rodin, </a:t>
            </a:r>
            <a:r>
              <a:rPr lang="en-US" i="1" dirty="0"/>
              <a:t>Walking Man</a:t>
            </a:r>
            <a:r>
              <a:rPr lang="en-US" dirty="0"/>
              <a:t>, 1900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577060" y="6203185"/>
            <a:ext cx="30909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current 100 Swiss Franc banknote</a:t>
            </a:r>
          </a:p>
        </p:txBody>
      </p:sp>
    </p:spTree>
    <p:extLst>
      <p:ext uri="{BB962C8B-B14F-4D97-AF65-F5344CB8AC3E}">
        <p14:creationId xmlns:p14="http://schemas.microsoft.com/office/powerpoint/2010/main" val="284650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http://2.bp.blogspot.com/_v7tch0siCQ8/ST_db_rBysI/AAAAAAAABT4/XPf3iM_xcGA/s400/barreiro_fonta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7373" y="485905"/>
            <a:ext cx="3833464" cy="4821967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653538" y="530787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dirty="0"/>
              <a:t>Lucio </a:t>
            </a:r>
            <a:r>
              <a:rPr lang="it-IT" dirty="0"/>
              <a:t>Fontana, </a:t>
            </a:r>
            <a:r>
              <a:rPr lang="it-IT" i="1" dirty="0"/>
              <a:t>Concetto </a:t>
            </a:r>
            <a:r>
              <a:rPr lang="it-IT" i="1" dirty="0"/>
              <a:t>Spaziale (Spatial Concept)</a:t>
            </a:r>
            <a:r>
              <a:rPr lang="it-IT" dirty="0"/>
              <a:t>, </a:t>
            </a:r>
            <a:r>
              <a:rPr lang="it-IT" dirty="0"/>
              <a:t>1949</a:t>
            </a:r>
            <a:endParaRPr lang="it-IT" dirty="0"/>
          </a:p>
          <a:p>
            <a:pPr algn="ctr">
              <a:defRPr/>
            </a:pPr>
            <a:r>
              <a:rPr lang="it-IT" dirty="0"/>
              <a:t>White </a:t>
            </a:r>
            <a:r>
              <a:rPr lang="it-IT" dirty="0" err="1"/>
              <a:t>paper</a:t>
            </a:r>
            <a:r>
              <a:rPr lang="it-IT" dirty="0"/>
              <a:t> </a:t>
            </a:r>
            <a:r>
              <a:rPr lang="it-IT" dirty="0" err="1"/>
              <a:t>mounted</a:t>
            </a:r>
            <a:r>
              <a:rPr lang="it-IT" dirty="0"/>
              <a:t> on </a:t>
            </a:r>
            <a:r>
              <a:rPr lang="it-IT" dirty="0"/>
              <a:t>canvas</a:t>
            </a:r>
          </a:p>
          <a:p>
            <a:pPr algn="ctr">
              <a:defRPr/>
            </a:pPr>
            <a:r>
              <a:rPr lang="it-IT" dirty="0"/>
              <a:t>Collection Fondazione </a:t>
            </a:r>
            <a:r>
              <a:rPr lang="it-IT" dirty="0"/>
              <a:t>Lucio Fontana, </a:t>
            </a:r>
            <a:r>
              <a:rPr lang="it-IT" dirty="0"/>
              <a:t>Milan</a:t>
            </a:r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6837374" y="5319853"/>
            <a:ext cx="38306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Lucio Fontana, </a:t>
            </a:r>
            <a:r>
              <a:rPr lang="en-US" i="1" dirty="0"/>
              <a:t>Concetto spaziale / Attese</a:t>
            </a:r>
            <a:r>
              <a:rPr lang="en-US" dirty="0"/>
              <a:t>, 1960</a:t>
            </a:r>
          </a:p>
          <a:p>
            <a:pPr algn="ctr"/>
            <a:r>
              <a:rPr lang="en-US" dirty="0"/>
              <a:t>Oil on canvas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85905"/>
            <a:ext cx="4714684" cy="479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5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8817" r="29832"/>
          <a:stretch/>
        </p:blipFill>
        <p:spPr>
          <a:xfrm>
            <a:off x="1524000" y="479770"/>
            <a:ext cx="3675888" cy="5003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1" y="5483571"/>
            <a:ext cx="3675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Lucio Fontana, </a:t>
            </a:r>
            <a:r>
              <a:rPr lang="en-US" i="1" dirty="0"/>
              <a:t>Spatial Concept, the End of God</a:t>
            </a:r>
            <a:r>
              <a:rPr lang="en-US" dirty="0"/>
              <a:t>, 1964</a:t>
            </a:r>
          </a:p>
          <a:p>
            <a:pPr algn="ctr"/>
            <a:r>
              <a:rPr lang="en-US" dirty="0"/>
              <a:t>Oil on shaped canvas, 70 x 48.5”</a:t>
            </a:r>
          </a:p>
          <a:p>
            <a:pPr algn="ctr"/>
            <a:r>
              <a:rPr lang="en-US" dirty="0"/>
              <a:t>Rachofsky Collection, Dallas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8375" y="1"/>
            <a:ext cx="3533881" cy="36941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4185" y="4083771"/>
            <a:ext cx="4056924" cy="27732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50080" y="3679727"/>
            <a:ext cx="5117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Ambiente Spaziale</a:t>
            </a:r>
            <a:r>
              <a:rPr lang="en-US" dirty="0"/>
              <a:t>, Galleria del Naviglio, Milan, 1949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25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38148" y="5892799"/>
            <a:ext cx="55075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Alberto Burri, </a:t>
            </a:r>
            <a:r>
              <a:rPr lang="en-US" i="1" dirty="0"/>
              <a:t>Composition</a:t>
            </a:r>
            <a:r>
              <a:rPr lang="en-US" dirty="0"/>
              <a:t>, 1953</a:t>
            </a:r>
          </a:p>
          <a:p>
            <a:pPr algn="ctr"/>
            <a:r>
              <a:rPr lang="en-US" dirty="0"/>
              <a:t>Oil, gold paint, and glue on burlap and canvas, 34 x 39.5”</a:t>
            </a:r>
          </a:p>
          <a:p>
            <a:pPr algn="ctr"/>
            <a:r>
              <a:rPr lang="en-US" dirty="0"/>
              <a:t>Collection Solomon R. Guggenheim Museum, NY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761" y="494662"/>
            <a:ext cx="6436343" cy="545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7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09835" y="1"/>
            <a:ext cx="3484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Jean Dubuffet, </a:t>
            </a:r>
            <a:r>
              <a:rPr lang="en-US" i="1" dirty="0"/>
              <a:t>The Cow with the Subtile Nose</a:t>
            </a:r>
            <a:r>
              <a:rPr lang="en-US" dirty="0"/>
              <a:t>, 1954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1"/>
            <a:ext cx="5185835" cy="39723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1211" y="4175148"/>
            <a:ext cx="4096788" cy="26828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17217" y="5870770"/>
            <a:ext cx="3953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Caves at Lascaux, Paleolithic cave paintings, ca. 15,000 BCE</a:t>
            </a:r>
          </a:p>
          <a:p>
            <a:pPr algn="r"/>
            <a:r>
              <a:rPr lang="en-US" dirty="0"/>
              <a:t>Lascaux, France</a:t>
            </a:r>
          </a:p>
          <a:p>
            <a:r>
              <a:rPr lang="en-US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82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5016894" cy="6858000"/>
          </a:xfrm>
          <a:prstGeom prst="rect">
            <a:avLst/>
          </a:prstGeom>
        </p:spPr>
      </p:pic>
      <p:pic>
        <p:nvPicPr>
          <p:cNvPr id="3" name="Picture 4" descr="http://www.awesomestories.com/images/user/thumb_54e5089e4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51729" y="197037"/>
            <a:ext cx="3763006" cy="2743200"/>
          </a:xfrm>
          <a:prstGeom prst="rect">
            <a:avLst/>
          </a:prstGeom>
          <a:noFill/>
        </p:spPr>
      </p:pic>
      <p:pic>
        <p:nvPicPr>
          <p:cNvPr id="5" name="Picture 6" descr="http://cdn.picapp.com/ftp/Images/d/e/1/a/Auschwitz_Children_364c.jpg?adImageId=7943651&amp;imageId=306119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0536" y="3133869"/>
            <a:ext cx="2555137" cy="3505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961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54931" y="6150859"/>
            <a:ext cx="3826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Jean Dubuffet, </a:t>
            </a:r>
            <a:r>
              <a:rPr lang="en-US" i="1" dirty="0"/>
              <a:t>Large Sooty Nude</a:t>
            </a:r>
            <a:r>
              <a:rPr lang="en-US" dirty="0"/>
              <a:t>, 1944</a:t>
            </a:r>
          </a:p>
          <a:p>
            <a:r>
              <a:rPr lang="en-US" dirty="0"/>
              <a:t>Ash and oil on canvas</a:t>
            </a:r>
            <a:endParaRPr lang="en-US" dirty="0"/>
          </a:p>
        </p:txBody>
      </p:sp>
      <p:pic>
        <p:nvPicPr>
          <p:cNvPr id="5" name="Picture 4" descr="dubuffet sooty wom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4598" y="-2109"/>
            <a:ext cx="4070332" cy="6861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551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0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893" y="1115476"/>
            <a:ext cx="3363328" cy="475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3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066" y="0"/>
            <a:ext cx="5203935" cy="6001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21489" y="5934670"/>
            <a:ext cx="37375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Francis Bacon, </a:t>
            </a:r>
            <a:r>
              <a:rPr lang="en-US" i="1" dirty="0"/>
              <a:t>Figure with Meat</a:t>
            </a:r>
            <a:r>
              <a:rPr lang="en-US" dirty="0"/>
              <a:t>, 1954</a:t>
            </a:r>
          </a:p>
          <a:p>
            <a:pPr algn="ctr"/>
            <a:r>
              <a:rPr lang="en-US" dirty="0"/>
              <a:t>Oil on canvas, 50.75 x 48”</a:t>
            </a:r>
          </a:p>
          <a:p>
            <a:pPr algn="ctr"/>
            <a:r>
              <a:rPr lang="en-US" dirty="0"/>
              <a:t>Collection The Art Institute of Chicago</a:t>
            </a:r>
            <a:endParaRPr lang="en-US" dirty="0"/>
          </a:p>
        </p:txBody>
      </p:sp>
      <p:pic>
        <p:nvPicPr>
          <p:cNvPr id="4" name="Picture 5" descr="velazque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1" y="1591070"/>
            <a:ext cx="3712007" cy="44106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0" y="5959879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Diego Velazquez, </a:t>
            </a:r>
            <a:r>
              <a:rPr lang="en-US" i="1" dirty="0"/>
              <a:t>Innocent X</a:t>
            </a:r>
            <a:r>
              <a:rPr lang="en-US" dirty="0"/>
              <a:t>, ca. 1944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17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innoc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6766" y="-35261"/>
            <a:ext cx="4317899" cy="5726269"/>
          </a:xfrm>
          <a:prstGeom prst="rect">
            <a:avLst/>
          </a:prstGeom>
          <a:noFill/>
        </p:spPr>
      </p:pic>
      <p:pic>
        <p:nvPicPr>
          <p:cNvPr id="3" name="Picture 5" descr="velazque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7533" y="1074670"/>
            <a:ext cx="3885088" cy="46163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33325" y="5609397"/>
            <a:ext cx="4605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Francis Bacon, </a:t>
            </a:r>
            <a:r>
              <a:rPr lang="en-US" i="1" dirty="0"/>
              <a:t>Study After Velazquez’s Portrait of Pope Innocent X</a:t>
            </a:r>
            <a:r>
              <a:rPr lang="en-US" dirty="0"/>
              <a:t>, 1953</a:t>
            </a:r>
          </a:p>
          <a:p>
            <a:pPr algn="ctr"/>
            <a:r>
              <a:rPr lang="en-US" dirty="0"/>
              <a:t>Oil on canvas</a:t>
            </a:r>
          </a:p>
          <a:p>
            <a:pPr algn="ctr"/>
            <a:r>
              <a:rPr lang="en-US" dirty="0"/>
              <a:t>Des Moines Art Center, Iowa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3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rancis Bacon Three Studies for Figures at the Base of a Crucifixion circa 19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752600"/>
            <a:ext cx="2744788" cy="3505200"/>
          </a:xfrm>
          <a:prstGeom prst="rect">
            <a:avLst/>
          </a:prstGeom>
          <a:noFill/>
        </p:spPr>
      </p:pic>
      <p:pic>
        <p:nvPicPr>
          <p:cNvPr id="3" name="Picture 9" descr="Francis Bacon Three Studies for Figures at the Base of a Crucifixion circa 19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1" y="1752600"/>
            <a:ext cx="2697163" cy="3505200"/>
          </a:xfrm>
          <a:prstGeom prst="rect">
            <a:avLst/>
          </a:prstGeom>
          <a:noFill/>
        </p:spPr>
      </p:pic>
      <p:pic>
        <p:nvPicPr>
          <p:cNvPr id="4" name="Picture 11" descr="Francis Bacon Three Studies for Figures at the Base of a Crucifixion circa 194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1752600"/>
            <a:ext cx="2705100" cy="3505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652853" y="5257801"/>
            <a:ext cx="7010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Francis Bacon, </a:t>
            </a:r>
            <a:r>
              <a:rPr lang="en-US" i="1" dirty="0"/>
              <a:t>Three Studies for Figures at the Base of a Crucifixion</a:t>
            </a:r>
            <a:r>
              <a:rPr lang="en-US" dirty="0"/>
              <a:t>, 1944</a:t>
            </a:r>
          </a:p>
          <a:p>
            <a:pPr algn="ctr"/>
            <a:r>
              <a:rPr lang="en-US" dirty="0"/>
              <a:t>Oil on canvas,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89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20" name="Picture 8" descr="Francis Bacon Three Studies for Figures at the Base of a Crucifixion circa 19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457200"/>
            <a:ext cx="2089150" cy="2667000"/>
          </a:xfrm>
          <a:prstGeom prst="rect">
            <a:avLst/>
          </a:prstGeom>
          <a:noFill/>
        </p:spPr>
      </p:pic>
      <p:pic>
        <p:nvPicPr>
          <p:cNvPr id="90121" name="Picture 9" descr="Francis Bacon Three Studies for Figures at the Base of a Crucifixion circa 19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457200"/>
            <a:ext cx="2052638" cy="2667000"/>
          </a:xfrm>
          <a:prstGeom prst="rect">
            <a:avLst/>
          </a:prstGeom>
          <a:noFill/>
        </p:spPr>
      </p:pic>
      <p:pic>
        <p:nvPicPr>
          <p:cNvPr id="90122" name="Picture 10" descr="Francis Bacon Three Studies for Figures at the Base of a Crucifixion circa 194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457200"/>
            <a:ext cx="2058988" cy="2667000"/>
          </a:xfrm>
          <a:prstGeom prst="rect">
            <a:avLst/>
          </a:prstGeom>
          <a:noFill/>
        </p:spPr>
      </p:pic>
      <p:pic>
        <p:nvPicPr>
          <p:cNvPr id="47106" name="Picture 2" descr="[Mussolini61.jpg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82264" y="3886200"/>
            <a:ext cx="3089644" cy="2081274"/>
          </a:xfrm>
          <a:prstGeom prst="rect">
            <a:avLst/>
          </a:prstGeom>
          <a:noFill/>
        </p:spPr>
      </p:pic>
      <p:pic>
        <p:nvPicPr>
          <p:cNvPr id="47108" name="Picture 4" descr="http://img.timeinc.net/time/daily/2008/0812/a_genocide_12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58284" y="3908286"/>
            <a:ext cx="3696904" cy="20591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521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417" y="0"/>
            <a:ext cx="4733264" cy="686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7417887" y="5855132"/>
            <a:ext cx="32913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Francis Bacon, </a:t>
            </a:r>
            <a:r>
              <a:rPr lang="en-US" i="1" dirty="0"/>
              <a:t>Self-Portrait</a:t>
            </a:r>
            <a:r>
              <a:rPr lang="en-US" dirty="0"/>
              <a:t>, 1956</a:t>
            </a:r>
          </a:p>
          <a:p>
            <a:r>
              <a:rPr lang="en-US" dirty="0"/>
              <a:t>Oil on canvas, </a:t>
            </a:r>
          </a:p>
          <a:p>
            <a:r>
              <a:rPr lang="en-US" dirty="0"/>
              <a:t>Collection MAMFW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82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3887</Words>
  <Application>Microsoft Office PowerPoint</Application>
  <PresentationFormat>Widescreen</PresentationFormat>
  <Paragraphs>581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Office Theme</vt:lpstr>
      <vt:lpstr>Postwar Art in Europe and Abstract Expressionism in America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Postwar Art in Europe and Abstract Expressionism in America</dc:title>
  <dc:creator>Erin Starr-White</dc:creator>
  <cp:lastModifiedBy>Erin Starr-White</cp:lastModifiedBy>
  <cp:revision>1</cp:revision>
  <dcterms:created xsi:type="dcterms:W3CDTF">2014-10-31T19:23:42Z</dcterms:created>
  <dcterms:modified xsi:type="dcterms:W3CDTF">2014-10-31T19:24:19Z</dcterms:modified>
</cp:coreProperties>
</file>