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71" d="100"/>
          <a:sy n="71" d="100"/>
        </p:scale>
        <p:origin x="90"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C01DE-4D01-4DE7-9C00-14CD22404BA0}" type="datetimeFigureOut">
              <a:rPr lang="en-US" smtClean="0"/>
              <a:t>10/6/2014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D3B9-1C36-443D-8BB1-700AE989E440}" type="slidenum">
              <a:rPr lang="en-US" smtClean="0"/>
              <a:t>‹#›</a:t>
            </a:fld>
            <a:endParaRPr lang="en-US"/>
          </a:p>
        </p:txBody>
      </p:sp>
    </p:spTree>
    <p:extLst>
      <p:ext uri="{BB962C8B-B14F-4D97-AF65-F5344CB8AC3E}">
        <p14:creationId xmlns:p14="http://schemas.microsoft.com/office/powerpoint/2010/main" val="29079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smtClean="0"/>
              <a:t>PSYCHIC AUTOMATISM</a:t>
            </a:r>
          </a:p>
          <a:p>
            <a:pPr marL="0" indent="0">
              <a:buFont typeface="Arial"/>
              <a:buNone/>
            </a:pPr>
            <a:endParaRPr lang="en-US" b="1" dirty="0" smtClean="0"/>
          </a:p>
          <a:p>
            <a:pPr marL="171450" indent="-171450">
              <a:buFont typeface="Arial"/>
              <a:buChar char="•"/>
            </a:pPr>
            <a:r>
              <a:rPr lang="en-US" b="0" dirty="0" smtClean="0"/>
              <a:t>Techniques used to release</a:t>
            </a:r>
            <a:r>
              <a:rPr lang="en-US" b="0" baseline="0" dirty="0" smtClean="0"/>
              <a:t> the subconscious mind</a:t>
            </a:r>
          </a:p>
          <a:p>
            <a:pPr marL="171450" indent="-171450">
              <a:buFont typeface="Arial"/>
              <a:buChar char="•"/>
            </a:pPr>
            <a:r>
              <a:rPr lang="en-US" b="0" baseline="0" dirty="0" smtClean="0"/>
              <a:t>Aimed to create a work of art without rational intervention</a:t>
            </a:r>
          </a:p>
          <a:p>
            <a:pPr marL="171450" indent="-171450">
              <a:buFont typeface="Arial"/>
              <a:buChar char="•"/>
            </a:pPr>
            <a:r>
              <a:rPr lang="en-US" b="0" baseline="0" dirty="0" smtClean="0"/>
              <a:t>Produced surprising new juxtapositions of imagery and forms</a:t>
            </a:r>
            <a:endParaRPr lang="en-US" b="0" dirty="0" smtClean="0"/>
          </a:p>
          <a:p>
            <a:pPr marL="171450" indent="-171450">
              <a:buFont typeface="Arial"/>
              <a:buChar char="•"/>
            </a:pPr>
            <a:endParaRPr lang="en-US" b="1" dirty="0" smtClean="0"/>
          </a:p>
          <a:p>
            <a:pPr marL="0" indent="0">
              <a:buFont typeface="Arial"/>
              <a:buNone/>
            </a:pPr>
            <a:r>
              <a:rPr lang="en-US" b="1" dirty="0" smtClean="0"/>
              <a:t>FROTTAGE</a:t>
            </a:r>
          </a:p>
          <a:p>
            <a:pPr marL="628650" lvl="1" indent="-171450">
              <a:buFont typeface="Arial"/>
              <a:buChar char="•"/>
            </a:pPr>
            <a:r>
              <a:rPr lang="en-US" b="0" dirty="0" smtClean="0"/>
              <a:t>A technique developed by painter</a:t>
            </a:r>
            <a:r>
              <a:rPr lang="en-US" b="0" baseline="0" dirty="0" smtClean="0"/>
              <a:t> </a:t>
            </a:r>
            <a:r>
              <a:rPr lang="en-US" b="0" dirty="0" smtClean="0"/>
              <a:t>Max Ernst</a:t>
            </a:r>
          </a:p>
          <a:p>
            <a:pPr marL="1085850" lvl="2" indent="-171450">
              <a:buFont typeface="Arial"/>
              <a:buChar char="•"/>
            </a:pPr>
            <a:r>
              <a:rPr lang="en-US" b="0" dirty="0" smtClean="0"/>
              <a:t>Cologne Dada artist</a:t>
            </a:r>
          </a:p>
          <a:p>
            <a:pPr marL="1085850" lvl="2" indent="-171450">
              <a:buFont typeface="Arial"/>
              <a:buChar char="•"/>
            </a:pPr>
            <a:r>
              <a:rPr lang="en-US" b="0" dirty="0" smtClean="0"/>
              <a:t>Later joins Breton’s circle in Paris</a:t>
            </a:r>
          </a:p>
          <a:p>
            <a:pPr marL="628650" lvl="1" indent="-171450">
              <a:buFont typeface="Arial"/>
              <a:buChar char="•"/>
            </a:pPr>
            <a:r>
              <a:rPr lang="en-US" b="0" dirty="0" smtClean="0"/>
              <a:t>1925: develops the automatist technique of </a:t>
            </a:r>
            <a:r>
              <a:rPr lang="en-US" b="0" i="1" dirty="0" smtClean="0"/>
              <a:t>frottage</a:t>
            </a:r>
          </a:p>
          <a:p>
            <a:pPr marL="628650" lvl="1" indent="-171450">
              <a:buFont typeface="Arial"/>
              <a:buChar char="•"/>
            </a:pPr>
            <a:r>
              <a:rPr lang="en-US" b="0" i="0" dirty="0" smtClean="0"/>
              <a:t>Simply</a:t>
            </a:r>
            <a:r>
              <a:rPr lang="en-US" b="0" i="0" baseline="0" dirty="0" smtClean="0"/>
              <a:t> the rubbing of pencil on canvas or paper over a specific object or textured material</a:t>
            </a:r>
          </a:p>
          <a:p>
            <a:pPr marL="1085850" lvl="2" indent="-171450">
              <a:buFont typeface="Arial"/>
              <a:buChar char="•"/>
            </a:pPr>
            <a:r>
              <a:rPr lang="en-US" b="0" i="0" baseline="0" dirty="0" smtClean="0"/>
              <a:t>Produces an image that stimulates the imagination</a:t>
            </a:r>
          </a:p>
          <a:p>
            <a:pPr marL="1543050" lvl="3" indent="-171450">
              <a:buFont typeface="Arial"/>
              <a:buChar char="•"/>
            </a:pPr>
            <a:r>
              <a:rPr lang="en-US" b="0" i="0" baseline="0" dirty="0" smtClean="0"/>
              <a:t>Discover within it plants, landscapes, animals, body parts, etc.</a:t>
            </a:r>
          </a:p>
          <a:p>
            <a:pPr marL="1543050" lvl="3" indent="-171450">
              <a:buFont typeface="Arial"/>
              <a:buChar char="•"/>
            </a:pPr>
            <a:r>
              <a:rPr lang="en-US" b="0" i="0" baseline="0" dirty="0" smtClean="0"/>
              <a:t>Articulates these more clearly with additional drawing</a:t>
            </a:r>
          </a:p>
          <a:p>
            <a:pPr marL="1543050" lvl="3" indent="-171450">
              <a:buFont typeface="Arial"/>
              <a:buChar char="•"/>
            </a:pPr>
            <a:endParaRPr lang="en-US" b="0" i="0" baseline="0" dirty="0" smtClean="0"/>
          </a:p>
          <a:p>
            <a:pPr marL="1371600" marR="0" lvl="3"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Max Ernst, </a:t>
            </a:r>
            <a:r>
              <a:rPr lang="en-US" b="1" i="1" dirty="0" smtClean="0"/>
              <a:t>L’évadé - from Historie Naturelle, </a:t>
            </a:r>
            <a:r>
              <a:rPr lang="en-US" b="1" dirty="0" smtClean="0"/>
              <a:t>1926</a:t>
            </a:r>
          </a:p>
          <a:p>
            <a:pPr marL="1543050" lvl="3" indent="-171450">
              <a:buFont typeface="Arial"/>
              <a:buChar char="•"/>
            </a:pPr>
            <a:endParaRPr lang="en-US" b="0" i="0" baseline="0" dirty="0" smtClean="0"/>
          </a:p>
          <a:p>
            <a:pPr marL="628650" lvl="1" indent="-171450">
              <a:buFont typeface="Arial"/>
              <a:buChar char="•"/>
            </a:pPr>
            <a:r>
              <a:rPr lang="en-US" b="0" i="0" dirty="0" smtClean="0"/>
              <a:t>Use of symbolic images (the fish, the bird, the eye)</a:t>
            </a:r>
          </a:p>
          <a:p>
            <a:pPr marL="628650" lvl="1" indent="-171450">
              <a:buFont typeface="Arial"/>
              <a:buChar char="•"/>
            </a:pPr>
            <a:r>
              <a:rPr lang="en-US" b="0" i="0" dirty="0" smtClean="0"/>
              <a:t>Interested in locating the myths of his time</a:t>
            </a:r>
          </a:p>
          <a:p>
            <a:pPr marL="628650" lvl="1" indent="-171450">
              <a:buFont typeface="Arial"/>
              <a:buChar char="•"/>
            </a:pPr>
            <a:endParaRPr lang="en-US" b="0" i="0" dirty="0" smtClean="0"/>
          </a:p>
          <a:p>
            <a:pPr marL="457200" lvl="1" indent="0">
              <a:buFont typeface="Arial"/>
              <a:buNone/>
            </a:pPr>
            <a:r>
              <a:rPr lang="en-US" b="1" i="0" dirty="0" smtClean="0"/>
              <a:t>GRATTAGE</a:t>
            </a:r>
          </a:p>
          <a:p>
            <a:pPr marL="628650" lvl="1" indent="-171450">
              <a:buFont typeface="Arial"/>
              <a:buChar char="•"/>
            </a:pPr>
            <a:r>
              <a:rPr lang="en-US" b="0" i="0" dirty="0" smtClean="0"/>
              <a:t>Scraping</a:t>
            </a:r>
            <a:r>
              <a:rPr lang="en-US" b="0" i="0" baseline="0" dirty="0" smtClean="0"/>
              <a:t> layers of paint over a canvas laid on a textured surface</a:t>
            </a:r>
          </a:p>
          <a:p>
            <a:pPr marL="628650" lvl="1" indent="-171450">
              <a:buFont typeface="Arial"/>
              <a:buChar char="•"/>
            </a:pPr>
            <a:r>
              <a:rPr lang="en-US" b="0" i="0" baseline="0" dirty="0" smtClean="0"/>
              <a:t>“Reveal” the imagery seen in the paint with additional painting</a:t>
            </a:r>
          </a:p>
          <a:p>
            <a:pPr marL="628650" lvl="1" indent="-171450">
              <a:buFont typeface="Arial"/>
              <a:buChar char="•"/>
            </a:pPr>
            <a:endParaRPr lang="en-US" b="1" i="0" baseline="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Max Ernst, </a:t>
            </a:r>
            <a:r>
              <a:rPr lang="en-US" b="1" i="1" dirty="0" smtClean="0"/>
              <a:t>La Ville entière (The Entire City)</a:t>
            </a:r>
            <a:r>
              <a:rPr lang="en-US" b="1" dirty="0" smtClean="0"/>
              <a:t>, 1934 </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1" dirty="0" smtClean="0"/>
              <a:t>“</a:t>
            </a:r>
            <a:r>
              <a:rPr lang="en-US" b="0" dirty="0" smtClean="0"/>
              <a:t>Art</a:t>
            </a:r>
            <a:r>
              <a:rPr lang="en-US" b="0" baseline="0" dirty="0" smtClean="0"/>
              <a:t> is beyond beauty and nature, beyond questions of good taste and bad taste.”</a:t>
            </a:r>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Side note: Ernst moves to NY in 1941 and marries collector Peggy Guggenheim</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Her uncle is Solomon R. Guggenheim (NY museum)</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Her collection is in Venice</a:t>
            </a:r>
            <a:endParaRPr lang="en-US" b="1" dirty="0" smtClean="0"/>
          </a:p>
          <a:p>
            <a:pPr marL="628650" lvl="1" indent="-171450">
              <a:buFont typeface="Arial"/>
              <a:buChar char="•"/>
            </a:pPr>
            <a:endParaRPr lang="en-US" b="0" i="0" dirty="0" smtClean="0"/>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9C01174C-DEBD-4DA1-ACD0-1BE4520E2E9B}" type="slidenum">
              <a:rPr lang="en-US" smtClean="0"/>
              <a:t>1</a:t>
            </a:fld>
            <a:endParaRPr lang="en-US"/>
          </a:p>
        </p:txBody>
      </p:sp>
    </p:spTree>
    <p:extLst>
      <p:ext uri="{BB962C8B-B14F-4D97-AF65-F5344CB8AC3E}">
        <p14:creationId xmlns:p14="http://schemas.microsoft.com/office/powerpoint/2010/main" val="1065257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WILLIAM BAZIOTES</a:t>
            </a:r>
          </a:p>
          <a:p>
            <a:endParaRPr lang="en-US" b="1" dirty="0" smtClean="0"/>
          </a:p>
          <a:p>
            <a:pPr marL="171450" indent="-171450">
              <a:buFont typeface="Arial"/>
              <a:buChar char="•"/>
            </a:pPr>
            <a:r>
              <a:rPr lang="en-US" b="0" dirty="0" smtClean="0"/>
              <a:t>American painter</a:t>
            </a:r>
          </a:p>
          <a:p>
            <a:pPr marL="171450" indent="-171450">
              <a:buFont typeface="Arial"/>
              <a:buChar char="•"/>
            </a:pPr>
            <a:r>
              <a:rPr lang="en-US" b="0" dirty="0" smtClean="0"/>
              <a:t>1912: born Pittsburg</a:t>
            </a:r>
          </a:p>
          <a:p>
            <a:pPr marL="171450" indent="-171450">
              <a:buFont typeface="Arial"/>
              <a:buChar char="•"/>
            </a:pPr>
            <a:r>
              <a:rPr lang="en-US" b="0" dirty="0" smtClean="0"/>
              <a:t>1936-38: Taught through</a:t>
            </a:r>
            <a:r>
              <a:rPr lang="en-US" b="0" baseline="0" dirty="0" smtClean="0"/>
              <a:t> the Federal Art Project</a:t>
            </a:r>
          </a:p>
          <a:p>
            <a:pPr marL="171450" indent="-171450">
              <a:buFont typeface="Arial"/>
              <a:buChar char="•"/>
            </a:pPr>
            <a:r>
              <a:rPr lang="en-US" b="0" baseline="0" dirty="0" smtClean="0"/>
              <a:t>1938-40: Worked on the WPA (Works Progress Administration)</a:t>
            </a:r>
            <a:endParaRPr lang="en-US" b="0" dirty="0" smtClean="0"/>
          </a:p>
          <a:p>
            <a:pPr marL="171450" indent="-171450">
              <a:buFont typeface="Arial"/>
              <a:buChar char="•"/>
            </a:pPr>
            <a:endParaRPr lang="en-US" b="0" dirty="0" smtClean="0"/>
          </a:p>
          <a:p>
            <a:pPr marL="171450" indent="-171450">
              <a:buFont typeface="Arial"/>
              <a:buChar char="•"/>
            </a:pPr>
            <a:r>
              <a:rPr lang="en-US" b="0" dirty="0" smtClean="0"/>
              <a:t>1940s</a:t>
            </a:r>
            <a:r>
              <a:rPr lang="en-US" b="0" baseline="0" dirty="0" smtClean="0"/>
              <a:t>: Becomes </a:t>
            </a:r>
            <a:r>
              <a:rPr lang="en-US" b="0" dirty="0" smtClean="0"/>
              <a:t> close friend of Abstract Expressionist artists</a:t>
            </a:r>
            <a:r>
              <a:rPr lang="en-US" b="0" baseline="0" dirty="0" smtClean="0"/>
              <a:t> Jackson Pollock, Robert Motherwell, and Mark Rothko (contemporaries of Surrealists – we will study them in the coming weeks)</a:t>
            </a:r>
          </a:p>
          <a:p>
            <a:pPr marL="628650" lvl="1" indent="-171450">
              <a:buFont typeface="Arial"/>
              <a:buChar char="•"/>
            </a:pPr>
            <a:r>
              <a:rPr lang="en-US" b="0" baseline="0" dirty="0" smtClean="0"/>
              <a:t>Shared the group’s interest in primitive art and automatism, work is more in line with European Surrealism</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Friends with European Surrealists at NYU</a:t>
            </a:r>
          </a:p>
          <a:p>
            <a:pPr marL="457200" lvl="1" indent="0">
              <a:buFont typeface="Arial"/>
              <a:buNone/>
            </a:pPr>
            <a:endParaRPr lang="en-US" b="0" baseline="0" dirty="0" smtClean="0"/>
          </a:p>
          <a:p>
            <a:pPr marL="457200" lvl="1" indent="0">
              <a:buFont typeface="Arial"/>
              <a:buNone/>
            </a:pPr>
            <a:r>
              <a:rPr lang="en-US" b="0" baseline="0" dirty="0" smtClean="0"/>
              <a:t>1944: First solo exhibition at Peggy Guggenheim’s gallery, Art of This Century</a:t>
            </a:r>
          </a:p>
          <a:p>
            <a:pPr marL="171450" indent="-171450">
              <a:buFont typeface="Arial"/>
              <a:buChar char="•"/>
            </a:pPr>
            <a:endParaRPr lang="en-US" b="0" baseline="0" dirty="0" smtClean="0"/>
          </a:p>
          <a:p>
            <a:pPr marL="171450" indent="-171450">
              <a:buFont typeface="Arial"/>
              <a:buChar char="•"/>
            </a:pPr>
            <a:r>
              <a:rPr lang="en-US" b="0" dirty="0" smtClean="0"/>
              <a:t>Had</a:t>
            </a:r>
            <a:r>
              <a:rPr lang="en-US" b="0" baseline="0" dirty="0" smtClean="0"/>
              <a:t> a love of ancient Greek art and sculpture (parents were Greek)</a:t>
            </a:r>
          </a:p>
          <a:p>
            <a:pPr marL="171450" indent="-171450">
              <a:buFont typeface="Arial"/>
              <a:buChar char="•"/>
            </a:pPr>
            <a:r>
              <a:rPr lang="en-US" b="0" baseline="0" dirty="0" smtClean="0"/>
              <a:t>Also admired the poetry of Charles Baudelaire</a:t>
            </a:r>
            <a:endParaRPr lang="en-US" b="0" dirty="0" smtClean="0"/>
          </a:p>
          <a:p>
            <a:pPr marL="171450" indent="-171450">
              <a:buFont typeface="Arial"/>
              <a:buChar char="•"/>
            </a:pPr>
            <a:endParaRPr lang="en-US" b="0" dirty="0" smtClean="0"/>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William Baziotes, </a:t>
            </a:r>
            <a:r>
              <a:rPr lang="en-US" b="1" i="1" dirty="0" smtClean="0"/>
              <a:t>Sea Phantoms</a:t>
            </a:r>
            <a:r>
              <a:rPr lang="en-US" b="1" dirty="0" smtClean="0"/>
              <a:t>, 1952</a:t>
            </a:r>
          </a:p>
          <a:p>
            <a:endParaRPr lang="en-US" b="0" dirty="0" smtClean="0"/>
          </a:p>
          <a:p>
            <a:pPr marL="171450" indent="-171450">
              <a:buFont typeface="Arial"/>
              <a:buChar char="•"/>
            </a:pPr>
            <a:r>
              <a:rPr lang="en-US" b="0" dirty="0" smtClean="0"/>
              <a:t>This</a:t>
            </a:r>
            <a:r>
              <a:rPr lang="en-US" b="0" baseline="0" dirty="0" smtClean="0"/>
              <a:t> painting included in the 1942 NY Surrealist exhibition</a:t>
            </a:r>
          </a:p>
          <a:p>
            <a:pPr marL="171450" indent="-171450">
              <a:buFont typeface="Arial"/>
              <a:buChar char="•"/>
            </a:pPr>
            <a:r>
              <a:rPr lang="en-US" b="0" baseline="0" dirty="0" smtClean="0"/>
              <a:t>Characterizes his mature style of 1944-62</a:t>
            </a:r>
          </a:p>
          <a:p>
            <a:pPr marL="628650" lvl="1" indent="-171450">
              <a:buFont typeface="Arial"/>
              <a:buChar char="•"/>
            </a:pPr>
            <a:r>
              <a:rPr lang="en-US" b="0" baseline="0" dirty="0" smtClean="0"/>
              <a:t>Enigmatic landscapes with careful attention to spatial arrangements</a:t>
            </a:r>
          </a:p>
          <a:p>
            <a:pPr marL="628650" lvl="1" indent="-171450">
              <a:buFont typeface="Arial"/>
              <a:buChar char="•"/>
            </a:pPr>
            <a:r>
              <a:rPr lang="en-US" b="0" baseline="0" dirty="0" smtClean="0"/>
              <a:t>Shapes seem to float in space, unanchored</a:t>
            </a:r>
          </a:p>
          <a:p>
            <a:pPr marL="628650" lvl="1" indent="-171450">
              <a:buFont typeface="Arial"/>
              <a:buChar char="•"/>
            </a:pPr>
            <a:r>
              <a:rPr lang="en-US" b="0" baseline="0" dirty="0" smtClean="0"/>
              <a:t>No focal point, but an “all-over” composition</a:t>
            </a:r>
          </a:p>
          <a:p>
            <a:pPr marL="628650" lvl="1" indent="-171450">
              <a:buFont typeface="Arial"/>
              <a:buChar char="•"/>
            </a:pPr>
            <a:r>
              <a:rPr lang="en-US" b="0" baseline="0" dirty="0" smtClean="0"/>
              <a:t>Flat forms </a:t>
            </a:r>
          </a:p>
          <a:p>
            <a:pPr marL="628650" lvl="1" indent="-171450">
              <a:buFont typeface="Arial"/>
              <a:buChar char="•"/>
            </a:pPr>
            <a:r>
              <a:rPr lang="en-US" b="0" baseline="0" dirty="0" smtClean="0"/>
              <a:t>Uses a nearly dry brush and thin layers of pigment</a:t>
            </a:r>
          </a:p>
          <a:p>
            <a:pPr marL="171450" indent="-171450">
              <a:buFont typeface="Arial"/>
              <a:buChar char="•"/>
            </a:pPr>
            <a:r>
              <a:rPr lang="en-US" b="0" baseline="0" dirty="0" smtClean="0"/>
              <a:t>Private symbolism</a:t>
            </a:r>
          </a:p>
          <a:p>
            <a:pPr marL="628650" lvl="1" indent="-171450">
              <a:buFont typeface="Arial"/>
              <a:buChar char="•"/>
            </a:pPr>
            <a:r>
              <a:rPr lang="en-US" b="0" baseline="0" dirty="0" smtClean="0"/>
              <a:t>A seascape</a:t>
            </a:r>
          </a:p>
          <a:p>
            <a:pPr marL="628650" lvl="1" indent="-171450">
              <a:buFont typeface="Arial"/>
              <a:buChar char="•"/>
            </a:pPr>
            <a:r>
              <a:rPr lang="en-US" b="0" baseline="0" dirty="0" smtClean="0"/>
              <a:t>The light blue sphere is a recurring theme in his work</a:t>
            </a:r>
          </a:p>
          <a:p>
            <a:pPr marL="628650" lvl="1" indent="-171450">
              <a:buFont typeface="Arial"/>
              <a:buChar char="•"/>
            </a:pPr>
            <a:r>
              <a:rPr lang="en-US" b="0" baseline="0" dirty="0" smtClean="0"/>
              <a:t>Mysterious and moody</a:t>
            </a:r>
          </a:p>
          <a:p>
            <a:pPr marL="628650" lvl="1" indent="-171450">
              <a:buFont typeface="Arial"/>
              <a:buChar char="•"/>
            </a:pPr>
            <a:r>
              <a:rPr lang="en-US" b="0" baseline="0" dirty="0" smtClean="0"/>
              <a:t>Sense of the fantastic</a:t>
            </a:r>
          </a:p>
          <a:p>
            <a:pPr marL="628650" lvl="1" indent="-171450">
              <a:buFont typeface="Arial"/>
              <a:buChar char="•"/>
            </a:pPr>
            <a:r>
              <a:rPr lang="en-US" b="0" baseline="0" dirty="0" smtClean="0"/>
              <a:t>Meant to be enigmatic…</a:t>
            </a:r>
          </a:p>
          <a:p>
            <a:pPr marL="628650" lvl="1" indent="-171450">
              <a:buFont typeface="Arial"/>
              <a:buChar char="•"/>
            </a:pPr>
            <a:endParaRPr lang="en-US" b="0" baseline="0" dirty="0" smtClean="0"/>
          </a:p>
          <a:p>
            <a:pPr marL="628650" lvl="1" indent="-171450">
              <a:buFont typeface="Wingdings" charset="2"/>
              <a:buChar char="Ø"/>
            </a:pPr>
            <a:r>
              <a:rPr lang="en-US" b="0" baseline="0" dirty="0" smtClean="0"/>
              <a:t>Any artist who unlocks the truth of their imagery “should smash the mirror and whip himself into despair. A despair that only a madman in a cage can ever know.”</a:t>
            </a:r>
          </a:p>
          <a:p>
            <a:pPr marL="1085850" lvl="2" indent="-171450">
              <a:buFont typeface="Arial"/>
              <a:buChar char="•"/>
            </a:pPr>
            <a:r>
              <a:rPr lang="en-US" b="0" baseline="0" dirty="0" smtClean="0"/>
              <a:t>As we will see next class, </a:t>
            </a:r>
            <a:r>
              <a:rPr lang="en-US" b="1" u="none" baseline="0" dirty="0" smtClean="0"/>
              <a:t>post-war American artists embrace the heroic and dramatic </a:t>
            </a:r>
            <a:r>
              <a:rPr lang="en-US" b="0" baseline="0" dirty="0" smtClean="0"/>
              <a:t>in their work!</a:t>
            </a:r>
          </a:p>
          <a:p>
            <a:pPr marL="914400" lvl="2" indent="0">
              <a:buFont typeface="Arial"/>
              <a:buNone/>
            </a:pPr>
            <a:endParaRPr lang="en-US" b="0" baseline="0" dirty="0" smtClean="0"/>
          </a:p>
          <a:p>
            <a:pPr marL="628650" lvl="1" indent="-171450">
              <a:buFont typeface="Wingdings" charset="2"/>
              <a:buChar char="Ø"/>
            </a:pPr>
            <a:r>
              <a:rPr lang="en-US" b="0" baseline="0" dirty="0" smtClean="0"/>
              <a:t>As his literary hero, Baudelaire stated, “I have a horror of being easily understood.”</a:t>
            </a:r>
          </a:p>
          <a:p>
            <a:pPr marL="628650" lvl="1" indent="-171450">
              <a:buFont typeface="Arial"/>
              <a:buChar char="•"/>
            </a:pPr>
            <a:endParaRPr lang="en-US" b="0" baseline="0" dirty="0" smtClean="0"/>
          </a:p>
          <a:p>
            <a:pPr marL="628650" lvl="1" indent="-171450">
              <a:buFont typeface="Arial"/>
              <a:buChar char="•"/>
            </a:pPr>
            <a:r>
              <a:rPr lang="en-US" b="0" baseline="0" dirty="0" smtClean="0"/>
              <a:t>Biomorphic forms (similar in sensibility to Miró and Gorky)</a:t>
            </a:r>
          </a:p>
          <a:p>
            <a:pPr marL="628650" lvl="1"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9C01174C-DEBD-4DA1-ACD0-1BE4520E2E9B}" type="slidenum">
              <a:rPr lang="en-US" smtClean="0"/>
              <a:t>10</a:t>
            </a:fld>
            <a:endParaRPr lang="en-US"/>
          </a:p>
        </p:txBody>
      </p:sp>
    </p:spTree>
    <p:extLst>
      <p:ext uri="{BB962C8B-B14F-4D97-AF65-F5344CB8AC3E}">
        <p14:creationId xmlns:p14="http://schemas.microsoft.com/office/powerpoint/2010/main" val="273505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JOSEPH CORNELL</a:t>
            </a:r>
          </a:p>
          <a:p>
            <a:endParaRPr lang="en-US" b="1" dirty="0" smtClean="0"/>
          </a:p>
          <a:p>
            <a:pPr marL="171450" indent="-171450">
              <a:buFont typeface="Arial"/>
              <a:buChar char="•"/>
            </a:pPr>
            <a:r>
              <a:rPr lang="en-US" b="0" dirty="0" smtClean="0"/>
              <a:t>An American sculptor greatly influenced by the Surrealists</a:t>
            </a:r>
          </a:p>
          <a:p>
            <a:pPr marL="171450" indent="-171450">
              <a:buFont typeface="Arial"/>
              <a:buChar char="•"/>
            </a:pPr>
            <a:r>
              <a:rPr lang="en-US" b="0" dirty="0" smtClean="0"/>
              <a:t>1903: Born Nyack, NY</a:t>
            </a:r>
          </a:p>
          <a:p>
            <a:pPr marL="171450" indent="-171450">
              <a:buFont typeface="Arial"/>
              <a:buChar char="•"/>
            </a:pPr>
            <a:r>
              <a:rPr lang="en-US" b="0" dirty="0" smtClean="0"/>
              <a:t>1917-21: Studies at Phillips</a:t>
            </a:r>
            <a:r>
              <a:rPr lang="en-US" b="0" baseline="0" dirty="0" smtClean="0"/>
              <a:t> Academy, Andover, MA</a:t>
            </a:r>
            <a:endParaRPr lang="en-US" b="0" dirty="0" smtClean="0"/>
          </a:p>
          <a:p>
            <a:pPr marL="171450" indent="-171450">
              <a:buFont typeface="Arial"/>
              <a:buChar char="•"/>
            </a:pPr>
            <a:r>
              <a:rPr lang="en-US" b="0" dirty="0" smtClean="0"/>
              <a:t>1929:</a:t>
            </a:r>
            <a:r>
              <a:rPr lang="en-US" b="0" baseline="0" dirty="0" smtClean="0"/>
              <a:t> Moves to Flushing, spends rest of life there</a:t>
            </a:r>
            <a:endParaRPr lang="en-US" b="0" dirty="0" smtClean="0"/>
          </a:p>
          <a:p>
            <a:pPr marL="628650" lvl="1" indent="-171450">
              <a:buFont typeface="Arial"/>
              <a:buChar char="•"/>
            </a:pPr>
            <a:r>
              <a:rPr lang="en-US" b="0" dirty="0" smtClean="0"/>
              <a:t>Known for being a recluse</a:t>
            </a:r>
          </a:p>
          <a:p>
            <a:pPr marL="171450" indent="-171450">
              <a:buFont typeface="Arial"/>
              <a:buChar char="•"/>
            </a:pPr>
            <a:r>
              <a:rPr lang="en-US" b="0" dirty="0" smtClean="0"/>
              <a:t>Worked as a textile salesman</a:t>
            </a:r>
            <a:r>
              <a:rPr lang="en-US" b="0" baseline="0" dirty="0" smtClean="0"/>
              <a:t> as a young man</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1931: Loses his job as a salesman</a:t>
            </a:r>
          </a:p>
          <a:p>
            <a:pPr marL="0" indent="0">
              <a:buFont typeface="Arial"/>
              <a:buNone/>
            </a:pPr>
            <a:endParaRPr lang="en-US" b="0" baseline="0" dirty="0" smtClean="0"/>
          </a:p>
          <a:p>
            <a:pPr marL="171450" indent="-171450">
              <a:buFont typeface="Arial"/>
              <a:buChar char="•"/>
            </a:pPr>
            <a:r>
              <a:rPr lang="en-US" b="0" baseline="0" dirty="0" smtClean="0"/>
              <a:t>1929: Begins to make montages of engravings</a:t>
            </a:r>
          </a:p>
          <a:p>
            <a:pPr marL="628650" lvl="1" indent="-171450">
              <a:buFont typeface="Arial"/>
              <a:buChar char="•"/>
            </a:pPr>
            <a:r>
              <a:rPr lang="en-US" b="0" baseline="0" dirty="0" smtClean="0"/>
              <a:t>No formal training</a:t>
            </a:r>
          </a:p>
          <a:p>
            <a:pPr marL="628650" lvl="1" indent="-171450">
              <a:buFont typeface="Arial"/>
              <a:buChar char="•"/>
            </a:pPr>
            <a:r>
              <a:rPr lang="en-US" b="0" baseline="0" dirty="0" smtClean="0"/>
              <a:t>That winter he finds Julian Levy’s gallery and introduces himself and his work</a:t>
            </a:r>
          </a:p>
          <a:p>
            <a:pPr marL="628650" lvl="1" indent="-171450">
              <a:buFont typeface="Arial"/>
              <a:buChar cha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1932: Begins producing his shadow boxes, one of which is in our collection </a:t>
            </a:r>
          </a:p>
          <a:p>
            <a:pPr marL="628650" lvl="1" indent="-171450">
              <a:buFont typeface="Arial"/>
              <a:buChar char="•"/>
            </a:pPr>
            <a:r>
              <a:rPr lang="en-US" b="0" baseline="0" dirty="0" smtClean="0"/>
              <a:t>We will see it next, first…</a:t>
            </a:r>
          </a:p>
          <a:p>
            <a:pPr marL="628650" lvl="1" indent="-171450">
              <a:buFont typeface="Arial"/>
              <a:buChar char="•"/>
            </a:pPr>
            <a:endParaRPr lang="en-US" b="0" baseline="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Joseph Cornell, </a:t>
            </a:r>
            <a:r>
              <a:rPr lang="en-US" b="1" i="1" dirty="0" smtClean="0"/>
              <a:t>Untitled (Soap Bubble Set)</a:t>
            </a:r>
            <a:r>
              <a:rPr lang="en-US" b="1" dirty="0" smtClean="0"/>
              <a:t>, 1936</a:t>
            </a:r>
          </a:p>
          <a:p>
            <a:pPr marL="628650" lvl="1" indent="-171450">
              <a:buFont typeface="Arial"/>
              <a:buChar char="•"/>
            </a:pPr>
            <a:r>
              <a:rPr lang="en-US" b="0" baseline="0" dirty="0" smtClean="0"/>
              <a:t>Earliest hand-made box assemblage </a:t>
            </a:r>
          </a:p>
          <a:p>
            <a:pPr marL="628650" lvl="1" indent="-171450">
              <a:buFont typeface="Arial"/>
              <a:buChar char="•"/>
            </a:pPr>
            <a:r>
              <a:rPr lang="en-US" b="0" baseline="0" dirty="0" smtClean="0"/>
              <a:t>Formed part of a larger installation at the </a:t>
            </a:r>
            <a:r>
              <a:rPr lang="en-US" b="0" i="1" baseline="0" dirty="0" smtClean="0"/>
              <a:t>fantastic Art, Dada, Surrealism</a:t>
            </a:r>
            <a:r>
              <a:rPr lang="en-US" b="0" i="0" baseline="0" dirty="0" smtClean="0"/>
              <a:t> exhibition at MoMA (organized by Alfred H. Barr, Jr.</a:t>
            </a:r>
          </a:p>
          <a:p>
            <a:pPr marL="628650" lvl="1" indent="-171450">
              <a:buFont typeface="Arial"/>
              <a:buChar char="•"/>
            </a:pPr>
            <a:r>
              <a:rPr lang="en-US" b="0" i="0" baseline="0" dirty="0" smtClean="0"/>
              <a:t>Incorporates the hallmarks of much of his work</a:t>
            </a:r>
          </a:p>
          <a:p>
            <a:pPr marL="1085850" lvl="2" indent="-171450">
              <a:buFont typeface="Arial"/>
              <a:buChar char="•"/>
            </a:pPr>
            <a:r>
              <a:rPr lang="en-US" b="0" i="0" baseline="0" dirty="0" smtClean="0"/>
              <a:t>Series of compartments containing objects</a:t>
            </a:r>
          </a:p>
          <a:p>
            <a:pPr marL="1085850" lvl="2" indent="-171450">
              <a:buFont typeface="Arial"/>
              <a:buChar char="•"/>
            </a:pPr>
            <a:r>
              <a:rPr lang="en-US" b="0" i="0" baseline="0" dirty="0" smtClean="0"/>
              <a:t>Arcane engraved images</a:t>
            </a:r>
          </a:p>
          <a:p>
            <a:pPr marL="1085850" lvl="2" indent="-171450">
              <a:buFont typeface="Arial"/>
              <a:buChar char="•"/>
            </a:pPr>
            <a:r>
              <a:rPr lang="en-US" b="0" i="0" baseline="0" dirty="0" smtClean="0"/>
              <a:t>The whole is unified by various conceptual and visual associations</a:t>
            </a:r>
          </a:p>
          <a:p>
            <a:pPr marL="1085850" lvl="2" indent="-171450">
              <a:buFont typeface="Arial"/>
              <a:buChar char="•"/>
            </a:pPr>
            <a:endParaRPr lang="en-US" b="0" i="0" baseline="0" dirty="0" smtClean="0"/>
          </a:p>
          <a:p>
            <a:pPr marL="1085850" lvl="2" indent="-171450">
              <a:buFont typeface="Arial"/>
              <a:buChar char="•"/>
            </a:pPr>
            <a:r>
              <a:rPr lang="en-US" b="0" i="0" baseline="0" dirty="0" smtClean="0"/>
              <a:t>Here, we see four cylindrical weights, an egg in a wine glass, a cast of a child’s head, a clay pipe, and a detailed map of the moon</a:t>
            </a:r>
          </a:p>
          <a:p>
            <a:pPr marL="1085850" lvl="2" indent="-171450">
              <a:buFont typeface="Arial"/>
              <a:buChar char="•"/>
            </a:pPr>
            <a:r>
              <a:rPr lang="en-US" b="0" i="0" baseline="0" dirty="0" smtClean="0"/>
              <a:t>Clay pipe – references soap bubbles / childhood</a:t>
            </a:r>
          </a:p>
          <a:p>
            <a:pPr marL="1085850" lvl="2" indent="-171450">
              <a:buFont typeface="Arial"/>
              <a:buChar char="•"/>
            </a:pPr>
            <a:r>
              <a:rPr lang="en-US" b="0" i="0" baseline="0" dirty="0" smtClean="0"/>
              <a:t>For Cornell the soap bubble also referenced the contemplation of the cosmos (see lunar map)</a:t>
            </a:r>
          </a:p>
          <a:p>
            <a:pPr marL="1085850" lvl="2" indent="-171450">
              <a:buFont typeface="Arial"/>
              <a:buChar char="•"/>
            </a:pPr>
            <a:r>
              <a:rPr lang="en-US" b="1" i="0" baseline="0" dirty="0" smtClean="0"/>
              <a:t>Circular repetition </a:t>
            </a:r>
            <a:r>
              <a:rPr lang="en-US" b="0" i="0" baseline="0" dirty="0" smtClean="0"/>
              <a:t>in all of the visual elements</a:t>
            </a:r>
          </a:p>
          <a:p>
            <a:pPr marL="914400" lvl="2" indent="0">
              <a:buFont typeface="Arial"/>
              <a:buNone/>
            </a:pPr>
            <a:endParaRPr lang="en-US" b="0" i="0" baseline="0" dirty="0" smtClean="0"/>
          </a:p>
          <a:p>
            <a:pPr marL="1085850" lvl="2" indent="-171450">
              <a:buFont typeface="Arial"/>
              <a:buChar char="•"/>
            </a:pPr>
            <a:r>
              <a:rPr lang="en-US" b="0" i="0" baseline="0" dirty="0" smtClean="0"/>
              <a:t>Loose associations bear an affinity with Surrealist art</a:t>
            </a:r>
          </a:p>
          <a:p>
            <a:pPr marL="1085850" lvl="2" indent="-171450">
              <a:buFont typeface="Arial"/>
              <a:buChar char="•"/>
            </a:pPr>
            <a:r>
              <a:rPr lang="en-US" b="0" i="0" u="sng" baseline="0" dirty="0" smtClean="0"/>
              <a:t>No interest in the subconscious and psychology</a:t>
            </a:r>
            <a:r>
              <a:rPr lang="en-US" b="0" i="0" baseline="0" dirty="0" smtClean="0"/>
              <a:t>, however</a:t>
            </a:r>
          </a:p>
          <a:p>
            <a:pPr marL="1085850" lvl="2" indent="-171450">
              <a:buFont typeface="Arial"/>
              <a:buChar char="•"/>
            </a:pPr>
            <a:r>
              <a:rPr lang="en-US" b="0" i="0" baseline="0" dirty="0" smtClean="0"/>
              <a:t>In fact, he wrote to Barr prior to the exhibition to distance himself from mainstream Surrealism</a:t>
            </a:r>
          </a:p>
          <a:p>
            <a:pPr marL="1085850" lvl="2" indent="-171450">
              <a:buFont typeface="Arial"/>
              <a:buChar char="•"/>
            </a:pPr>
            <a:r>
              <a:rPr lang="en-US" b="0" i="0" baseline="0" dirty="0" smtClean="0"/>
              <a:t>Also no interest in erotic themes favored by the group</a:t>
            </a:r>
          </a:p>
          <a:p>
            <a:pPr marL="1085850" lvl="2" indent="-171450">
              <a:buFont typeface="Arial"/>
              <a:buChar char="•"/>
            </a:pPr>
            <a:r>
              <a:rPr lang="en-US" b="0" i="0" baseline="0" dirty="0" smtClean="0"/>
              <a:t>French movement acted as more of a catalyst, rather than a model</a:t>
            </a:r>
            <a:endParaRPr lang="en-US" b="0" baseline="0" dirty="0" smtClean="0"/>
          </a:p>
          <a:p>
            <a:pPr marL="628650" lvl="1" indent="-171450">
              <a:buFont typeface="Arial"/>
              <a:buChar char="•"/>
            </a:pPr>
            <a:endParaRPr lang="en-US" b="0" baseline="0" dirty="0" smtClean="0"/>
          </a:p>
          <a:p>
            <a:pPr marL="628650" lvl="1" indent="-171450">
              <a:buFont typeface="Arial"/>
              <a:buChar char="•"/>
            </a:pP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11</a:t>
            </a:fld>
            <a:endParaRPr lang="en-US"/>
          </a:p>
        </p:txBody>
      </p:sp>
    </p:spTree>
    <p:extLst>
      <p:ext uri="{BB962C8B-B14F-4D97-AF65-F5344CB8AC3E}">
        <p14:creationId xmlns:p14="http://schemas.microsoft.com/office/powerpoint/2010/main" val="242538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Joseph Cornell, </a:t>
            </a:r>
            <a:r>
              <a:rPr lang="en-US" b="1" i="1" dirty="0" smtClean="0"/>
              <a:t>Untitled (Medici Boy)</a:t>
            </a:r>
            <a:r>
              <a:rPr lang="en-US" b="1" dirty="0" smtClean="0"/>
              <a:t>, 1953</a:t>
            </a:r>
          </a:p>
          <a:p>
            <a:pPr marL="171450" indent="-171450">
              <a:buFont typeface="Arial"/>
              <a:buChar char="•"/>
            </a:pPr>
            <a:endParaRPr lang="en-US" b="0" baseline="0" dirty="0" smtClean="0"/>
          </a:p>
          <a:p>
            <a:pPr marL="171450" indent="-171450">
              <a:buFont typeface="Arial"/>
              <a:buChar char="•"/>
            </a:pPr>
            <a:r>
              <a:rPr lang="en-US" b="0" dirty="0" smtClean="0"/>
              <a:t>Enigmatic image of a young</a:t>
            </a:r>
            <a:r>
              <a:rPr lang="en-US" b="0" baseline="0" dirty="0" smtClean="0"/>
              <a:t> boy</a:t>
            </a:r>
          </a:p>
          <a:p>
            <a:pPr marL="171450" indent="-171450">
              <a:buFont typeface="Arial"/>
              <a:buChar char="•"/>
            </a:pPr>
            <a:r>
              <a:rPr lang="en-US" b="0" baseline="0" dirty="0" smtClean="0"/>
              <a:t>Sequestered within a box, also behind a grid of lines – a protective cage?</a:t>
            </a:r>
          </a:p>
          <a:p>
            <a:pPr marL="171450" indent="-171450">
              <a:buFont typeface="Arial"/>
              <a:buChar char="•"/>
            </a:pPr>
            <a:r>
              <a:rPr lang="en-US" b="0" baseline="0" dirty="0" smtClean="0"/>
              <a:t>Dreamlike</a:t>
            </a:r>
          </a:p>
          <a:p>
            <a:pPr marL="171450" indent="-171450">
              <a:buFont typeface="Arial"/>
              <a:buChar char="•"/>
            </a:pPr>
            <a:endParaRPr lang="en-US" b="0" baseline="0" dirty="0" smtClean="0"/>
          </a:p>
          <a:p>
            <a:pPr marL="171450" indent="-171450">
              <a:buFont typeface="Arial"/>
              <a:buChar char="•"/>
            </a:pPr>
            <a:r>
              <a:rPr lang="en-US" b="0" baseline="0" dirty="0" smtClean="0"/>
              <a:t>Who is this?</a:t>
            </a:r>
          </a:p>
          <a:p>
            <a:pPr marL="171450" indent="-171450">
              <a:buFont typeface="Arial"/>
              <a:buChar char="•"/>
            </a:pPr>
            <a:r>
              <a:rPr lang="en-US" b="0" baseline="0" dirty="0" smtClean="0"/>
              <a:t>NOT a Medici prince, but a Renaissance portrait of a young boy</a:t>
            </a:r>
          </a:p>
          <a:p>
            <a:pPr marL="628650" lvl="1" indent="-171450">
              <a:buFont typeface="Arial"/>
              <a:buChar char="•"/>
            </a:pPr>
            <a:r>
              <a:rPr lang="en-US" b="0" baseline="0" dirty="0" smtClean="0"/>
              <a:t>The Medici were highly influential in the Italian Renaissance</a:t>
            </a:r>
          </a:p>
          <a:p>
            <a:pPr marL="628650" lvl="1" indent="-171450">
              <a:buFont typeface="Arial"/>
              <a:buChar char="•"/>
            </a:pPr>
            <a:r>
              <a:rPr lang="en-US" b="0" baseline="0" dirty="0" smtClean="0"/>
              <a:t>Patrons of Raphael, Michelangelo, Donatello, etc.</a:t>
            </a:r>
          </a:p>
          <a:p>
            <a:pPr marL="628650" lvl="1" indent="-171450">
              <a:buFont typeface="Arial"/>
              <a:buChar char="•"/>
            </a:pPr>
            <a:r>
              <a:rPr lang="en-US" b="0" baseline="0" dirty="0" smtClean="0"/>
              <a:t>A very wealthy and powerful banking family</a:t>
            </a:r>
          </a:p>
          <a:p>
            <a:pPr marL="628650" lvl="1" indent="-171450">
              <a:buFont typeface="Arial"/>
              <a:buChar char="•"/>
            </a:pPr>
            <a:r>
              <a:rPr lang="en-US" b="0" baseline="0" dirty="0" smtClean="0"/>
              <a:t>“Princes” of the Republic of Florence</a:t>
            </a:r>
          </a:p>
          <a:p>
            <a:pPr marL="457200" lvl="1" indent="0">
              <a:buFont typeface="Arial"/>
              <a:buNone/>
            </a:pPr>
            <a:endParaRPr lang="en-US" b="0" baseline="0" dirty="0" smtClean="0"/>
          </a:p>
          <a:p>
            <a:pPr marL="171450" indent="-171450">
              <a:buFont typeface="Arial"/>
              <a:buChar char="•"/>
            </a:pPr>
            <a:r>
              <a:rPr lang="en-US" b="0" baseline="0" dirty="0" smtClean="0"/>
              <a:t>Does have the </a:t>
            </a:r>
            <a:r>
              <a:rPr lang="en-US" b="0" i="1" baseline="0" dirty="0" smtClean="0"/>
              <a:t>feel </a:t>
            </a:r>
            <a:r>
              <a:rPr lang="en-US" b="0" i="0" baseline="0" dirty="0" smtClean="0"/>
              <a:t>of a Medici portrait</a:t>
            </a:r>
          </a:p>
          <a:p>
            <a:pPr marL="171450" indent="-171450">
              <a:buFont typeface="Arial"/>
              <a:buChar char="•"/>
            </a:pPr>
            <a:r>
              <a:rPr lang="en-US" b="0" i="0" baseline="0" dirty="0" smtClean="0"/>
              <a:t>Actually a reproduction of </a:t>
            </a:r>
            <a:r>
              <a:rPr lang="en-US" b="0" i="1" baseline="0" dirty="0" smtClean="0"/>
              <a:t>Portrait of Marchese Massimiliano Stampa</a:t>
            </a:r>
            <a:r>
              <a:rPr lang="en-US" b="0" i="0" baseline="0" dirty="0" smtClean="0"/>
              <a:t> (1557) by female artists </a:t>
            </a:r>
            <a:r>
              <a:rPr lang="en-US" b="0" i="0" baseline="0" dirty="0" err="1" smtClean="0"/>
              <a:t>Sofonisba</a:t>
            </a:r>
            <a:r>
              <a:rPr lang="en-US" b="0" i="0" baseline="0" dirty="0" smtClean="0"/>
              <a:t> </a:t>
            </a:r>
            <a:r>
              <a:rPr lang="en-US" b="0" i="0" baseline="0" dirty="0" err="1" smtClean="0"/>
              <a:t>Anguissola</a:t>
            </a:r>
            <a:endParaRPr lang="en-US" b="0" i="0" baseline="0" dirty="0" smtClean="0"/>
          </a:p>
          <a:p>
            <a:pPr marL="628650" lvl="1" indent="-171450">
              <a:buFont typeface="Arial"/>
              <a:buChar char="•"/>
            </a:pPr>
            <a:r>
              <a:rPr lang="en-US" b="0" i="0" baseline="0" dirty="0" smtClean="0"/>
              <a:t>Nine year old nobleman</a:t>
            </a:r>
          </a:p>
          <a:p>
            <a:pPr marL="628650" lvl="1" indent="-171450">
              <a:buFont typeface="Arial"/>
              <a:buChar char="•"/>
            </a:pPr>
            <a:r>
              <a:rPr lang="en-US" b="0" i="0" baseline="0" dirty="0" smtClean="0"/>
              <a:t>Not a jab at art history, like L.H.O.O.Q.</a:t>
            </a:r>
          </a:p>
          <a:p>
            <a:pPr marL="628650" lvl="1" indent="-171450">
              <a:buFont typeface="Arial"/>
              <a:buChar char="•"/>
            </a:pPr>
            <a:r>
              <a:rPr lang="en-US" b="0" i="0" baseline="0" dirty="0" smtClean="0"/>
              <a:t>Simply used to make connections in our minds</a:t>
            </a:r>
          </a:p>
          <a:p>
            <a:pPr marL="628650" lvl="1" indent="-171450">
              <a:buFont typeface="Arial"/>
              <a:buChar char="•"/>
            </a:pPr>
            <a:r>
              <a:rPr lang="en-US" b="0" i="0" baseline="0" dirty="0" smtClean="0"/>
              <a:t>A sense of history exudes from the image</a:t>
            </a:r>
          </a:p>
          <a:p>
            <a:pPr marL="457200" lvl="1" indent="0">
              <a:buFont typeface="Arial"/>
              <a:buNone/>
            </a:pPr>
            <a:endParaRPr lang="en-US" b="0" baseline="0" dirty="0" smtClean="0"/>
          </a:p>
          <a:p>
            <a:pPr marL="628650" lvl="1" indent="-171450">
              <a:buFont typeface="Arial"/>
              <a:buChar char="•"/>
            </a:pPr>
            <a:r>
              <a:rPr lang="en-US" b="0" baseline="0" dirty="0" smtClean="0"/>
              <a:t>1935: Learns woodworking from a neighbor so that he can custom-build his wooden boxes for assemblage</a:t>
            </a:r>
          </a:p>
          <a:p>
            <a:pPr marL="628650" lvl="1" indent="-171450">
              <a:buFont typeface="Arial"/>
              <a:buChar char="•"/>
            </a:pPr>
            <a:r>
              <a:rPr lang="en-US" b="0" baseline="0" dirty="0" smtClean="0"/>
              <a:t>Only occasionally used found boxes</a:t>
            </a:r>
          </a:p>
          <a:p>
            <a:pPr marL="628650" lvl="1" indent="-171450">
              <a:buFont typeface="Arial"/>
              <a:buChar char="•"/>
            </a:pPr>
            <a:r>
              <a:rPr lang="en-US" b="0" baseline="0" dirty="0" smtClean="0"/>
              <a:t>Also made films – highly re-edited versions of popular films</a:t>
            </a:r>
          </a:p>
          <a:p>
            <a:pPr marL="1085850" lvl="2" indent="-171450">
              <a:buFont typeface="Arial"/>
              <a:buChar char="•"/>
            </a:pPr>
            <a:r>
              <a:rPr lang="en-US" b="0" baseline="0" dirty="0" smtClean="0"/>
              <a:t>Incongruous transitions</a:t>
            </a:r>
          </a:p>
          <a:p>
            <a:pPr marL="1085850" lvl="2" indent="-171450">
              <a:buFont typeface="Arial"/>
              <a:buChar char="•"/>
            </a:pPr>
            <a:r>
              <a:rPr lang="en-US" b="0" baseline="0" dirty="0" smtClean="0"/>
              <a:t>Breaks original narrative sequence</a:t>
            </a:r>
          </a:p>
          <a:p>
            <a:pPr marL="1085850" lvl="2" indent="-171450">
              <a:buFont typeface="Arial"/>
              <a:buChar char="•"/>
            </a:pPr>
            <a:r>
              <a:rPr lang="en-US" b="0" baseline="0" dirty="0" smtClean="0"/>
              <a:t>We will see this strategy again in the film and video works of the 1980s</a:t>
            </a:r>
          </a:p>
          <a:p>
            <a:pPr marL="628650" lvl="1" indent="-171450">
              <a:buFont typeface="Arial"/>
              <a:buChar char="•"/>
            </a:pPr>
            <a:endParaRPr lang="en-US" b="0" baseline="0" dirty="0" smtClean="0"/>
          </a:p>
          <a:p>
            <a:pPr marL="628650" lvl="1" indent="-171450">
              <a:buFont typeface="Arial"/>
              <a:buChar char="•"/>
            </a:pPr>
            <a:endParaRPr lang="en-US" b="0" baseline="0" dirty="0" smtClean="0"/>
          </a:p>
          <a:p>
            <a:pPr marL="457200" lvl="1" indent="0">
              <a:buFont typeface="Arial"/>
              <a:buNone/>
            </a:pPr>
            <a:endParaRPr lang="en-US" b="0" baseline="0" dirty="0" smtClean="0"/>
          </a:p>
          <a:p>
            <a:pPr marL="171450" indent="-171450">
              <a:buFont typeface="Arial"/>
              <a:buChar char="•"/>
            </a:pPr>
            <a:r>
              <a:rPr lang="en-US" b="0" baseline="0" dirty="0" smtClean="0"/>
              <a:t>1935: These works included in first Surrealist group show in America – Wadsworth Atheneum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1936: Work included in MoMA’s </a:t>
            </a:r>
            <a:r>
              <a:rPr lang="en-US" b="0" i="1" baseline="0" dirty="0" smtClean="0"/>
              <a:t>Fantastic Art, Dada, Surrealism</a:t>
            </a:r>
            <a:endParaRPr lang="en-US" b="0" baseline="0" dirty="0" smtClean="0"/>
          </a:p>
          <a:p>
            <a:pPr marL="171450" indent="-171450">
              <a:buFont typeface="Arial"/>
              <a:buChar char="•"/>
            </a:pPr>
            <a:endParaRPr lang="en-US" b="0" baseline="0" dirty="0" smtClean="0"/>
          </a:p>
          <a:p>
            <a:pPr marL="171450" indent="-171450">
              <a:buFont typeface="Arial"/>
              <a:buChar char="•"/>
            </a:pPr>
            <a:r>
              <a:rPr lang="en-US" b="0" baseline="0" dirty="0" smtClean="0"/>
              <a:t>Meets many of the Surrealists at Julian Levy Gallery, NY</a:t>
            </a:r>
          </a:p>
          <a:p>
            <a:pPr marL="171450" indent="-171450">
              <a:buFont typeface="Arial"/>
              <a:buChar char="•"/>
            </a:pPr>
            <a:r>
              <a:rPr lang="en-US" b="0" baseline="0" dirty="0" smtClean="0"/>
              <a:t>Also meets Duchamp</a:t>
            </a:r>
          </a:p>
          <a:p>
            <a:pPr marL="171450" indent="-171450">
              <a:buFont typeface="Arial"/>
              <a:buChar char="•"/>
            </a:pPr>
            <a:r>
              <a:rPr lang="en-US" b="0" baseline="0" dirty="0" smtClean="0"/>
              <a:t>1936: Begins to make glazed handmade-boxes containing mysterious assemblages of objects</a:t>
            </a:r>
          </a:p>
          <a:p>
            <a:pPr marL="628650" lvl="1" indent="-171450">
              <a:buFont typeface="Arial"/>
              <a:buChar char="•"/>
            </a:pPr>
            <a:r>
              <a:rPr lang="en-US" b="0" baseline="0" dirty="0" smtClean="0"/>
              <a:t>These have a poetic association</a:t>
            </a:r>
          </a:p>
          <a:p>
            <a:pPr marL="628650" lvl="1" indent="-171450">
              <a:buFont typeface="Arial"/>
              <a:buChar char="•"/>
            </a:pPr>
            <a:r>
              <a:rPr lang="en-US" b="0" baseline="0" dirty="0" smtClean="0"/>
              <a:t>“memory-box”</a:t>
            </a:r>
          </a:p>
          <a:p>
            <a:pPr marL="628650" lvl="1" indent="-171450">
              <a:buFont typeface="Arial"/>
              <a:buChar char="•"/>
            </a:pPr>
            <a:r>
              <a:rPr lang="en-US" b="0" baseline="0" dirty="0" smtClean="0"/>
              <a:t>Uses clay pipes, wine glasses, engravings, mirrors, and astronomical maps</a:t>
            </a:r>
          </a:p>
          <a:p>
            <a:pPr marL="628650" lvl="1" indent="-171450">
              <a:buFont typeface="Arial"/>
              <a:buChar char="•"/>
            </a:pPr>
            <a:r>
              <a:rPr lang="en-US" b="0" baseline="0" dirty="0" smtClean="0"/>
              <a:t>Influenced by Max Ernst’s collages</a:t>
            </a:r>
          </a:p>
          <a:p>
            <a:pPr marL="628650" lvl="1" indent="-171450">
              <a:buFont typeface="Arial"/>
              <a:buChar char="•"/>
            </a:pPr>
            <a:endParaRPr lang="en-US" b="0" baseline="0" dirty="0" smtClean="0"/>
          </a:p>
          <a:p>
            <a:pPr marL="628650" lvl="1" indent="-171450">
              <a:buFont typeface="Arial"/>
              <a:buChar char="•"/>
            </a:pPr>
            <a:r>
              <a:rPr lang="en-US" b="0" baseline="0" dirty="0" smtClean="0"/>
              <a:t>Victoriana flavor to his works</a:t>
            </a:r>
          </a:p>
          <a:p>
            <a:pPr marL="628650" lvl="1" indent="-171450">
              <a:buFont typeface="Arial"/>
              <a:buChar char="•"/>
            </a:pPr>
            <a:r>
              <a:rPr lang="en-US" b="0" baseline="0" dirty="0" smtClean="0"/>
              <a:t>Allusions to opera or ballet (careful revealing and concealing; theatricality)</a:t>
            </a:r>
          </a:p>
          <a:p>
            <a:pPr marL="628650" lvl="1" indent="-171450">
              <a:buFont typeface="Arial"/>
              <a:buChar char="•"/>
            </a:pPr>
            <a:r>
              <a:rPr lang="en-US" b="0" baseline="0" dirty="0" smtClean="0"/>
              <a:t>Imagery related to 19</a:t>
            </a:r>
            <a:r>
              <a:rPr lang="en-US" b="0" baseline="30000" dirty="0" smtClean="0"/>
              <a:t>th</a:t>
            </a:r>
            <a:r>
              <a:rPr lang="en-US" b="0" baseline="0" dirty="0" smtClean="0"/>
              <a:t> century Romantic and Symbolist writers</a:t>
            </a:r>
          </a:p>
          <a:p>
            <a:pPr marL="628650" lvl="1" indent="-171450">
              <a:buFont typeface="Arial"/>
              <a:buChar char="•"/>
            </a:pPr>
            <a:r>
              <a:rPr lang="en-US" b="0" baseline="0" dirty="0" smtClean="0"/>
              <a:t>A sense of a bygone era</a:t>
            </a:r>
          </a:p>
          <a:p>
            <a:pPr marL="628650" lvl="1" indent="-171450">
              <a:buFont typeface="Arial"/>
              <a:buChar char="•"/>
            </a:pPr>
            <a:endParaRPr lang="en-US" b="0" baseline="0" dirty="0" smtClean="0"/>
          </a:p>
          <a:p>
            <a:pPr marL="628650" lvl="1" indent="-171450">
              <a:buFont typeface="Arial"/>
              <a:buChar char="•"/>
            </a:pPr>
            <a:r>
              <a:rPr lang="en-US" b="0" baseline="0" dirty="0" smtClean="0"/>
              <a:t>Inspired by the Duchampian “readymade”</a:t>
            </a:r>
          </a:p>
          <a:p>
            <a:pPr marL="628650" lvl="1" indent="-171450">
              <a:buFont typeface="Arial"/>
              <a:buChar char="•"/>
            </a:pPr>
            <a:r>
              <a:rPr lang="en-US" b="0" baseline="0" dirty="0" smtClean="0"/>
              <a:t>Cornell elevated the found object/image</a:t>
            </a:r>
          </a:p>
          <a:p>
            <a:pPr marL="628650" lvl="1" indent="-171450">
              <a:buFont typeface="Arial"/>
              <a:buChar char="•"/>
            </a:pPr>
            <a:r>
              <a:rPr lang="en-US" b="0" baseline="0" dirty="0" smtClean="0"/>
              <a:t>Created a new paradigm of the artist as collector/archivist</a:t>
            </a:r>
          </a:p>
          <a:p>
            <a:pPr marL="457200" lvl="1" indent="0">
              <a:buFont typeface="Arial"/>
              <a:buNone/>
            </a:pPr>
            <a:endParaRPr lang="en-US" b="1" baseline="0" dirty="0" smtClean="0"/>
          </a:p>
          <a:p>
            <a:pPr marL="457200" lvl="1" indent="0">
              <a:buFont typeface="Arial"/>
              <a:buNone/>
            </a:pPr>
            <a:r>
              <a:rPr lang="en-US" b="1" baseline="0" dirty="0" smtClean="0"/>
              <a:t>MATERIALS</a:t>
            </a:r>
          </a:p>
          <a:p>
            <a:pPr marL="1085850" lvl="2" indent="-171450">
              <a:buFont typeface="Arial"/>
              <a:buChar char="•"/>
            </a:pPr>
            <a:r>
              <a:rPr lang="en-US" b="0" baseline="0" dirty="0" smtClean="0"/>
              <a:t>Made frequent trips to NY secondhand shops</a:t>
            </a:r>
          </a:p>
          <a:p>
            <a:pPr marL="1085850" lvl="2" indent="-171450">
              <a:buFont typeface="Arial"/>
              <a:buChar char="•"/>
            </a:pPr>
            <a:r>
              <a:rPr lang="en-US" b="0" baseline="0" dirty="0" smtClean="0"/>
              <a:t>Magazines</a:t>
            </a:r>
          </a:p>
          <a:p>
            <a:pPr marL="171450" indent="-171450">
              <a:buFont typeface="Arial"/>
              <a:buChar char="•"/>
            </a:pPr>
            <a:endParaRPr lang="en-US" b="0" baseline="0" dirty="0" smtClean="0"/>
          </a:p>
          <a:p>
            <a:pPr marL="171450" indent="-171450">
              <a:buFont typeface="Arial"/>
              <a:buChar char="•"/>
            </a:pPr>
            <a:r>
              <a:rPr lang="en-US" b="0" baseline="0" dirty="0" smtClean="0"/>
              <a:t>1940s: Pays more attention to his writing – contributes to a number of journals</a:t>
            </a:r>
          </a:p>
          <a:p>
            <a:pPr marL="171450" indent="-171450">
              <a:buFont typeface="Arial"/>
              <a:buChar char="•"/>
            </a:pPr>
            <a:r>
              <a:rPr lang="en-US" b="0" baseline="0" dirty="0" smtClean="0"/>
              <a:t>1940s: Tends to work in themes</a:t>
            </a:r>
          </a:p>
          <a:p>
            <a:pPr marL="628650" lvl="1" indent="-171450">
              <a:buFont typeface="Arial"/>
              <a:buChar char="•"/>
            </a:pPr>
            <a:r>
              <a:rPr lang="en-US" b="0" baseline="0" dirty="0" smtClean="0"/>
              <a:t>For example, a series called </a:t>
            </a:r>
            <a:r>
              <a:rPr lang="en-US" b="0" i="1" baseline="0" dirty="0" smtClean="0"/>
              <a:t>Pharmacy</a:t>
            </a:r>
            <a:r>
              <a:rPr lang="en-US" b="0" i="0" baseline="0" dirty="0" smtClean="0"/>
              <a:t> showcases small glass bottles filled with an assortment of objects </a:t>
            </a:r>
          </a:p>
          <a:p>
            <a:pPr marL="628650" lvl="1" indent="-171450">
              <a:buFont typeface="Arial"/>
              <a:buChar char="•"/>
            </a:pPr>
            <a:r>
              <a:rPr lang="en-US" b="0" i="0" baseline="0" dirty="0" smtClean="0"/>
              <a:t>Birds are also very prevalent during this time</a:t>
            </a:r>
            <a:endParaRPr lang="en-US" b="0" baseline="0" dirty="0" smtClean="0"/>
          </a:p>
          <a:p>
            <a:pPr marL="171450" indent="-171450">
              <a:buFont typeface="Arial"/>
              <a:buChar char="•"/>
            </a:pPr>
            <a:r>
              <a:rPr lang="en-US" b="0" baseline="0" dirty="0" smtClean="0"/>
              <a:t>1950s: Produces illustrations and designs layouts for </a:t>
            </a:r>
            <a:r>
              <a:rPr lang="en-US" b="0" i="1" baseline="0" dirty="0" smtClean="0"/>
              <a:t>Vogue</a:t>
            </a:r>
            <a:r>
              <a:rPr lang="en-US" b="0" i="0" baseline="0" dirty="0" smtClean="0"/>
              <a:t> and </a:t>
            </a:r>
            <a:r>
              <a:rPr lang="en-US" b="0" i="1" baseline="0" dirty="0" smtClean="0"/>
              <a:t>House and Garden</a:t>
            </a:r>
          </a:p>
          <a:p>
            <a:pPr marL="171450" indent="-171450">
              <a:buFont typeface="Arial"/>
              <a:buChar char="•"/>
            </a:pPr>
            <a:r>
              <a:rPr lang="en-US" b="0" i="0" baseline="0" dirty="0" smtClean="0"/>
              <a:t>Also produces a number of austere, black and white abstract boxes inspired by Mondrian’s work (</a:t>
            </a:r>
            <a:r>
              <a:rPr lang="en-US" b="0" i="0" u="sng" baseline="0" dirty="0" smtClean="0"/>
              <a:t>see above</a:t>
            </a:r>
            <a:r>
              <a:rPr lang="en-US" b="0" i="0" baseline="0" dirty="0" smtClean="0"/>
              <a:t>)</a:t>
            </a:r>
          </a:p>
          <a:p>
            <a:pPr marL="171450" indent="-171450">
              <a:buFont typeface="Arial"/>
              <a:buChar char="•"/>
            </a:pPr>
            <a:r>
              <a:rPr lang="en-US" b="0" i="0" baseline="0" dirty="0" smtClean="0"/>
              <a:t>Moved to collage in the 1960s</a:t>
            </a:r>
          </a:p>
          <a:p>
            <a:pPr marL="171450" indent="-171450">
              <a:buFont typeface="Arial"/>
              <a:buChar char="•"/>
            </a:pPr>
            <a:endParaRPr lang="en-US" b="0" i="0" baseline="0" dirty="0" smtClean="0"/>
          </a:p>
          <a:p>
            <a:pPr marL="171450" indent="-171450">
              <a:buFont typeface="Arial"/>
              <a:buChar char="•"/>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9C01174C-DEBD-4DA1-ACD0-1BE4520E2E9B}" type="slidenum">
              <a:rPr lang="en-US" smtClean="0"/>
              <a:t>12</a:t>
            </a:fld>
            <a:endParaRPr lang="en-US"/>
          </a:p>
        </p:txBody>
      </p:sp>
    </p:spTree>
    <p:extLst>
      <p:ext uri="{BB962C8B-B14F-4D97-AF65-F5344CB8AC3E}">
        <p14:creationId xmlns:p14="http://schemas.microsoft.com/office/powerpoint/2010/main" val="1089923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AMERICAN MODERNISM, PRE-WWII</a:t>
            </a:r>
          </a:p>
          <a:p>
            <a:endParaRPr lang="en-US" b="1" dirty="0" smtClean="0"/>
          </a:p>
          <a:p>
            <a:pPr marL="171450" indent="-171450">
              <a:buFont typeface="Arial"/>
              <a:buChar char="•"/>
            </a:pPr>
            <a:r>
              <a:rPr lang="en-US" b="0" dirty="0" smtClean="0"/>
              <a:t>The</a:t>
            </a:r>
            <a:r>
              <a:rPr lang="en-US" b="0" baseline="0" dirty="0" smtClean="0"/>
              <a:t> influence of the Armory show on American art is undeniable</a:t>
            </a:r>
          </a:p>
          <a:p>
            <a:pPr marL="171450" indent="-171450">
              <a:buFont typeface="Arial"/>
              <a:buChar char="•"/>
            </a:pPr>
            <a:r>
              <a:rPr lang="en-US" b="0" baseline="0" dirty="0" smtClean="0"/>
              <a:t>American Modernism</a:t>
            </a:r>
          </a:p>
          <a:p>
            <a:pPr marL="628650" lvl="1" indent="-171450">
              <a:buFont typeface="Arial"/>
              <a:buChar char="•"/>
            </a:pPr>
            <a:r>
              <a:rPr lang="en-US" b="0" baseline="0" dirty="0" smtClean="0"/>
              <a:t>Prior to WWII, not as progressive as their European counterparts (Picasso, Matisse, Surrealists, etc.)</a:t>
            </a:r>
          </a:p>
          <a:p>
            <a:pPr marL="628650" lvl="1" indent="-171450">
              <a:buFont typeface="Arial"/>
              <a:buChar char="•"/>
            </a:pPr>
            <a:r>
              <a:rPr lang="en-US" b="0" baseline="0" dirty="0" smtClean="0"/>
              <a:t>Didn’t use abstraction as rigorously as the European modernists did</a:t>
            </a:r>
          </a:p>
          <a:p>
            <a:pPr marL="628650" lvl="1" indent="-171450">
              <a:buFont typeface="Arial"/>
              <a:buChar char="•"/>
            </a:pPr>
            <a:r>
              <a:rPr lang="en-US" b="0" baseline="0" dirty="0" smtClean="0"/>
              <a:t>Tended to utilize elements of the European avant-garde, but very conservatively</a:t>
            </a:r>
          </a:p>
          <a:p>
            <a:pPr marL="628650" lvl="1" indent="-171450">
              <a:buFont typeface="Arial"/>
              <a:buChar char="•"/>
            </a:pPr>
            <a:r>
              <a:rPr lang="en-US" b="0" baseline="0" dirty="0" smtClean="0"/>
              <a:t>We begin to see a hard-edged abstraction</a:t>
            </a:r>
          </a:p>
          <a:p>
            <a:pPr marL="457200" lvl="1" indent="0">
              <a:buFont typeface="Arial"/>
              <a:buNone/>
            </a:pPr>
            <a:endParaRPr lang="en-US" b="0" baseline="0" dirty="0" smtClean="0"/>
          </a:p>
          <a:p>
            <a:pPr marL="457200" lvl="1" indent="0">
              <a:buFont typeface="Arial"/>
              <a:buNone/>
            </a:pPr>
            <a:r>
              <a:rPr lang="en-US" b="1" baseline="0" dirty="0" smtClean="0"/>
              <a:t>PRECISIONISM</a:t>
            </a:r>
          </a:p>
          <a:p>
            <a:pPr marL="457200" lvl="1" indent="0">
              <a:buFont typeface="Arial"/>
              <a:buNone/>
            </a:pPr>
            <a:endParaRPr lang="en-US" b="1" baseline="0" dirty="0" smtClean="0"/>
          </a:p>
          <a:p>
            <a:pPr marL="628650" lvl="1" indent="-171450">
              <a:buFont typeface="Arial"/>
              <a:buChar char="•"/>
            </a:pPr>
            <a:r>
              <a:rPr lang="en-US" b="0" baseline="0" dirty="0" smtClean="0"/>
              <a:t>Not a formal group</a:t>
            </a:r>
          </a:p>
          <a:p>
            <a:pPr marL="628650" lvl="1" indent="-171450">
              <a:buFont typeface="Arial"/>
              <a:buChar char="•"/>
            </a:pPr>
            <a:r>
              <a:rPr lang="en-US" b="0" baseline="0" dirty="0" smtClean="0"/>
              <a:t>United via subject matter and style</a:t>
            </a:r>
          </a:p>
          <a:p>
            <a:pPr marL="628650" lvl="1" indent="-171450">
              <a:buFont typeface="Arial"/>
              <a:buChar char="•"/>
            </a:pPr>
            <a:r>
              <a:rPr lang="en-US" b="0" baseline="0" dirty="0" smtClean="0"/>
              <a:t>Circa 1920, artists around American began to experiment with a highly controlled approach to technique and form</a:t>
            </a:r>
          </a:p>
          <a:p>
            <a:pPr marL="628650" lvl="1" indent="-171450">
              <a:buFont typeface="Arial"/>
              <a:buChar char="•"/>
            </a:pPr>
            <a:r>
              <a:rPr lang="en-US" b="0" baseline="0" dirty="0" smtClean="0"/>
              <a:t>Reduced their compositions</a:t>
            </a:r>
          </a:p>
          <a:p>
            <a:pPr marL="628650" lvl="1" indent="-171450">
              <a:buFont typeface="Arial"/>
              <a:buChar char="•"/>
            </a:pPr>
            <a:r>
              <a:rPr lang="en-US" b="0" baseline="0" dirty="0" smtClean="0"/>
              <a:t>Simple shapes underlie geometrical structures</a:t>
            </a:r>
          </a:p>
          <a:p>
            <a:pPr marL="628650" lvl="1" indent="-171450">
              <a:buFont typeface="Arial"/>
              <a:buChar char="•"/>
            </a:pPr>
            <a:r>
              <a:rPr lang="en-US" b="0" baseline="0" dirty="0" smtClean="0"/>
              <a:t>Clear outlines and minimal detail</a:t>
            </a:r>
          </a:p>
          <a:p>
            <a:pPr marL="628650" lvl="1" indent="-171450">
              <a:buFont typeface="Arial"/>
              <a:buChar char="•"/>
            </a:pPr>
            <a:r>
              <a:rPr lang="en-US" b="0" baseline="0" dirty="0" smtClean="0"/>
              <a:t>Smooth handling of surfaces</a:t>
            </a:r>
          </a:p>
          <a:p>
            <a:pPr marL="628650" lvl="1" indent="-171450">
              <a:buFont typeface="Arial"/>
              <a:buChar char="•"/>
            </a:pPr>
            <a:r>
              <a:rPr lang="en-US" b="0" baseline="0" dirty="0" smtClean="0"/>
              <a:t>Influenced by contemporary American photographers</a:t>
            </a:r>
          </a:p>
          <a:p>
            <a:pPr marL="1085850" lvl="2" indent="-171450">
              <a:buFont typeface="Arial"/>
              <a:buChar char="•"/>
            </a:pPr>
            <a:r>
              <a:rPr lang="en-US" b="0" baseline="0" dirty="0" smtClean="0"/>
              <a:t>Utilizing sharp focus and lighting</a:t>
            </a:r>
          </a:p>
          <a:p>
            <a:pPr marL="1085850" lvl="2" indent="-171450">
              <a:buFont typeface="Arial"/>
              <a:buChar char="•"/>
            </a:pPr>
            <a:r>
              <a:rPr lang="en-US" b="0" baseline="0" dirty="0" smtClean="0"/>
              <a:t>Unexpected viewpoints</a:t>
            </a:r>
          </a:p>
          <a:p>
            <a:pPr marL="1085850" lvl="2" indent="-171450">
              <a:buFont typeface="Arial"/>
              <a:buChar char="•"/>
            </a:pPr>
            <a:r>
              <a:rPr lang="en-US" b="0" baseline="0" dirty="0" smtClean="0"/>
              <a:t>Cropping</a:t>
            </a:r>
          </a:p>
          <a:p>
            <a:pPr marL="1085850" lvl="2" indent="-171450">
              <a:buFont typeface="Arial"/>
              <a:buChar char="•"/>
            </a:pPr>
            <a:r>
              <a:rPr lang="en-US" b="0" baseline="0" dirty="0" smtClean="0"/>
              <a:t>An emphasis on the abstract form of the subject</a:t>
            </a:r>
          </a:p>
          <a:p>
            <a:pPr marL="1085850" lvl="2" indent="-171450">
              <a:buFont typeface="Arial"/>
              <a:buChar char="•"/>
            </a:pPr>
            <a:endParaRPr lang="en-US" b="0" baseline="0" dirty="0" smtClean="0"/>
          </a:p>
          <a:p>
            <a:pPr marL="1085850" lvl="2" indent="-171450">
              <a:buFont typeface="Arial"/>
              <a:buChar char="•"/>
            </a:pPr>
            <a:r>
              <a:rPr lang="en-US" b="0" baseline="0" dirty="0" smtClean="0"/>
              <a:t>Borrow from Futurism’s celebration of technology</a:t>
            </a:r>
          </a:p>
          <a:p>
            <a:pPr marL="1085850" lvl="2" indent="-171450">
              <a:buFont typeface="Arial"/>
              <a:buChar char="•"/>
            </a:pPr>
            <a:r>
              <a:rPr lang="en-US" b="0" baseline="0" dirty="0" smtClean="0"/>
              <a:t>Imbue their compositions with dynamic speed</a:t>
            </a:r>
          </a:p>
          <a:p>
            <a:pPr marL="1085850" lvl="2" indent="-171450">
              <a:buFont typeface="Arial"/>
              <a:buChar char="•"/>
            </a:pPr>
            <a:endParaRPr lang="en-US" b="0" baseline="0" dirty="0" smtClean="0"/>
          </a:p>
          <a:p>
            <a:pPr marL="1085850" lvl="2" indent="-171450">
              <a:buFont typeface="Arial"/>
              <a:buChar char="•"/>
            </a:pPr>
            <a:r>
              <a:rPr lang="en-US" b="0" baseline="0" dirty="0" smtClean="0"/>
              <a:t>Important to note that the group did distance themselves from European artists</a:t>
            </a:r>
          </a:p>
          <a:p>
            <a:pPr marL="1085850" lvl="2" indent="-171450">
              <a:buFont typeface="Arial"/>
              <a:buChar char="•"/>
            </a:pPr>
            <a:r>
              <a:rPr lang="en-US" b="0" baseline="0" dirty="0" smtClean="0"/>
              <a:t>Selected subjects from the American landscape and regional American culture</a:t>
            </a:r>
          </a:p>
          <a:p>
            <a:pPr marL="1543050" lvl="3" indent="-171450">
              <a:buFont typeface="Arial"/>
              <a:buChar char="•"/>
            </a:pPr>
            <a:r>
              <a:rPr lang="en-US" b="0" baseline="0" dirty="0" smtClean="0"/>
              <a:t>Included elements unique to early twentieth-century life</a:t>
            </a:r>
          </a:p>
          <a:p>
            <a:pPr marL="2000250" lvl="4" indent="-171450">
              <a:buFont typeface="Arial"/>
              <a:buChar char="•"/>
            </a:pPr>
            <a:r>
              <a:rPr lang="en-US" b="0" baseline="0" dirty="0" smtClean="0"/>
              <a:t>Urban settings (particularly the dramatic engineering advances of skyscrapers and suspension bridges) </a:t>
            </a:r>
          </a:p>
          <a:p>
            <a:pPr marL="2000250" lvl="4" indent="-171450">
              <a:buFont typeface="Arial"/>
              <a:buChar char="•"/>
            </a:pPr>
            <a:r>
              <a:rPr lang="en-US" b="0" baseline="0" smtClean="0"/>
              <a:t>The sprawling </a:t>
            </a:r>
            <a:r>
              <a:rPr lang="en-US" b="0" baseline="0" dirty="0" smtClean="0"/>
              <a:t>industrial locales of steel mills, coalmines, and factory complexes</a:t>
            </a:r>
          </a:p>
          <a:p>
            <a:pPr marL="1085850" lvl="2" indent="-171450">
              <a:buFont typeface="Arial"/>
              <a:buChar char="•"/>
            </a:pPr>
            <a:endParaRPr lang="en-US" b="0" baseline="0" dirty="0" smtClean="0"/>
          </a:p>
          <a:p>
            <a:pPr marL="457200" lvl="1" indent="0">
              <a:buFont typeface="Arial"/>
              <a:buNone/>
            </a:pPr>
            <a:r>
              <a:rPr lang="en-US" b="1" baseline="0" dirty="0" smtClean="0"/>
              <a:t>Charles Demuth</a:t>
            </a:r>
          </a:p>
          <a:p>
            <a:pPr marL="628650" lvl="1" indent="-171450">
              <a:buFont typeface="Arial"/>
              <a:buChar char="•"/>
            </a:pPr>
            <a:endParaRPr lang="en-US" b="0" baseline="0" dirty="0" smtClean="0"/>
          </a:p>
          <a:p>
            <a:pPr marL="628650" lvl="1" indent="-171450">
              <a:buFont typeface="Arial"/>
              <a:buChar char="•"/>
            </a:pPr>
            <a:r>
              <a:rPr lang="en-US" b="0" baseline="0" dirty="0" smtClean="0"/>
              <a:t>During the first decades of the 20</a:t>
            </a:r>
            <a:r>
              <a:rPr lang="en-US" b="0" baseline="30000" dirty="0" smtClean="0"/>
              <a:t>th</a:t>
            </a:r>
            <a:r>
              <a:rPr lang="en-US" b="0" baseline="0" dirty="0" smtClean="0"/>
              <a:t> century, face of urban American drastically changes</a:t>
            </a:r>
          </a:p>
          <a:p>
            <a:pPr marL="628650" lvl="1" indent="-171450">
              <a:buFont typeface="Arial"/>
              <a:buChar char="•"/>
            </a:pPr>
            <a:r>
              <a:rPr lang="en-US" b="0" baseline="0" dirty="0" smtClean="0"/>
              <a:t>Skyscrapers and factories boom</a:t>
            </a:r>
          </a:p>
          <a:p>
            <a:pPr marL="628650" lvl="1" indent="-171450">
              <a:buFont typeface="Arial"/>
              <a:buChar char="•"/>
            </a:pPr>
            <a:r>
              <a:rPr lang="en-US" b="0" baseline="0" dirty="0" smtClean="0"/>
              <a:t>Artists like Demuth saw them as symbols of invention, modern technology, and America’s expanding wealth</a:t>
            </a:r>
          </a:p>
          <a:p>
            <a:pPr marL="628650" lvl="1" indent="-171450">
              <a:buFont typeface="Arial"/>
              <a:buChar char="•"/>
            </a:pPr>
            <a:r>
              <a:rPr lang="en-US" b="0" baseline="0" dirty="0" smtClean="0"/>
              <a:t>You can see he is looking to Cubism’s geometric simplifications and faceted, overlapping planes</a:t>
            </a:r>
          </a:p>
          <a:p>
            <a:pPr marL="628650" lvl="1" indent="-171450">
              <a:buFont typeface="Arial"/>
              <a:buChar char="•"/>
            </a:pPr>
            <a:endParaRPr lang="en-US" b="0" baseline="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Charles Demuth, </a:t>
            </a:r>
            <a:r>
              <a:rPr lang="en-US" b="1" i="1" dirty="0" smtClean="0"/>
              <a:t>My Egypt</a:t>
            </a:r>
            <a:r>
              <a:rPr lang="en-US" b="1" dirty="0" smtClean="0"/>
              <a:t>, 1927</a:t>
            </a:r>
          </a:p>
          <a:p>
            <a:pPr marL="457200" lvl="1" indent="0">
              <a:buFont typeface="Arial"/>
              <a:buNone/>
            </a:pPr>
            <a:endParaRPr lang="en-US" b="0" baseline="0" dirty="0" smtClean="0"/>
          </a:p>
          <a:p>
            <a:pPr marL="628650" lvl="1" indent="-171450">
              <a:buFont typeface="Arial"/>
              <a:buChar char="•"/>
            </a:pPr>
            <a:r>
              <a:rPr lang="en-US" b="0" baseline="0" dirty="0" smtClean="0"/>
              <a:t>Concrete grain storage elevators in Demuth’s hometown of Lancaster, PA</a:t>
            </a:r>
          </a:p>
          <a:p>
            <a:pPr marL="628650" lvl="1" indent="-171450">
              <a:buFont typeface="Arial"/>
              <a:buChar char="•"/>
            </a:pPr>
            <a:r>
              <a:rPr lang="en-US" b="0" baseline="0" dirty="0" smtClean="0"/>
              <a:t>Monumental and heroic</a:t>
            </a:r>
          </a:p>
          <a:p>
            <a:pPr marL="628650" lvl="1" indent="-171450">
              <a:buFont typeface="Arial"/>
              <a:buChar char="•"/>
            </a:pPr>
            <a:r>
              <a:rPr lang="en-US" b="0" baseline="0" dirty="0" smtClean="0"/>
              <a:t>Crossed by strong diagonals of light</a:t>
            </a:r>
          </a:p>
          <a:p>
            <a:pPr marL="628650" lvl="1" indent="-171450">
              <a:buFont typeface="Arial"/>
              <a:buChar char="•"/>
            </a:pPr>
            <a:r>
              <a:rPr lang="en-US" b="0" baseline="0" dirty="0" smtClean="0"/>
              <a:t>Conveys a sense of the might of American agriculture and industry (remember, this is during the Great Depression)</a:t>
            </a:r>
          </a:p>
          <a:p>
            <a:pPr marL="628650" lvl="1" indent="-171450">
              <a:buFont typeface="Arial"/>
              <a:buChar char="•"/>
            </a:pPr>
            <a:r>
              <a:rPr lang="en-US" b="0" baseline="0" dirty="0" smtClean="0"/>
              <a:t>Uses geometry to unite American architecture with the ancient pyramids of Egypt</a:t>
            </a:r>
          </a:p>
          <a:p>
            <a:pPr marL="628650" lvl="1" indent="-171450">
              <a:buFont typeface="Arial"/>
              <a:buChar char="•"/>
            </a:pPr>
            <a:r>
              <a:rPr lang="en-US" b="0" baseline="0" dirty="0" smtClean="0"/>
              <a:t>America’s crowning achievement</a:t>
            </a:r>
          </a:p>
          <a:p>
            <a:pPr marL="628650" lvl="1" indent="-171450">
              <a:buFont typeface="Arial"/>
              <a:buChar char="•"/>
            </a:pPr>
            <a:endParaRPr lang="en-US" b="0" baseline="0" dirty="0" smtClean="0"/>
          </a:p>
          <a:p>
            <a:pPr marL="457200" lvl="1" indent="0">
              <a:buFont typeface="Arial"/>
              <a:buNone/>
            </a:pPr>
            <a:r>
              <a:rPr lang="en-US" b="1" baseline="0" dirty="0" smtClean="0"/>
              <a:t>Charles Sheeler</a:t>
            </a:r>
          </a:p>
          <a:p>
            <a:pPr marL="457200" lvl="1" indent="0">
              <a:buFont typeface="Arial"/>
              <a:buNone/>
            </a:pPr>
            <a:endParaRPr lang="en-US" b="0" baseline="0" dirty="0" smtClean="0"/>
          </a:p>
          <a:p>
            <a:pPr marL="628650" lvl="1" indent="-171450">
              <a:buFont typeface="Arial"/>
              <a:buChar char="•"/>
            </a:pPr>
            <a:r>
              <a:rPr lang="en-US" b="0" baseline="0" dirty="0" smtClean="0"/>
              <a:t>American, born 1883 Philadelphia</a:t>
            </a:r>
          </a:p>
          <a:p>
            <a:pPr marL="628650" lvl="1" indent="-171450">
              <a:buFont typeface="Arial"/>
              <a:buChar char="•"/>
            </a:pPr>
            <a:r>
              <a:rPr lang="en-US" b="0" baseline="0" dirty="0" smtClean="0"/>
              <a:t>Traditional training</a:t>
            </a:r>
          </a:p>
          <a:p>
            <a:pPr marL="628650" lvl="1" indent="-171450">
              <a:buFont typeface="Arial"/>
              <a:buChar char="•"/>
            </a:pPr>
            <a:r>
              <a:rPr lang="en-US" b="0" baseline="0" dirty="0" smtClean="0"/>
              <a:t>Travels to Europe in early 1900s</a:t>
            </a:r>
          </a:p>
          <a:p>
            <a:pPr marL="628650" lvl="1" indent="-171450">
              <a:buFont typeface="Arial"/>
              <a:buChar char="•"/>
            </a:pPr>
            <a:r>
              <a:rPr lang="en-US" b="0" baseline="0" dirty="0" smtClean="0"/>
              <a:t>Develops interest in Italian paintings of the late Middle Ages (Giotto, Masaccio, Piero della Francesca)</a:t>
            </a:r>
          </a:p>
          <a:p>
            <a:pPr marL="1085850" lvl="2" indent="-171450">
              <a:buFont typeface="Arial"/>
              <a:buChar char="•"/>
            </a:pPr>
            <a:r>
              <a:rPr lang="en-US" b="0" baseline="0" dirty="0" smtClean="0"/>
              <a:t>Simple, strong massing of forms</a:t>
            </a:r>
          </a:p>
          <a:p>
            <a:pPr marL="628650" lvl="1" indent="-171450">
              <a:buFont typeface="Arial"/>
              <a:buChar char="•"/>
            </a:pPr>
            <a:r>
              <a:rPr lang="en-US" b="0" baseline="0" dirty="0" smtClean="0"/>
              <a:t>Visits Paris home of Sarah and Michael Stein</a:t>
            </a:r>
          </a:p>
          <a:p>
            <a:pPr marL="628650" lvl="1" indent="-171450">
              <a:buFont typeface="Arial"/>
              <a:buChar char="•"/>
            </a:pPr>
            <a:r>
              <a:rPr lang="en-US" b="0" baseline="0" dirty="0" smtClean="0"/>
              <a:t>Big Picasso and Braque patrons</a:t>
            </a:r>
          </a:p>
          <a:p>
            <a:pPr marL="628650" lvl="1" indent="-171450">
              <a:buFont typeface="Arial"/>
              <a:buChar char="•"/>
            </a:pPr>
            <a:r>
              <a:rPr lang="en-US" b="0" baseline="0" dirty="0" smtClean="0"/>
              <a:t>Works in a Cubist style for several years</a:t>
            </a:r>
          </a:p>
          <a:p>
            <a:pPr marL="628650" lvl="1" indent="-171450">
              <a:buFont typeface="Arial"/>
              <a:buChar char="•"/>
            </a:pPr>
            <a:endParaRPr lang="en-US" b="0" baseline="0" dirty="0" smtClean="0"/>
          </a:p>
          <a:p>
            <a:pPr marL="628650" lvl="1" indent="-171450">
              <a:buFont typeface="Arial"/>
              <a:buChar char="•"/>
            </a:pPr>
            <a:r>
              <a:rPr lang="en-US" b="0" baseline="0" dirty="0" smtClean="0"/>
              <a:t>Works as a freelance photographer in Pennsylvania</a:t>
            </a:r>
          </a:p>
          <a:p>
            <a:pPr marL="628650" lvl="1" indent="-171450">
              <a:buFont typeface="Arial"/>
              <a:buChar char="•"/>
            </a:pPr>
            <a:r>
              <a:rPr lang="en-US" b="0" baseline="0" dirty="0" smtClean="0"/>
              <a:t>Taught himself photography</a:t>
            </a:r>
          </a:p>
          <a:p>
            <a:pPr marL="628650" lvl="1" indent="-171450">
              <a:buFont typeface="Arial"/>
              <a:buChar char="•"/>
            </a:pPr>
            <a:r>
              <a:rPr lang="en-US" b="0" baseline="0" dirty="0" smtClean="0"/>
              <a:t>Begins photographing the interior of his home</a:t>
            </a:r>
          </a:p>
          <a:p>
            <a:pPr marL="628650" lvl="1" indent="-171450">
              <a:buFont typeface="Arial"/>
              <a:buChar char="•"/>
            </a:pPr>
            <a:r>
              <a:rPr lang="en-US" b="0" dirty="0" smtClean="0"/>
              <a:t>Realistic painter and photographer</a:t>
            </a:r>
          </a:p>
          <a:p>
            <a:pPr marL="628650" lvl="1" indent="-171450">
              <a:buFont typeface="Arial"/>
              <a:buChar char="•"/>
            </a:pPr>
            <a:endParaRPr lang="en-US" b="0" dirty="0" smtClean="0"/>
          </a:p>
          <a:p>
            <a:pPr marL="628650" lvl="1" indent="-171450">
              <a:buFont typeface="Arial"/>
              <a:buChar char="•"/>
            </a:pPr>
            <a:r>
              <a:rPr lang="en-US" b="0" dirty="0" smtClean="0"/>
              <a:t>Looked to uncover the coherence in the forms of indigenous American</a:t>
            </a:r>
            <a:r>
              <a:rPr lang="en-US" b="0" baseline="0" dirty="0" smtClean="0"/>
              <a:t> architecture</a:t>
            </a:r>
          </a:p>
          <a:p>
            <a:pPr marL="628650" lvl="1" indent="-171450">
              <a:buFont typeface="Arial"/>
              <a:buChar char="•"/>
            </a:pPr>
            <a:r>
              <a:rPr lang="en-US" b="0" baseline="0" dirty="0" smtClean="0"/>
              <a:t>Abstracted images</a:t>
            </a:r>
          </a:p>
          <a:p>
            <a:pPr marL="628650" lvl="1" indent="-171450">
              <a:buFont typeface="Arial"/>
              <a:buChar char="•"/>
            </a:pPr>
            <a:r>
              <a:rPr lang="en-US" b="0" baseline="0" dirty="0" smtClean="0"/>
              <a:t>Not the teeth of the European avant-garde</a:t>
            </a:r>
          </a:p>
          <a:p>
            <a:pPr marL="628650" lvl="1" indent="-171450">
              <a:buFont typeface="Arial"/>
              <a:buChar char="•"/>
            </a:pPr>
            <a:endParaRPr lang="en-US" b="0" baseline="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Charles Sheeler, </a:t>
            </a:r>
            <a:r>
              <a:rPr lang="en-US" b="1" i="1" dirty="0" smtClean="0"/>
              <a:t>Criss–Crossed Conveyors, River Rouge Plant, Ford Motor Company</a:t>
            </a:r>
            <a:r>
              <a:rPr lang="en-US" b="1" dirty="0" smtClean="0"/>
              <a:t>, 1927</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Series commissioned by Ford through an ad agency</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Widely reproduced in Europe and America in the 1920s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 striking image of technological utopia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Speaks</a:t>
            </a:r>
            <a:r>
              <a:rPr lang="en-US" b="0" baseline="0" dirty="0" smtClean="0"/>
              <a:t> to the supposedly transcendent power of industrial production in the early modern age</a:t>
            </a:r>
            <a:endParaRPr lang="en-US" b="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a:p>
            <a:pPr marL="628650" lvl="1"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9C01174C-DEBD-4DA1-ACD0-1BE4520E2E9B}" type="slidenum">
              <a:rPr lang="en-US" smtClean="0"/>
              <a:t>13</a:t>
            </a:fld>
            <a:endParaRPr lang="en-US"/>
          </a:p>
        </p:txBody>
      </p:sp>
    </p:spTree>
    <p:extLst>
      <p:ext uri="{BB962C8B-B14F-4D97-AF65-F5344CB8AC3E}">
        <p14:creationId xmlns:p14="http://schemas.microsoft.com/office/powerpoint/2010/main" val="410569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STUART DAVIS</a:t>
            </a:r>
          </a:p>
          <a:p>
            <a:endParaRPr lang="en-US" b="1" dirty="0" smtClean="0"/>
          </a:p>
          <a:p>
            <a:pPr marL="171450" indent="-171450">
              <a:buFont typeface="Arial"/>
              <a:buChar char="•"/>
            </a:pPr>
            <a:r>
              <a:rPr lang="en-US" b="0" dirty="0" smtClean="0"/>
              <a:t>Davis born 1892, Philadelphia</a:t>
            </a:r>
          </a:p>
          <a:p>
            <a:pPr marL="171450" indent="-171450">
              <a:buFont typeface="Arial"/>
              <a:buChar char="•"/>
            </a:pPr>
            <a:r>
              <a:rPr lang="en-US" b="0" dirty="0" smtClean="0"/>
              <a:t>1910-13: Studies with Robert Henri in New York </a:t>
            </a:r>
          </a:p>
          <a:p>
            <a:pPr marL="628650" lvl="1" indent="-171450">
              <a:buFont typeface="Arial"/>
              <a:buChar char="•"/>
            </a:pPr>
            <a:r>
              <a:rPr lang="en-US" b="0" dirty="0" smtClean="0"/>
              <a:t>Leader of the Ashcan School of American Realism</a:t>
            </a:r>
          </a:p>
          <a:p>
            <a:pPr marL="628650" lvl="1" indent="-171450">
              <a:buFont typeface="Arial"/>
              <a:buChar char="•"/>
            </a:pPr>
            <a:r>
              <a:rPr lang="en-US" b="0" dirty="0" smtClean="0"/>
              <a:t>Organizer of the group known as “The Eight”</a:t>
            </a:r>
          </a:p>
          <a:p>
            <a:pPr marL="1085850" lvl="2" indent="-171450">
              <a:buFont typeface="Arial"/>
              <a:buChar char="•"/>
            </a:pPr>
            <a:r>
              <a:rPr lang="en-US" b="0" dirty="0" smtClean="0"/>
              <a:t>A loose association of artists who protested the restrictive</a:t>
            </a:r>
            <a:r>
              <a:rPr lang="en-US" b="0" baseline="0" dirty="0" smtClean="0"/>
              <a:t> practices of the conservative National Academy of Design (sounds like the French Salon issue, no?)</a:t>
            </a:r>
          </a:p>
          <a:p>
            <a:pPr marL="1085850" lvl="2" indent="-171450">
              <a:buFont typeface="Arial"/>
              <a:buChar char="•"/>
            </a:pPr>
            <a:r>
              <a:rPr lang="en-US" b="0" dirty="0" smtClean="0"/>
              <a:t>His  teachings emphasized the importance of social subject matter</a:t>
            </a:r>
          </a:p>
          <a:p>
            <a:pPr marL="1085850" lvl="2" indent="-171450">
              <a:buFont typeface="Arial"/>
              <a:buChar char="•"/>
            </a:pPr>
            <a:r>
              <a:rPr lang="en-US" b="0" dirty="0" smtClean="0"/>
              <a:t>Davis</a:t>
            </a:r>
            <a:r>
              <a:rPr lang="en-US" b="0" baseline="0" dirty="0" smtClean="0"/>
              <a:t> takes this up in his own work</a:t>
            </a:r>
          </a:p>
          <a:p>
            <a:pPr marL="914400" lvl="2" indent="0">
              <a:buFont typeface="Arial"/>
              <a:buNone/>
            </a:pPr>
            <a:endParaRPr lang="en-US" b="0" dirty="0" smtClean="0"/>
          </a:p>
          <a:p>
            <a:pPr marL="171450" indent="-171450">
              <a:buFont typeface="Arial"/>
              <a:buChar char="•"/>
            </a:pPr>
            <a:r>
              <a:rPr lang="en-US" b="0" dirty="0" smtClean="0"/>
              <a:t>1913-16:</a:t>
            </a:r>
            <a:r>
              <a:rPr lang="en-US" b="0" baseline="0" dirty="0" smtClean="0"/>
              <a:t> </a:t>
            </a:r>
            <a:r>
              <a:rPr lang="en-US" b="0" dirty="0" smtClean="0"/>
              <a:t>works as a magazine illustrator for "The Masses” </a:t>
            </a:r>
          </a:p>
          <a:p>
            <a:pPr marL="171450" indent="-171450">
              <a:buFont typeface="Arial"/>
              <a:buChar char="•"/>
            </a:pPr>
            <a:r>
              <a:rPr lang="en-US" b="0" dirty="0" smtClean="0"/>
              <a:t>1927: Davis has turned away from realism with his </a:t>
            </a:r>
            <a:r>
              <a:rPr lang="en-US" b="0" u="sng" dirty="0" smtClean="0"/>
              <a:t>Cubist-inspired paintings</a:t>
            </a:r>
            <a:endParaRPr lang="en-US" b="0" u="none" dirty="0" smtClean="0"/>
          </a:p>
          <a:p>
            <a:pPr marL="628650" lvl="1" indent="-171450">
              <a:buFont typeface="Arial"/>
              <a:buChar char="•"/>
            </a:pPr>
            <a:r>
              <a:rPr lang="en-US" b="0" u="none" dirty="0" smtClean="0"/>
              <a:t>Often</a:t>
            </a:r>
            <a:r>
              <a:rPr lang="en-US" b="0" dirty="0" smtClean="0"/>
              <a:t> includes words and letters in his compositions. </a:t>
            </a:r>
          </a:p>
          <a:p>
            <a:pPr marL="457200" lvl="1" indent="0">
              <a:buFont typeface="Arial"/>
              <a:buNone/>
            </a:pPr>
            <a:endParaRPr lang="en-US" b="0" dirty="0" smtClean="0"/>
          </a:p>
          <a:p>
            <a:pPr marL="628650" lvl="1" indent="-171450">
              <a:buFont typeface="Arial"/>
              <a:buChar char="•"/>
            </a:pPr>
            <a:r>
              <a:rPr lang="en-US" b="0" dirty="0" smtClean="0"/>
              <a:t>1928-29:</a:t>
            </a:r>
            <a:r>
              <a:rPr lang="en-US" b="0" baseline="0" dirty="0" smtClean="0"/>
              <a:t> </a:t>
            </a:r>
            <a:r>
              <a:rPr lang="en-US" b="0" dirty="0" smtClean="0"/>
              <a:t>A</a:t>
            </a:r>
            <a:r>
              <a:rPr lang="en-US" b="0" baseline="0" dirty="0" smtClean="0"/>
              <a:t> trip to</a:t>
            </a:r>
            <a:r>
              <a:rPr lang="en-US" b="0" dirty="0" smtClean="0"/>
              <a:t> Paris in 1928–29 </a:t>
            </a:r>
          </a:p>
          <a:p>
            <a:pPr marL="628650" lvl="1" indent="-171450">
              <a:buFont typeface="Arial"/>
              <a:buChar char="•"/>
            </a:pPr>
            <a:r>
              <a:rPr lang="en-US" b="0" dirty="0" smtClean="0"/>
              <a:t>Begins to develop the style of nature-based abstraction that was to characterize his mature work. </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Stuart Davis, </a:t>
            </a:r>
            <a:r>
              <a:rPr lang="en-US" b="1" i="1" dirty="0" smtClean="0"/>
              <a:t>Report from Rockport</a:t>
            </a:r>
            <a:r>
              <a:rPr lang="en-US" b="1" dirty="0" smtClean="0"/>
              <a:t>, 1940</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Considered among Davis's most important works from the 1940s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It is a pivotal work, as it was the first in which he utilized his newly articulated </a:t>
            </a:r>
            <a:r>
              <a:rPr lang="en-US" b="1" dirty="0" smtClean="0"/>
              <a:t>"color-space" theory. </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Davis postulated that color could be used to indicate spatial relationships through its positioning next to other colors. </a:t>
            </a:r>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We will see this with Hans Hoffman’s theories soon…</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Some colors advance, while others recede, which suggests the illusion of a three-dimensional space on a two-dimensional surface. </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 profusion of colors, lines, shapes, and decorative patterns almost obscures identification of the scene — the town center at Rockport, Massachusetts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Composition is filled with gas pumps, trees, and storefronts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 yellow road leads the viewer's eye back to the garage, situated in the middle distance</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Flat,</a:t>
            </a:r>
            <a:r>
              <a:rPr lang="en-US" b="0" baseline="0" dirty="0" smtClean="0"/>
              <a:t> but with depth suggested through color, primarily</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In addition to these recognizable elements, the surface is covered with words, letters, and random lines that create an </a:t>
            </a:r>
            <a:r>
              <a:rPr lang="en-US" b="1" dirty="0" smtClean="0"/>
              <a:t>allover feeling of movement and speed</a:t>
            </a:r>
            <a:endParaRPr lang="en-US" b="0" dirty="0" smtClean="0"/>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Quite</a:t>
            </a:r>
            <a:r>
              <a:rPr lang="en-US" b="0" baseline="0" dirty="0" smtClean="0"/>
              <a:t> different from the Futurists, however!</a:t>
            </a:r>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543050" marR="0" lvl="3"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disjunction of so many elements and colors successfully </a:t>
            </a:r>
            <a:r>
              <a:rPr lang="en-US" b="0" u="sng" dirty="0" smtClean="0"/>
              <a:t>conveys the vitality of modern American life.</a:t>
            </a:r>
            <a:endParaRPr lang="en-US" b="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457200" lvl="1" indent="0">
              <a:buFont typeface="Arial"/>
              <a:buNone/>
            </a:pPr>
            <a:endParaRPr lang="en-US" b="0" dirty="0" smtClean="0"/>
          </a:p>
          <a:p>
            <a:pPr marL="628650" lvl="1" indent="-171450">
              <a:buFont typeface="Arial"/>
              <a:buChar char="•"/>
            </a:pPr>
            <a:r>
              <a:rPr lang="en-US" b="0" dirty="0" smtClean="0"/>
              <a:t>1930s: Davis teaches at the Art Students League in New York </a:t>
            </a:r>
          </a:p>
          <a:p>
            <a:pPr marL="628650" lvl="1" indent="-171450">
              <a:buFont typeface="Arial"/>
              <a:buChar char="•"/>
            </a:pPr>
            <a:r>
              <a:rPr lang="en-US" b="0" dirty="0" smtClean="0"/>
              <a:t>Employed by the mural division of the </a:t>
            </a:r>
            <a:r>
              <a:rPr lang="en-US" b="1" dirty="0" smtClean="0"/>
              <a:t>Works Progress Administration's </a:t>
            </a:r>
            <a:r>
              <a:rPr lang="en-US" b="0" dirty="0" smtClean="0"/>
              <a:t>Federal Art Project. </a:t>
            </a:r>
          </a:p>
          <a:p>
            <a:pPr marL="628650" lvl="1" indent="-171450">
              <a:buFont typeface="Arial"/>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14</a:t>
            </a:fld>
            <a:endParaRPr lang="en-US"/>
          </a:p>
        </p:txBody>
      </p:sp>
    </p:spTree>
    <p:extLst>
      <p:ext uri="{BB962C8B-B14F-4D97-AF65-F5344CB8AC3E}">
        <p14:creationId xmlns:p14="http://schemas.microsoft.com/office/powerpoint/2010/main" val="287580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b="1" dirty="0" smtClean="0"/>
              <a:t>WPA</a:t>
            </a:r>
          </a:p>
          <a:p>
            <a:pPr marL="628650" lvl="1" indent="-171450">
              <a:buFont typeface="Arial"/>
              <a:buChar char="•"/>
            </a:pPr>
            <a:r>
              <a:rPr lang="en-US" b="0" dirty="0" smtClean="0"/>
              <a:t>The Federal Art Project (FAP) is the visual arts arm of the Great Depression–era</a:t>
            </a:r>
            <a:r>
              <a:rPr lang="en-US" b="0" baseline="0" dirty="0" smtClean="0"/>
              <a:t> </a:t>
            </a:r>
            <a:r>
              <a:rPr lang="en-US" b="1" baseline="0" dirty="0" smtClean="0"/>
              <a:t>New Deal Works Progress Administration program</a:t>
            </a:r>
          </a:p>
          <a:p>
            <a:pPr marL="628650" lvl="1" indent="-171450">
              <a:buFont typeface="Arial"/>
              <a:buChar char="•"/>
            </a:pPr>
            <a:r>
              <a:rPr lang="en-US" b="0" baseline="0" dirty="0" smtClean="0"/>
              <a:t>August 1935-June 1943</a:t>
            </a:r>
          </a:p>
          <a:p>
            <a:pPr marL="628650" lvl="1" indent="-171450">
              <a:buFont typeface="Arial"/>
              <a:buChar char="•"/>
            </a:pPr>
            <a:r>
              <a:rPr lang="en-US" b="0" baseline="0" dirty="0" smtClean="0"/>
              <a:t>Created more that 200,000 separate works</a:t>
            </a:r>
          </a:p>
          <a:p>
            <a:pPr marL="1085850" lvl="2" indent="-171450">
              <a:buFont typeface="Arial"/>
              <a:buChar char="•"/>
            </a:pPr>
            <a:r>
              <a:rPr lang="en-US" b="0" baseline="0" dirty="0" smtClean="0"/>
              <a:t>Posters, murals, paintings</a:t>
            </a:r>
          </a:p>
          <a:p>
            <a:pPr marL="1085850" lvl="2" indent="-171450">
              <a:buFont typeface="Arial"/>
              <a:buChar char="•"/>
            </a:pPr>
            <a:r>
              <a:rPr lang="en-US" b="0" baseline="0" dirty="0" smtClean="0"/>
              <a:t>Some are extant</a:t>
            </a:r>
          </a:p>
          <a:p>
            <a:pPr marL="1085850" lvl="2" indent="-171450">
              <a:buFont typeface="Arial"/>
              <a:buChar char="•"/>
            </a:pPr>
            <a:r>
              <a:rPr lang="en-US" b="0" baseline="0" dirty="0" smtClean="0"/>
              <a:t>No distinction was made between representational and abstract art</a:t>
            </a:r>
          </a:p>
          <a:p>
            <a:pPr marL="1085850" lvl="2" indent="-171450">
              <a:buFont typeface="Arial"/>
              <a:buChar char="•"/>
            </a:pPr>
            <a:r>
              <a:rPr lang="en-US" b="0" baseline="0" dirty="0" smtClean="0"/>
              <a:t>Of course, abstraction was not yet in favor in America of the 30s and 40s</a:t>
            </a:r>
          </a:p>
          <a:p>
            <a:pPr marL="1085850" lvl="2" indent="-171450">
              <a:buFont typeface="Arial"/>
              <a:buChar char="•"/>
            </a:pPr>
            <a:r>
              <a:rPr lang="en-US" b="0" baseline="0" dirty="0" smtClean="0"/>
              <a:t>As a result, the program supported artists such as Jackson Pollock before their work could earn them an income</a:t>
            </a:r>
          </a:p>
          <a:p>
            <a:pPr marL="1085850" lvl="2" indent="-171450">
              <a:buFont typeface="Arial"/>
              <a:buChar char="•"/>
            </a:pPr>
            <a:endParaRPr lang="en-US" b="0" baseline="0" dirty="0" smtClean="0"/>
          </a:p>
          <a:p>
            <a:pPr marL="1085850" lvl="2" indent="-171450">
              <a:buFont typeface="Arial"/>
              <a:buChar char="•"/>
            </a:pPr>
            <a:r>
              <a:rPr lang="en-US" b="0" baseline="0" dirty="0" smtClean="0"/>
              <a:t>Primary goals</a:t>
            </a:r>
          </a:p>
          <a:p>
            <a:pPr marL="1543050" lvl="3" indent="-171450">
              <a:buFont typeface="Arial"/>
              <a:buChar char="•"/>
            </a:pPr>
            <a:r>
              <a:rPr lang="en-US" b="0" baseline="0" dirty="0" smtClean="0"/>
              <a:t>To employ out-of-work artists</a:t>
            </a:r>
          </a:p>
          <a:p>
            <a:pPr marL="1543050" lvl="3" indent="-171450">
              <a:buFont typeface="Arial"/>
              <a:buChar char="•"/>
            </a:pPr>
            <a:r>
              <a:rPr lang="en-US" b="0" baseline="0" dirty="0" smtClean="0"/>
              <a:t>To provide art for non-federal government buildings: Schools, hospitals, libraries, etc.</a:t>
            </a:r>
          </a:p>
          <a:p>
            <a:pPr marL="1543050" lvl="3" indent="-171450">
              <a:buFont typeface="Arial"/>
              <a:buChar char="•"/>
            </a:pPr>
            <a:r>
              <a:rPr lang="en-US" b="0" baseline="0" dirty="0" smtClean="0"/>
              <a:t>FAP artists received $23.86/week (a Woolworth’s clerk earned $11/week)</a:t>
            </a:r>
          </a:p>
          <a:p>
            <a:pPr marL="1543050" lvl="3" indent="-171450">
              <a:buFont typeface="Arial"/>
              <a:buChar char="•"/>
            </a:pPr>
            <a:r>
              <a:rPr lang="en-US" b="0" baseline="0" dirty="0" smtClean="0"/>
              <a:t>Fostered a sense of community amongst artists (remember, there is not the café culture of Paris…New York had a little of it)</a:t>
            </a:r>
          </a:p>
          <a:p>
            <a:pPr marL="1543050" lvl="3" indent="-171450">
              <a:buFont typeface="Arial"/>
              <a:buChar char="•"/>
            </a:pPr>
            <a:r>
              <a:rPr lang="en-US" b="0" baseline="0" dirty="0" smtClean="0"/>
              <a:t>Conveyed the importance of art to the country – faith in art</a:t>
            </a:r>
          </a:p>
          <a:p>
            <a:pPr marL="1543050" lvl="3" indent="-171450">
              <a:buFont typeface="Arial"/>
              <a:buChar char="•"/>
            </a:pPr>
            <a:endParaRPr lang="en-US" b="0" baseline="0" dirty="0" smtClean="0"/>
          </a:p>
          <a:p>
            <a:pPr marL="1543050" lvl="3" indent="-171450">
              <a:buFont typeface="Arial"/>
              <a:buChar char="•"/>
            </a:pPr>
            <a:r>
              <a:rPr lang="en-US" b="0" baseline="0" dirty="0" smtClean="0"/>
              <a:t>Work divided into art production, art instruction, and art research</a:t>
            </a:r>
          </a:p>
          <a:p>
            <a:pPr marL="1543050" lvl="3" indent="-171450">
              <a:buFont typeface="Arial"/>
              <a:buChar char="•"/>
            </a:pPr>
            <a:endParaRPr lang="en-US" b="0" baseline="0" dirty="0" smtClean="0"/>
          </a:p>
          <a:p>
            <a:pPr marL="1543050" lvl="3" indent="-171450">
              <a:buFont typeface="Arial"/>
              <a:buChar char="•"/>
            </a:pPr>
            <a:r>
              <a:rPr lang="en-US" b="0" baseline="0" dirty="0" smtClean="0"/>
              <a:t>So many well-known artists took advantage of this program:</a:t>
            </a:r>
          </a:p>
          <a:p>
            <a:pPr marL="2000250" lvl="4" indent="-171450">
              <a:buFont typeface="Arial"/>
              <a:buChar char="•"/>
            </a:pPr>
            <a:r>
              <a:rPr lang="en-US" b="0" baseline="0" dirty="0" smtClean="0"/>
              <a:t>William Baziotes</a:t>
            </a:r>
          </a:p>
          <a:p>
            <a:pPr marL="2000250" lvl="4" indent="-171450">
              <a:buFont typeface="Arial"/>
              <a:buChar char="•"/>
            </a:pPr>
            <a:r>
              <a:rPr lang="en-US" b="0" baseline="0" dirty="0" err="1" smtClean="0"/>
              <a:t>Romare</a:t>
            </a:r>
            <a:r>
              <a:rPr lang="en-US" b="0" baseline="0" dirty="0" smtClean="0"/>
              <a:t> Bearden</a:t>
            </a:r>
          </a:p>
          <a:p>
            <a:pPr marL="2000250" lvl="4" indent="-171450">
              <a:buFont typeface="Arial"/>
              <a:buChar char="•"/>
            </a:pPr>
            <a:r>
              <a:rPr lang="en-US" b="0" baseline="0" dirty="0" smtClean="0"/>
              <a:t>Thomas Hart Benton</a:t>
            </a:r>
          </a:p>
          <a:p>
            <a:pPr marL="2000250" lvl="4" indent="-171450">
              <a:buFont typeface="Arial"/>
              <a:buChar char="•"/>
            </a:pPr>
            <a:r>
              <a:rPr lang="en-US" b="0" baseline="0" dirty="0" smtClean="0"/>
              <a:t>Stuart Davis</a:t>
            </a:r>
          </a:p>
          <a:p>
            <a:pPr marL="2000250" lvl="4" indent="-171450">
              <a:buFont typeface="Arial"/>
              <a:buChar char="•"/>
            </a:pPr>
            <a:r>
              <a:rPr lang="en-US" b="0" baseline="0" dirty="0" smtClean="0"/>
              <a:t>Arshile Gorky</a:t>
            </a:r>
          </a:p>
          <a:p>
            <a:pPr marL="2000250" lvl="4" indent="-171450">
              <a:buFont typeface="Arial"/>
              <a:buChar char="•"/>
            </a:pPr>
            <a:r>
              <a:rPr lang="en-US" b="0" baseline="0" dirty="0" smtClean="0"/>
              <a:t>Adolph </a:t>
            </a:r>
            <a:r>
              <a:rPr lang="en-US" b="0" baseline="0" dirty="0" err="1" smtClean="0"/>
              <a:t>Gottleib</a:t>
            </a:r>
            <a:endParaRPr lang="en-US" b="0" baseline="0" dirty="0" smtClean="0"/>
          </a:p>
          <a:p>
            <a:pPr marL="2000250" lvl="4" indent="-171450">
              <a:buFont typeface="Arial"/>
              <a:buChar char="•"/>
            </a:pPr>
            <a:r>
              <a:rPr lang="en-US" b="0" baseline="0" dirty="0" smtClean="0"/>
              <a:t>Philip </a:t>
            </a:r>
            <a:r>
              <a:rPr lang="en-US" b="0" baseline="0" dirty="0" err="1" smtClean="0"/>
              <a:t>Guston</a:t>
            </a:r>
            <a:endParaRPr lang="en-US" b="0" baseline="0" dirty="0" smtClean="0"/>
          </a:p>
          <a:p>
            <a:pPr marL="2000250" lvl="4" indent="-171450">
              <a:buFont typeface="Arial"/>
              <a:buChar char="•"/>
            </a:pPr>
            <a:r>
              <a:rPr lang="en-US" b="0" baseline="0" dirty="0" smtClean="0"/>
              <a:t>Marsden Hartley</a:t>
            </a:r>
          </a:p>
          <a:p>
            <a:pPr marL="2000250" lvl="4" indent="-171450">
              <a:buFont typeface="Arial"/>
              <a:buChar char="•"/>
            </a:pPr>
            <a:r>
              <a:rPr lang="en-US" b="0" baseline="0" dirty="0" smtClean="0"/>
              <a:t>Jackson Pollock </a:t>
            </a:r>
          </a:p>
          <a:p>
            <a:pPr marL="2000250" lvl="4" indent="-171450">
              <a:buFont typeface="Arial"/>
              <a:buChar char="•"/>
            </a:pPr>
            <a:r>
              <a:rPr lang="en-US" b="0" baseline="0" dirty="0" smtClean="0"/>
              <a:t>Ad Reinhardt</a:t>
            </a:r>
          </a:p>
          <a:p>
            <a:pPr marL="2000250" lvl="4" indent="-171450">
              <a:buFont typeface="Arial"/>
              <a:buChar char="•"/>
            </a:pPr>
            <a:r>
              <a:rPr lang="en-US" b="0" baseline="0" dirty="0" smtClean="0"/>
              <a:t>Ben Shahn</a:t>
            </a:r>
          </a:p>
          <a:p>
            <a:pPr marL="2000250" lvl="4" indent="-171450">
              <a:buFont typeface="Arial"/>
              <a:buChar char="•"/>
            </a:pPr>
            <a:r>
              <a:rPr lang="en-US" b="0" baseline="0" dirty="0" smtClean="0"/>
              <a:t>The list goes on…</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As a result</a:t>
            </a:r>
            <a:r>
              <a:rPr lang="en-US" baseline="0" dirty="0" smtClean="0"/>
              <a:t> of all this money going to the arts, artistic communities begin to blossom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NYC: many things begin to form</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Art Students League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Hans Hofmann School of Fine Arts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Cedar Tavern</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These all become very important in the formation of Abstract Expressionism</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Again, we will delve into this in our next class</a:t>
            </a:r>
          </a:p>
          <a:p>
            <a:pPr marL="171450" indent="-171450">
              <a:buFont typeface="Arial"/>
              <a:buChar char="•"/>
            </a:pPr>
            <a:endParaRPr lang="en-US" b="0" dirty="0" smtClean="0"/>
          </a:p>
          <a:p>
            <a:pPr marL="171450" indent="-171450">
              <a:buFont typeface="Arial"/>
              <a:buChar char="•"/>
            </a:pPr>
            <a:endParaRPr lang="en-US" b="0" dirty="0" smtClean="0"/>
          </a:p>
          <a:p>
            <a:pPr marL="171450" indent="-171450">
              <a:buFont typeface="Arial"/>
              <a:buChar char="•"/>
            </a:pP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15</a:t>
            </a:fld>
            <a:endParaRPr lang="en-US"/>
          </a:p>
        </p:txBody>
      </p:sp>
    </p:spTree>
    <p:extLst>
      <p:ext uri="{BB962C8B-B14F-4D97-AF65-F5344CB8AC3E}">
        <p14:creationId xmlns:p14="http://schemas.microsoft.com/office/powerpoint/2010/main" val="193571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FSA PHOTOGRAPHY</a:t>
            </a:r>
          </a:p>
          <a:p>
            <a:endParaRPr lang="en-US" dirty="0" smtClean="0"/>
          </a:p>
          <a:p>
            <a:r>
              <a:rPr lang="en-US" dirty="0" smtClean="0"/>
              <a:t>Resettlement (later Farm Security) Administration, a New Deal agency in the Department of Agriculture</a:t>
            </a:r>
          </a:p>
          <a:p>
            <a:pPr marL="171450" indent="-171450">
              <a:buFont typeface="Arial"/>
              <a:buChar char="•"/>
            </a:pPr>
            <a:r>
              <a:rPr lang="en-US" dirty="0" smtClean="0"/>
              <a:t>RA/FSA photographers assigned to document small-town life</a:t>
            </a:r>
          </a:p>
          <a:p>
            <a:pPr marL="171450" indent="-171450">
              <a:buFont typeface="Arial"/>
              <a:buChar char="•"/>
            </a:pPr>
            <a:r>
              <a:rPr lang="en-US" dirty="0" smtClean="0"/>
              <a:t>Worked</a:t>
            </a:r>
            <a:r>
              <a:rPr lang="en-US" baseline="0" dirty="0" smtClean="0"/>
              <a:t> to </a:t>
            </a:r>
            <a:r>
              <a:rPr lang="en-US" dirty="0" smtClean="0"/>
              <a:t>demonstrate how the federal government was attempting to improve the lot of rural communities during the Depression</a:t>
            </a:r>
          </a:p>
          <a:p>
            <a:pPr marL="171450" indent="-171450">
              <a:buFont typeface="Arial"/>
              <a:buChar char="•"/>
            </a:pPr>
            <a:r>
              <a:rPr lang="en-US" dirty="0" smtClean="0"/>
              <a:t>So,</a:t>
            </a:r>
            <a:r>
              <a:rPr lang="en-US" baseline="0" dirty="0" smtClean="0"/>
              <a:t> propaganda – an ideological agenda</a:t>
            </a:r>
          </a:p>
          <a:p>
            <a:pPr marL="171450" indent="-171450">
              <a:buFont typeface="Arial"/>
              <a:buChar char="•"/>
            </a:pPr>
            <a:endParaRPr lang="en-US" baseline="0" dirty="0" smtClean="0"/>
          </a:p>
          <a:p>
            <a:pPr marL="171450" indent="-171450">
              <a:buFont typeface="Arial"/>
              <a:buChar char="•"/>
            </a:pPr>
            <a:r>
              <a:rPr lang="en-US" dirty="0" smtClean="0"/>
              <a:t>From their first appearance in magazines and books in the late 1930s, these direct, iconic images entered the public's collective consciousness and are now deeply embedded in the nation's shared visual history of the Depression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Dorothea Lange, </a:t>
            </a:r>
            <a:r>
              <a:rPr lang="en-US" b="1" i="1" dirty="0" smtClean="0"/>
              <a:t>Migrant Mother, Nipomo, California</a:t>
            </a:r>
            <a:r>
              <a:rPr lang="en-US" b="1" dirty="0" smtClean="0"/>
              <a:t>, 1936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indent="-171450">
              <a:buFont typeface="Arial"/>
              <a:buChar char="•"/>
            </a:pPr>
            <a:r>
              <a:rPr lang="en-US" dirty="0" smtClean="0"/>
              <a:t>Documents migratory farm laborers escaping dustbowl conditions during the Great Depression</a:t>
            </a:r>
          </a:p>
          <a:p>
            <a:pPr marL="171450" indent="-171450">
              <a:buFont typeface="Arial"/>
              <a:buChar char="•"/>
            </a:pPr>
            <a:r>
              <a:rPr lang="en-US" dirty="0" smtClean="0"/>
              <a:t>Nipomo, California, Lange meets Florence Owens Thompson and her children in a camp</a:t>
            </a:r>
          </a:p>
          <a:p>
            <a:pPr marL="171450" indent="-171450">
              <a:buFont typeface="Wingdings" charset="2"/>
              <a:buChar char="Ø"/>
            </a:pPr>
            <a:r>
              <a:rPr lang="en-US" dirty="0" smtClean="0"/>
              <a:t>“I saw and approached the hungry and desperate mother, as if drawn by a magnet. I do not remember how I explained my presence or my camera to her, but I do remember she asked me no questions. I made five exposures, working closer and closer from the same direction”</a:t>
            </a:r>
          </a:p>
          <a:p>
            <a:pPr marL="171450" indent="-171450">
              <a:buFont typeface="Wingdings" charset="2"/>
              <a:buChar char="Ø"/>
            </a:pPr>
            <a:endParaRPr lang="en-US" dirty="0" smtClean="0"/>
          </a:p>
          <a:p>
            <a:pPr marL="171450" indent="-171450">
              <a:buFont typeface="Arial"/>
              <a:buChar char="•"/>
            </a:pPr>
            <a:r>
              <a:rPr lang="en-US" dirty="0" smtClean="0"/>
              <a:t>One photograph from that day, now known as </a:t>
            </a:r>
            <a:r>
              <a:rPr lang="en-US" i="1" dirty="0" smtClean="0"/>
              <a:t>Migrant Mother</a:t>
            </a:r>
            <a:r>
              <a:rPr lang="en-US" dirty="0" smtClean="0"/>
              <a:t>, was widely circulated to magazines and newspapers at the time and became a symbol of the plight of migrant farm workers during the Great Depression</a:t>
            </a:r>
          </a:p>
          <a:p>
            <a:endParaRPr lang="en-US" dirty="0" smtClean="0"/>
          </a:p>
          <a:p>
            <a:pPr marL="171450" indent="-171450">
              <a:buFont typeface="Wingdings" charset="2"/>
              <a:buChar char="Ø"/>
            </a:pPr>
            <a:r>
              <a:rPr lang="en-US" dirty="0" smtClean="0"/>
              <a:t>“She and her children had been living on frozen vegetables from the field and wild birds the children caught. The pea crop had frozen; there was no work. Yet they could not move on, for she had just sold the tires from the car to buy food.”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Walker Evans, </a:t>
            </a:r>
            <a:r>
              <a:rPr lang="en-US" b="1" i="1" dirty="0" smtClean="0"/>
              <a:t>Alabama Tenant Farmer Wife</a:t>
            </a:r>
            <a:r>
              <a:rPr lang="en-US" b="1" dirty="0" smtClean="0"/>
              <a:t>, 1936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Most of Evans' early photographs reveal the influence of European modernism</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Formalism and emphasis on dynamic graphic structures.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He gradually moves away from this highly aestheticized style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Develops his own notions of realism, of the spectator's role, and of the poetic resonance of ordinary subjects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Aims to </a:t>
            </a:r>
            <a:r>
              <a:rPr lang="en-US" b="1" dirty="0" smtClean="0"/>
              <a:t>distill the essence of American life from the simple and ordinary</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1935-36:</a:t>
            </a:r>
            <a:r>
              <a:rPr lang="en-US" b="0" baseline="0" dirty="0" smtClean="0"/>
              <a:t> </a:t>
            </a:r>
            <a:r>
              <a:rPr lang="en-US" b="0" dirty="0" smtClean="0"/>
              <a:t>The Depression years most productive</a:t>
            </a:r>
            <a:r>
              <a:rPr lang="en-US" b="0" baseline="0" dirty="0" smtClean="0"/>
              <a:t> for Evans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June 1935: he accepts a job from the U.S. Department of the Interior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Aim</a:t>
            </a:r>
            <a:r>
              <a:rPr lang="en-US" b="0" baseline="0" dirty="0" smtClean="0"/>
              <a:t> is to p</a:t>
            </a:r>
            <a:r>
              <a:rPr lang="en-US" b="0" dirty="0" smtClean="0"/>
              <a:t>hotograph a government-built resettlement community of unemployed coal miners in West Virginia</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He quickly parlayed this temporary employment into a full-time position as an "information specialist" in the Resettlement (later Farm Security) Administration, a New Deal agency in the Department of Agriculture</a:t>
            </a:r>
          </a:p>
          <a:p>
            <a:endParaRPr lang="en-US" dirty="0" smtClean="0"/>
          </a:p>
          <a:p>
            <a:pPr marL="171450" indent="-171450">
              <a:buFont typeface="Arial"/>
              <a:buChar char="•"/>
            </a:pPr>
            <a:r>
              <a:rPr lang="en-US" dirty="0" smtClean="0"/>
              <a:t>1936: Took leave and went South with a friend to photograph a story on</a:t>
            </a:r>
            <a:r>
              <a:rPr lang="en-US" baseline="0" dirty="0" smtClean="0"/>
              <a:t> sharecroppers for Fortune magazine</a:t>
            </a:r>
            <a:endParaRPr lang="en-US" dirty="0" smtClean="0"/>
          </a:p>
          <a:p>
            <a:pPr marL="171450" indent="-171450">
              <a:buFont typeface="Arial"/>
              <a:buChar char="•"/>
            </a:pPr>
            <a:r>
              <a:rPr lang="en-US" dirty="0" smtClean="0"/>
              <a:t>Evans made the vast majority of his Hale County photographs in and around the four-room cabin of Floyd and Allie Mae Burroughs</a:t>
            </a:r>
          </a:p>
          <a:p>
            <a:pPr marL="171450" indent="-171450">
              <a:buFont typeface="Arial"/>
              <a:buChar char="•"/>
            </a:pPr>
            <a:r>
              <a:rPr lang="en-US" dirty="0" smtClean="0"/>
              <a:t>Lived there on and off for several weeks in August 1936</a:t>
            </a:r>
          </a:p>
          <a:p>
            <a:pPr marL="171450" indent="-171450">
              <a:buFont typeface="Arial"/>
              <a:buChar char="•"/>
            </a:pPr>
            <a:r>
              <a:rPr lang="en-US" dirty="0" smtClean="0"/>
              <a:t>The family owned nothing—not their home, land, mule, or farm tools, all of which they leased from their landlord. </a:t>
            </a:r>
          </a:p>
          <a:p>
            <a:pPr marL="628650" lvl="1" indent="-171450">
              <a:buFont typeface="Arial"/>
              <a:buChar char="•"/>
            </a:pPr>
            <a:r>
              <a:rPr lang="en-US" dirty="0" smtClean="0"/>
              <a:t>Burroughs was a cotton "sharecropper" or "</a:t>
            </a:r>
            <a:r>
              <a:rPr lang="en-US" dirty="0" err="1" smtClean="0"/>
              <a:t>halver</a:t>
            </a:r>
            <a:r>
              <a:rPr lang="en-US" dirty="0" smtClean="0"/>
              <a:t>”</a:t>
            </a:r>
          </a:p>
          <a:p>
            <a:pPr marL="1085850" lvl="2" indent="-171450">
              <a:buFont typeface="Arial"/>
              <a:buChar char="•"/>
            </a:pPr>
            <a:r>
              <a:rPr lang="en-US" dirty="0" smtClean="0"/>
              <a:t>At harvest time, he had to give his landlord half his cotton and corn crop, and pay off any other debts incurred during the year for food, seed, fertilizer, and medicine. </a:t>
            </a:r>
          </a:p>
          <a:p>
            <a:pPr marL="1085850" lvl="2" indent="-171450">
              <a:buFont typeface="Arial"/>
              <a:buChar char="•"/>
            </a:pPr>
            <a:r>
              <a:rPr lang="en-US" dirty="0" smtClean="0"/>
              <a:t>In 1935, the family had ended the year $12 in debt.</a:t>
            </a:r>
          </a:p>
          <a:p>
            <a:pPr marL="171450" indent="-171450">
              <a:buFont typeface="Arial"/>
              <a:buChar char="•"/>
            </a:pPr>
            <a:r>
              <a:rPr lang="en-US" dirty="0" smtClean="0"/>
              <a:t>Dire times for farmers, and many Americans</a:t>
            </a:r>
          </a:p>
          <a:p>
            <a:pPr marL="171450" indent="-171450">
              <a:buFont typeface="Arial"/>
              <a:buChar char="•"/>
            </a:pPr>
            <a:r>
              <a:rPr lang="en-US" dirty="0" smtClean="0"/>
              <a:t>Evans seeks to express that</a:t>
            </a:r>
            <a:r>
              <a:rPr lang="en-US" baseline="0" dirty="0" smtClean="0"/>
              <a:t> via photographic images</a:t>
            </a:r>
          </a:p>
          <a:p>
            <a:pPr marL="171450" indent="-171450">
              <a:buFont typeface="Arial"/>
              <a:buChar char="•"/>
            </a:pPr>
            <a:endParaRPr lang="en-US" dirty="0" smtClean="0"/>
          </a:p>
          <a:p>
            <a:pPr marL="171450" indent="-171450">
              <a:buFont typeface="Arial"/>
              <a:buChar char="•"/>
            </a:pPr>
            <a:r>
              <a:rPr lang="en-US" dirty="0" smtClean="0"/>
              <a:t>This image THE</a:t>
            </a:r>
            <a:r>
              <a:rPr lang="en-US" baseline="0" dirty="0" smtClean="0"/>
              <a:t> ICON of the Great Depression</a:t>
            </a:r>
          </a:p>
          <a:p>
            <a:pPr marL="171450" indent="-171450">
              <a:buFont typeface="Arial"/>
              <a:buChar char="•"/>
            </a:pPr>
            <a:r>
              <a:rPr lang="en-US" dirty="0" smtClean="0"/>
              <a:t>Evans made four photographs of Allie Mae Burroughs against the rear wall of the family's cabin. </a:t>
            </a:r>
          </a:p>
          <a:p>
            <a:pPr marL="171450" indent="-171450">
              <a:buFont typeface="Arial"/>
              <a:buChar char="•"/>
            </a:pPr>
            <a:r>
              <a:rPr lang="en-US" dirty="0" smtClean="0"/>
              <a:t>Although compositionally similar, they record distinct facial expressions </a:t>
            </a:r>
          </a:p>
          <a:p>
            <a:pPr marL="171450" indent="-171450">
              <a:buFont typeface="Arial"/>
              <a:buChar char="•"/>
            </a:pPr>
            <a:r>
              <a:rPr lang="en-US" dirty="0" smtClean="0"/>
              <a:t>1938: Evans selected for his seminal publication, </a:t>
            </a:r>
            <a:r>
              <a:rPr lang="en-US" u="sng" dirty="0" smtClean="0"/>
              <a:t>American Photographs</a:t>
            </a:r>
            <a:r>
              <a:rPr lang="en-US" dirty="0" smtClean="0"/>
              <a:t>, the negative that shows Allie Mae at her most content, welcoming, and accessible. </a:t>
            </a:r>
          </a:p>
          <a:p>
            <a:pPr marL="171450" indent="-171450">
              <a:buFont typeface="Arial"/>
              <a:buChar char="•"/>
            </a:pPr>
            <a:r>
              <a:rPr lang="en-US" dirty="0" smtClean="0"/>
              <a:t>But in </a:t>
            </a:r>
            <a:r>
              <a:rPr lang="en-US" u="sng" dirty="0" smtClean="0"/>
              <a:t>Let Us Now Praise Famous Men</a:t>
            </a:r>
            <a:r>
              <a:rPr lang="en-US" dirty="0" smtClean="0"/>
              <a:t>, Evans presented a more closed and irritated Allie Mae (see above)</a:t>
            </a:r>
          </a:p>
          <a:p>
            <a:pPr marL="628650" lvl="1" indent="-171450">
              <a:buFont typeface="Arial"/>
              <a:buChar char="•"/>
            </a:pPr>
            <a:r>
              <a:rPr lang="en-US" dirty="0" smtClean="0"/>
              <a:t>A troubled victim of both the Depression and the camera's burrowing eye. </a:t>
            </a:r>
          </a:p>
          <a:p>
            <a:pPr marL="628650" lvl="1" indent="-171450">
              <a:buFont typeface="Arial"/>
              <a:buChar char="•"/>
            </a:pPr>
            <a:r>
              <a:rPr lang="en-US" dirty="0" smtClean="0"/>
              <a:t>It is this portrait, with the psychological ambiguity of a Mona Lisa, which was seized upon by early reviewers as the book's quintessential image.</a:t>
            </a:r>
          </a:p>
          <a:p>
            <a:pPr marL="628650" lvl="1" indent="-171450">
              <a:buFont typeface="Arial"/>
              <a:buChar char="•"/>
            </a:pPr>
            <a:endParaRPr lang="en-US" dirty="0" smtClean="0"/>
          </a:p>
          <a:p>
            <a:pPr marL="628650" lvl="1" indent="-171450">
              <a:buFont typeface="Arial"/>
              <a:buChar char="•"/>
            </a:pPr>
            <a:r>
              <a:rPr lang="en-US" dirty="0" smtClean="0"/>
              <a:t>As a series, these</a:t>
            </a:r>
            <a:r>
              <a:rPr lang="en-US" baseline="0" dirty="0" smtClean="0"/>
              <a:t> photographs</a:t>
            </a:r>
            <a:r>
              <a:rPr lang="en-US" dirty="0" smtClean="0"/>
              <a:t> seem to have elucidated the whole tragedy of the Great Depression; individually, they are intimate, transcendent, and enigmatic. </a:t>
            </a:r>
          </a:p>
          <a:p>
            <a:pPr marL="628650" lvl="1" indent="-171450">
              <a:buFont typeface="Arial"/>
              <a:buChar char="•"/>
            </a:pPr>
            <a:r>
              <a:rPr lang="en-US" dirty="0" smtClean="0"/>
              <a:t>For many, they are the apogee of Evans' career in photography.</a:t>
            </a:r>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16</a:t>
            </a:fld>
            <a:endParaRPr lang="en-US"/>
          </a:p>
        </p:txBody>
      </p:sp>
    </p:spTree>
    <p:extLst>
      <p:ext uri="{BB962C8B-B14F-4D97-AF65-F5344CB8AC3E}">
        <p14:creationId xmlns:p14="http://schemas.microsoft.com/office/powerpoint/2010/main" val="3086174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AMERICAN</a:t>
            </a:r>
            <a:r>
              <a:rPr lang="en-US" b="1" baseline="0" dirty="0" smtClean="0"/>
              <a:t> REGIONALISM</a:t>
            </a:r>
          </a:p>
          <a:p>
            <a:endParaRPr lang="en-US" b="0" dirty="0" smtClean="0"/>
          </a:p>
          <a:p>
            <a:r>
              <a:rPr lang="en-US" dirty="0" smtClean="0"/>
              <a:t>Concurrently, </a:t>
            </a:r>
            <a:r>
              <a:rPr lang="en-US" b="1" dirty="0" smtClean="0"/>
              <a:t>American Social Regionalism </a:t>
            </a:r>
            <a:r>
              <a:rPr lang="en-US" dirty="0" smtClean="0"/>
              <a:t>is happening:</a:t>
            </a:r>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With the Great Depression, American painters</a:t>
            </a:r>
            <a:r>
              <a:rPr lang="en-US" u="sng" baseline="0" dirty="0" smtClean="0"/>
              <a:t> make Social Realism their own</a:t>
            </a:r>
          </a:p>
          <a:p>
            <a:endParaRPr lang="en-US" dirty="0" smtClean="0"/>
          </a:p>
          <a:p>
            <a:endParaRPr lang="en-US" dirty="0" smtClean="0"/>
          </a:p>
          <a:p>
            <a:pPr marL="171450" indent="-171450">
              <a:buFont typeface="Arial"/>
              <a:buChar char="•"/>
            </a:pPr>
            <a:r>
              <a:rPr lang="en-US" dirty="0" smtClean="0"/>
              <a:t>An</a:t>
            </a:r>
            <a:r>
              <a:rPr lang="en-US" baseline="0" dirty="0" smtClean="0"/>
              <a:t> i</a:t>
            </a:r>
            <a:r>
              <a:rPr lang="en-US" dirty="0" smtClean="0"/>
              <a:t>nternational art movement (not to be confused with Socialist Realism,</a:t>
            </a:r>
            <a:r>
              <a:rPr lang="en-US" baseline="0" dirty="0" smtClean="0"/>
              <a:t> a Russian style institutionalized by Stalin in ‘34 and supported by Communist governments)</a:t>
            </a:r>
            <a:endParaRPr lang="en-US" dirty="0" smtClean="0"/>
          </a:p>
          <a:p>
            <a:pPr marL="171450" indent="-171450">
              <a:buFont typeface="Arial"/>
              <a:buChar char="•"/>
            </a:pPr>
            <a:r>
              <a:rPr lang="en-US" dirty="0" smtClean="0"/>
              <a:t>Springs</a:t>
            </a:r>
            <a:r>
              <a:rPr lang="en-US" baseline="0" dirty="0" smtClean="0"/>
              <a:t> from 19</a:t>
            </a:r>
            <a:r>
              <a:rPr lang="en-US" baseline="30000" dirty="0" smtClean="0"/>
              <a:t>th</a:t>
            </a:r>
            <a:r>
              <a:rPr lang="en-US" baseline="0" dirty="0" smtClean="0"/>
              <a:t> century European Realism we studied in our last class</a:t>
            </a:r>
          </a:p>
          <a:p>
            <a:pPr marL="628650" lvl="1" indent="-171450">
              <a:buFont typeface="Arial"/>
              <a:buChar char="•"/>
            </a:pPr>
            <a:r>
              <a:rPr lang="en-US" baseline="0" dirty="0" smtClean="0"/>
              <a:t>Artists like Courbet and Millet</a:t>
            </a:r>
          </a:p>
          <a:p>
            <a:pPr marL="628650" lvl="1" indent="-171450">
              <a:buFont typeface="Arial"/>
              <a:buChar char="•"/>
            </a:pPr>
            <a:r>
              <a:rPr lang="en-US" baseline="0" dirty="0" smtClean="0"/>
              <a:t>Interest in working class and poor</a:t>
            </a:r>
          </a:p>
          <a:p>
            <a:pPr marL="628650" lvl="1" indent="-171450">
              <a:buFont typeface="Arial"/>
              <a:buChar char="•"/>
            </a:pPr>
            <a:r>
              <a:rPr lang="en-US" baseline="0" dirty="0" smtClean="0"/>
              <a:t>Effects of industry on the common person</a:t>
            </a:r>
          </a:p>
          <a:p>
            <a:pPr marL="171450" indent="-171450">
              <a:buFont typeface="Arial"/>
              <a:buChar char="•"/>
            </a:pPr>
            <a:r>
              <a:rPr lang="en-US" baseline="0" dirty="0" smtClean="0"/>
              <a:t>American Social Realists aimed to expose the </a:t>
            </a:r>
            <a:r>
              <a:rPr lang="en-US" dirty="0" smtClean="0"/>
              <a:t>everyday conditions of the working classes and the poor</a:t>
            </a:r>
          </a:p>
          <a:p>
            <a:pPr marL="171450" indent="-171450">
              <a:buFont typeface="Arial"/>
              <a:buChar char="•"/>
            </a:pPr>
            <a:r>
              <a:rPr lang="en-US" baseline="0" dirty="0" smtClean="0"/>
              <a:t>A sense of criticality </a:t>
            </a:r>
            <a:r>
              <a:rPr lang="en-US" dirty="0" smtClean="0"/>
              <a:t>of the social structures that maintain these conditions</a:t>
            </a:r>
          </a:p>
          <a:p>
            <a:pPr marL="628650" lvl="1" indent="-171450">
              <a:buFont typeface="Arial"/>
              <a:buChar char="•"/>
            </a:pPr>
            <a:r>
              <a:rPr lang="en-US" baseline="0" dirty="0" smtClean="0"/>
              <a:t>Often a heavy dose of regional pride and celebration</a:t>
            </a:r>
          </a:p>
          <a:p>
            <a:pPr marL="628650" lvl="1" indent="-171450">
              <a:buFont typeface="Arial"/>
              <a:buChar char="•"/>
            </a:pPr>
            <a:r>
              <a:rPr lang="en-US" baseline="0" dirty="0" smtClean="0"/>
              <a:t>More of a descriptive realism</a:t>
            </a:r>
          </a:p>
          <a:p>
            <a:pPr marL="457200" lvl="1" indent="0">
              <a:buFont typeface="Arial"/>
              <a:buNone/>
            </a:pPr>
            <a:endParaRPr lang="en-US" dirty="0" smtClean="0"/>
          </a:p>
          <a:p>
            <a:pPr marL="171450" indent="-171450">
              <a:buFont typeface="Arial"/>
              <a:buChar char="•"/>
            </a:pPr>
            <a:r>
              <a:rPr lang="en-US" dirty="0" smtClean="0"/>
              <a:t>An </a:t>
            </a:r>
            <a:r>
              <a:rPr lang="en-US" b="1" dirty="0" smtClean="0"/>
              <a:t>anti-modernist movement</a:t>
            </a:r>
            <a:r>
              <a:rPr lang="en-US" b="1" baseline="0" dirty="0" smtClean="0"/>
              <a:t> </a:t>
            </a:r>
            <a:r>
              <a:rPr lang="en-US" baseline="0" dirty="0" smtClean="0"/>
              <a:t>that sprouted in the American Midwest in the late 1920s / early 30s</a:t>
            </a:r>
          </a:p>
          <a:p>
            <a:pPr marL="171450" indent="-171450">
              <a:buFont typeface="Arial"/>
              <a:buChar char="•"/>
            </a:pPr>
            <a:r>
              <a:rPr lang="en-US" baseline="0" dirty="0" smtClean="0"/>
              <a:t>A response to the modernism they saw coming out of Europe and metropolises like New York City</a:t>
            </a:r>
          </a:p>
          <a:p>
            <a:pPr marL="171450" indent="-171450">
              <a:buFont typeface="Arial"/>
              <a:buChar char="•"/>
            </a:pPr>
            <a:r>
              <a:rPr lang="en-US" baseline="0" dirty="0" smtClean="0"/>
              <a:t>Heavy focus on local subject matter</a:t>
            </a:r>
          </a:p>
          <a:p>
            <a:pPr marL="171450" indent="-171450">
              <a:buFont typeface="Arial"/>
              <a:buChar char="•"/>
            </a:pPr>
            <a:r>
              <a:rPr lang="en-US" baseline="0" dirty="0" smtClean="0"/>
              <a:t>Simple, realistic, easily comprehendible style</a:t>
            </a:r>
          </a:p>
          <a:p>
            <a:pPr marL="171450" indent="-171450">
              <a:buFont typeface="Arial"/>
              <a:buChar char="•"/>
            </a:pPr>
            <a:r>
              <a:rPr lang="en-US" baseline="0" dirty="0" smtClean="0"/>
              <a:t>In the wake of the Great Depression, provides solace to the people</a:t>
            </a:r>
          </a:p>
          <a:p>
            <a:pPr marL="171450" indent="-171450">
              <a:buFont typeface="Arial"/>
              <a:buChar char="•"/>
            </a:pPr>
            <a:endParaRPr lang="en-US" baseline="0" dirty="0" smtClean="0"/>
          </a:p>
          <a:p>
            <a:pPr marL="171450" indent="-171450">
              <a:buFont typeface="Wingdings" charset="2"/>
              <a:buChar char="Ø"/>
            </a:pPr>
            <a:r>
              <a:rPr lang="en-US" baseline="0" dirty="0" smtClean="0"/>
              <a:t>“I wallowed in every cockeyed ‘ism’ that came along, and it took me ten years to get all that modernist dirt our of my system.”</a:t>
            </a:r>
          </a:p>
          <a:p>
            <a:pPr marL="171450" indent="-171450">
              <a:buFont typeface="Wingdings" charset="2"/>
              <a:buChar char="Ø"/>
            </a:pPr>
            <a:endParaRPr lang="en-US" baseline="0" dirty="0" smtClean="0"/>
          </a:p>
          <a:p>
            <a:pPr marL="171450" indent="-171450">
              <a:buFont typeface="Arial"/>
              <a:buChar char="•"/>
            </a:pPr>
            <a:r>
              <a:rPr lang="en-US" baseline="0" dirty="0" smtClean="0"/>
              <a:t>The sense of a return to something truly American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Thomas Hart Benton</a:t>
            </a:r>
            <a:r>
              <a:rPr lang="en-US" b="1" i="1" dirty="0" smtClean="0"/>
              <a:t>, The Arts of the West</a:t>
            </a:r>
            <a:r>
              <a:rPr lang="en-US" b="1" dirty="0" smtClean="0"/>
              <a:t>, 1932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Benton begins his career</a:t>
            </a:r>
            <a:r>
              <a:rPr lang="en-US" b="0" baseline="0" dirty="0" smtClean="0"/>
              <a:t> under the influence of the Old Masters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Then emulates the avant-garde abstraction he sees coming out of Europe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Spends time in Paris in the early 1920s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Upon returning to New York, declares himself an “enemy to Modernism”</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Finally lands on “Regionalism”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You can see here the individualism and ruggedness of the American west – the ideal</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Benton actually the mentor of the young Jackson Pollock, which we will discuss in more depth later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Very different approach to the issue of representation than we’ve been seeing</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Fluid, sculpture-like figures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rhythm and slow pace to his compositions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Movement and energy are palpable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Vignettes of American life, as it is lived</a:t>
            </a:r>
            <a:endParaRPr lang="en-US" b="0" dirty="0" smtClean="0"/>
          </a:p>
          <a:p>
            <a:pPr marL="171450" indent="-171450">
              <a:buFont typeface="Arial"/>
              <a:buChar char="•"/>
            </a:pPr>
            <a:endParaRPr lang="en-US" dirty="0" smtClean="0"/>
          </a:p>
          <a:p>
            <a:pPr marL="171450" indent="-171450">
              <a:buFont typeface="Arial"/>
              <a:buChar char="•"/>
            </a:pPr>
            <a:endParaRPr lang="en-US" dirty="0" smtClean="0"/>
          </a:p>
          <a:p>
            <a:pPr marL="171450" indent="-171450">
              <a:buFont typeface="Arial"/>
              <a:buChar char="•"/>
            </a:pPr>
            <a:r>
              <a:rPr lang="en-US" dirty="0" smtClean="0"/>
              <a:t>This painting is part of a larger series titled “The Arts of Life in America”</a:t>
            </a:r>
          </a:p>
          <a:p>
            <a:pPr marL="171450" indent="-171450">
              <a:buFont typeface="Arial"/>
              <a:buChar char="•"/>
            </a:pPr>
            <a:r>
              <a:rPr lang="en-US" dirty="0" smtClean="0"/>
              <a:t>Large</a:t>
            </a:r>
            <a:r>
              <a:rPr lang="en-US" baseline="0" dirty="0" smtClean="0"/>
              <a:t> murals painted for the Whitney Museum of American Art</a:t>
            </a:r>
            <a:endParaRPr lang="en-US" dirty="0" smtClean="0"/>
          </a:p>
          <a:p>
            <a:pPr marL="628650" lvl="1" indent="-171450">
              <a:buFont typeface="Arial"/>
              <a:buChar char="•"/>
            </a:pPr>
            <a:r>
              <a:rPr lang="en-US" dirty="0" smtClean="0"/>
              <a:t>Each section of the country has a mural</a:t>
            </a:r>
          </a:p>
          <a:p>
            <a:pPr marL="628650" lvl="1" indent="-171450">
              <a:buFont typeface="Arial"/>
              <a:buChar char="•"/>
            </a:pPr>
            <a:r>
              <a:rPr lang="en-US" dirty="0" smtClean="0"/>
              <a:t>Painted at the height of the Great Depression. </a:t>
            </a:r>
          </a:p>
          <a:p>
            <a:pPr marL="628650" lvl="1" indent="-171450">
              <a:buFont typeface="Arial"/>
              <a:buChar char="•"/>
            </a:pPr>
            <a:r>
              <a:rPr lang="en-US" dirty="0" smtClean="0"/>
              <a:t>Roosevelt was campaigning for the White House. </a:t>
            </a:r>
          </a:p>
          <a:p>
            <a:pPr marL="628650" lvl="1" indent="-171450">
              <a:buFont typeface="Arial"/>
              <a:buChar char="•"/>
            </a:pPr>
            <a:r>
              <a:rPr lang="en-US" dirty="0" smtClean="0"/>
              <a:t>Prohibition was the law of the land</a:t>
            </a:r>
            <a:r>
              <a:rPr lang="en-US" baseline="0" dirty="0" smtClean="0"/>
              <a:t> -- </a:t>
            </a:r>
            <a:r>
              <a:rPr lang="en-US" dirty="0" smtClean="0"/>
              <a:t>Bootlegging of illegal alcohol was big business, especially in the cities.</a:t>
            </a:r>
          </a:p>
          <a:p>
            <a:pPr marL="628650" lvl="1" indent="-171450">
              <a:buFont typeface="Arial"/>
              <a:buChar char="•"/>
            </a:pPr>
            <a:r>
              <a:rPr lang="en-US" dirty="0" smtClean="0"/>
              <a:t>For this project, he took sketching trips by car in the 1920s and 1930s through various sections of the country, getting to know each region</a:t>
            </a:r>
          </a:p>
          <a:p>
            <a:pPr marL="171450" indent="-171450">
              <a:buFont typeface="Arial"/>
              <a:buChar char="•"/>
            </a:pPr>
            <a:r>
              <a:rPr lang="en-US" dirty="0" smtClean="0"/>
              <a:t>Benton was born in Neosho, Missouri</a:t>
            </a:r>
          </a:p>
          <a:p>
            <a:pPr marL="171450" indent="-171450">
              <a:buFont typeface="Arial"/>
              <a:buChar char="•"/>
            </a:pPr>
            <a:r>
              <a:rPr lang="en-US" dirty="0" smtClean="0"/>
              <a:t>Absorbed the life of the western frontier</a:t>
            </a:r>
          </a:p>
          <a:p>
            <a:pPr marL="171450" indent="-171450">
              <a:buFont typeface="Arial"/>
              <a:buChar char="•"/>
            </a:pPr>
            <a:r>
              <a:rPr lang="en-US" dirty="0" smtClean="0"/>
              <a:t>Although he later spent much time in cities (Washington, D.C., Chicago, Paris, New York for 20 years), he never forgot his rural roots</a:t>
            </a:r>
          </a:p>
          <a:p>
            <a:pPr marL="171450" indent="-171450">
              <a:buFont typeface="Arial"/>
              <a:buChar char="•"/>
            </a:pPr>
            <a:endParaRPr lang="en-US" dirty="0" smtClean="0"/>
          </a:p>
          <a:p>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17</a:t>
            </a:fld>
            <a:endParaRPr lang="en-US"/>
          </a:p>
        </p:txBody>
      </p:sp>
    </p:spTree>
    <p:extLst>
      <p:ext uri="{BB962C8B-B14F-4D97-AF65-F5344CB8AC3E}">
        <p14:creationId xmlns:p14="http://schemas.microsoft.com/office/powerpoint/2010/main" val="182811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GRANT WOOD</a:t>
            </a:r>
          </a:p>
          <a:p>
            <a:endParaRPr lang="en-US" dirty="0" smtClean="0"/>
          </a:p>
          <a:p>
            <a:pPr marL="171450" indent="-171450">
              <a:buFont typeface="Arial"/>
              <a:buChar char="•"/>
            </a:pPr>
            <a:r>
              <a:rPr lang="en-US" dirty="0" smtClean="0"/>
              <a:t>Born </a:t>
            </a:r>
            <a:r>
              <a:rPr lang="en-US" dirty="0" err="1" smtClean="0"/>
              <a:t>Animosa</a:t>
            </a:r>
            <a:r>
              <a:rPr lang="en-US" dirty="0" smtClean="0"/>
              <a:t>, Iowa (1891)</a:t>
            </a:r>
          </a:p>
          <a:p>
            <a:pPr marL="171450" indent="-171450">
              <a:buFont typeface="Arial"/>
              <a:buChar char="•"/>
            </a:pPr>
            <a:r>
              <a:rPr lang="en-US" dirty="0" smtClean="0"/>
              <a:t>Realistic</a:t>
            </a:r>
            <a:r>
              <a:rPr lang="en-US" baseline="0" dirty="0" smtClean="0"/>
              <a:t> figurative style</a:t>
            </a:r>
          </a:p>
          <a:p>
            <a:pPr marL="171450" indent="-171450">
              <a:buFont typeface="Arial"/>
              <a:buChar char="•"/>
            </a:pPr>
            <a:r>
              <a:rPr lang="en-US" baseline="0" dirty="0" smtClean="0"/>
              <a:t>Celebration of American Midwestern culture</a:t>
            </a:r>
          </a:p>
          <a:p>
            <a:pPr marL="628650" lvl="1" indent="-171450">
              <a:buFont typeface="Arial"/>
              <a:buChar char="•"/>
            </a:pPr>
            <a:r>
              <a:rPr lang="en-US" baseline="0" dirty="0" smtClean="0"/>
              <a:t>Plain, no-nonsense, authentic, honorable</a:t>
            </a:r>
          </a:p>
          <a:p>
            <a:pPr marL="171450" indent="-171450">
              <a:buFont typeface="Arial"/>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Grant Wood</a:t>
            </a:r>
            <a:r>
              <a:rPr lang="en-US" b="1" i="1" dirty="0" smtClean="0"/>
              <a:t>, American Gothic</a:t>
            </a:r>
            <a:r>
              <a:rPr lang="en-US" b="1" dirty="0" smtClean="0"/>
              <a:t>, 1930</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Iconic image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Exhibited publicly for the first time at the AIC</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Wins</a:t>
            </a:r>
            <a:r>
              <a:rPr lang="en-US" b="0" baseline="0" dirty="0" smtClean="0"/>
              <a:t> a $300 prize and instant fame for the image and the artist</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Why??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Gothic revival window in the farmhouse behind the couple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Aims</a:t>
            </a:r>
            <a:r>
              <a:rPr lang="en-US" b="0" baseline="0" dirty="0" smtClean="0"/>
              <a:t> to demonstrate that the values of the pioneers were still being upheld – in the Midwest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impetus for the painting came while Wood was visiting the small town of Eldon in his native Iowa.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Saw</a:t>
            </a:r>
            <a:r>
              <a:rPr lang="en-US" b="0" baseline="0" dirty="0" smtClean="0"/>
              <a:t> </a:t>
            </a:r>
            <a:r>
              <a:rPr lang="en-US" b="0" dirty="0" smtClean="0"/>
              <a:t>a little wood farmhouse, with a single oversized window, made in a style called Carpenter Gothic.</a:t>
            </a:r>
          </a:p>
          <a:p>
            <a:pPr marL="171450" marR="0"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0" dirty="0" smtClean="0"/>
              <a:t> “I imagined American Gothic people with their faces stretched out long to go with this American Gothic house,”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He used his sister and his dentist as models for a farmer and his daughter, dressing them as if they were “tintypes from my old family album.”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NOSTALGIA!</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highly detailed, polished style and the rigid </a:t>
            </a:r>
            <a:r>
              <a:rPr lang="en-US" b="0" dirty="0" err="1" smtClean="0"/>
              <a:t>frontality</a:t>
            </a:r>
            <a:r>
              <a:rPr lang="en-US" b="0" dirty="0" smtClean="0"/>
              <a:t> of the two figures were inspired by Flemish Renaissance art, which Wood studied during his travels to Europe between 1920 and 1926.</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 After returning to settle in Iowa, he became increasingly appreciative of </a:t>
            </a:r>
            <a:r>
              <a:rPr lang="en-US" b="0" dirty="0" err="1" smtClean="0"/>
              <a:t>midwestern</a:t>
            </a:r>
            <a:r>
              <a:rPr lang="en-US" b="0" dirty="0" smtClean="0"/>
              <a:t> traditions and culture, which he celebrated in works such as this.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Often</a:t>
            </a:r>
            <a:r>
              <a:rPr lang="en-US" b="0" baseline="0" dirty="0" smtClean="0"/>
              <a:t> </a:t>
            </a:r>
            <a:r>
              <a:rPr lang="en-US" b="0" dirty="0" smtClean="0"/>
              <a:t>understood as a satirical comment on the </a:t>
            </a:r>
            <a:r>
              <a:rPr lang="en-US" b="0" dirty="0" err="1" smtClean="0"/>
              <a:t>midwestern</a:t>
            </a:r>
            <a:r>
              <a:rPr lang="en-US" b="0" dirty="0" smtClean="0"/>
              <a:t> character, quickly became one of America’s most famous paintings and is now firmly entrenched in the nation’s popular culture.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dirty="0" smtClean="0"/>
              <a:t>Wood intended it to be a positive statement </a:t>
            </a:r>
            <a:r>
              <a:rPr lang="en-US" b="0" dirty="0" smtClean="0"/>
              <a:t>about rural American values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An image of reassurance at a time of great dislocation and disillusionment.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man and woman, in their solid and well-crafted world, with all their strengths and weaknesses, </a:t>
            </a:r>
            <a:r>
              <a:rPr lang="en-US" b="1" dirty="0" smtClean="0"/>
              <a:t>represent survivors</a:t>
            </a:r>
            <a:r>
              <a:rPr lang="en-US" b="0" dirty="0" smtClean="0"/>
              <a:t>.</a:t>
            </a:r>
          </a:p>
          <a:p>
            <a:pPr marL="171450" indent="-171450">
              <a:buFont typeface="Arial"/>
              <a:buChar char="•"/>
            </a:pPr>
            <a:endParaRPr lang="en-US" dirty="0" smtClean="0"/>
          </a:p>
          <a:p>
            <a:endParaRPr lang="en-US" b="1" dirty="0" smtClean="0"/>
          </a:p>
          <a:p>
            <a:r>
              <a:rPr lang="en-US" b="1" dirty="0" smtClean="0"/>
              <a:t>EDWARD HOPPER</a:t>
            </a:r>
          </a:p>
          <a:p>
            <a:endParaRPr lang="en-US" b="0" dirty="0" smtClean="0"/>
          </a:p>
          <a:p>
            <a:pPr marL="171450" indent="-171450">
              <a:buFont typeface="Arial"/>
              <a:buChar char="•"/>
            </a:pPr>
            <a:r>
              <a:rPr lang="en-US" b="0" dirty="0" smtClean="0"/>
              <a:t>Portrays American</a:t>
            </a:r>
            <a:r>
              <a:rPr lang="en-US" b="0" baseline="0" dirty="0" smtClean="0"/>
              <a:t> life, lived by real people</a:t>
            </a:r>
          </a:p>
          <a:p>
            <a:pPr marL="171450" indent="-171450">
              <a:buFont typeface="Arial"/>
              <a:buChar char="•"/>
            </a:pPr>
            <a:r>
              <a:rPr lang="en-US" b="0" baseline="0" dirty="0" smtClean="0"/>
              <a:t>Often only a few, or no, people populate his images</a:t>
            </a:r>
          </a:p>
          <a:p>
            <a:pPr marL="171450" indent="-171450">
              <a:buFont typeface="Arial"/>
              <a:buChar char="•"/>
            </a:pPr>
            <a:r>
              <a:rPr lang="en-US" b="0" baseline="0" dirty="0" smtClean="0"/>
              <a:t>He did have a figure at a window, but painted it out, as the architecture conveyed his feelings</a:t>
            </a:r>
          </a:p>
          <a:p>
            <a:pPr marL="171450" indent="-171450">
              <a:buFont typeface="Arial"/>
              <a:buChar char="•"/>
            </a:pPr>
            <a:endParaRPr lang="en-US" b="0" dirty="0" smtClean="0"/>
          </a:p>
          <a:p>
            <a:pPr marL="0" indent="0">
              <a:buFont typeface="Arial"/>
              <a:buNone/>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Edward Hopper, </a:t>
            </a:r>
            <a:r>
              <a:rPr lang="en-US" b="1" i="1" dirty="0" smtClean="0"/>
              <a:t>Early Sunday Morning</a:t>
            </a:r>
            <a:r>
              <a:rPr lang="en-US" b="1" dirty="0" smtClean="0"/>
              <a:t>, 1930</a:t>
            </a:r>
          </a:p>
          <a:p>
            <a:endParaRPr lang="en-US" b="1" dirty="0" smtClean="0"/>
          </a:p>
          <a:p>
            <a:pPr marL="171450" indent="-171450">
              <a:buFont typeface="Arial"/>
              <a:buChar char="•"/>
            </a:pPr>
            <a:r>
              <a:rPr lang="en-US" b="0" dirty="0" smtClean="0"/>
              <a:t>Example of American Social Realism</a:t>
            </a:r>
          </a:p>
          <a:p>
            <a:pPr marL="171450" indent="-171450">
              <a:buFont typeface="Arial"/>
              <a:buChar char="•"/>
            </a:pPr>
            <a:r>
              <a:rPr lang="en-US" b="0" dirty="0" smtClean="0"/>
              <a:t>Based</a:t>
            </a:r>
            <a:r>
              <a:rPr lang="en-US" b="0" baseline="0" dirty="0" smtClean="0"/>
              <a:t> </a:t>
            </a:r>
            <a:r>
              <a:rPr lang="en-US" b="0" dirty="0" smtClean="0"/>
              <a:t>on an experience of an early</a:t>
            </a:r>
            <a:r>
              <a:rPr lang="en-US" b="0" baseline="0" dirty="0" smtClean="0"/>
              <a:t> morning walk </a:t>
            </a:r>
            <a:r>
              <a:rPr lang="en-US" b="0" dirty="0" smtClean="0"/>
              <a:t>in Greenwich, NY</a:t>
            </a:r>
          </a:p>
          <a:p>
            <a:pPr marL="171450" indent="-171450">
              <a:buFont typeface="Arial"/>
              <a:buChar char="•"/>
            </a:pPr>
            <a:r>
              <a:rPr lang="en-US" b="0" dirty="0" smtClean="0"/>
              <a:t>An</a:t>
            </a:r>
            <a:r>
              <a:rPr lang="en-US" b="0" baseline="0" dirty="0" smtClean="0"/>
              <a:t> </a:t>
            </a:r>
            <a:r>
              <a:rPr lang="en-US" b="0" dirty="0" smtClean="0"/>
              <a:t>ambiguous scene as key details such as road signs are left out - it could be anywhere in the United States</a:t>
            </a:r>
          </a:p>
          <a:p>
            <a:pPr marL="171450" indent="-171450">
              <a:buFont typeface="Arial"/>
              <a:buChar char="•"/>
            </a:pPr>
            <a:r>
              <a:rPr lang="en-US" b="0" dirty="0" smtClean="0"/>
              <a:t>A barber shop is the only sign of business or even any life within the area. </a:t>
            </a:r>
          </a:p>
          <a:p>
            <a:pPr marL="628650" lvl="1" indent="-171450">
              <a:buFont typeface="Arial"/>
              <a:buChar char="•"/>
            </a:pPr>
            <a:r>
              <a:rPr lang="en-US" b="0" dirty="0" smtClean="0"/>
              <a:t>Quiet and idyllic</a:t>
            </a:r>
          </a:p>
          <a:p>
            <a:pPr marL="628650" lvl="1" indent="-171450">
              <a:buFont typeface="Arial"/>
              <a:buChar char="•"/>
            </a:pPr>
            <a:r>
              <a:rPr lang="en-US" b="0" dirty="0" smtClean="0"/>
              <a:t>Or a comment</a:t>
            </a:r>
            <a:r>
              <a:rPr lang="en-US" b="0" baseline="0" dirty="0" smtClean="0"/>
              <a:t> on the Great Depression</a:t>
            </a:r>
          </a:p>
          <a:p>
            <a:pPr marL="1085850" lvl="2" indent="-171450">
              <a:buFont typeface="Arial"/>
              <a:buChar char="•"/>
            </a:pPr>
            <a:r>
              <a:rPr lang="en-US" b="0" baseline="0" dirty="0" smtClean="0"/>
              <a:t>Many businesses tanked, but places like barber shops often thrived</a:t>
            </a:r>
            <a:endParaRPr lang="en-US" b="0" dirty="0" smtClean="0"/>
          </a:p>
          <a:p>
            <a:pPr marL="171450" indent="-171450">
              <a:buFont typeface="Arial"/>
              <a:buChar char="•"/>
            </a:pPr>
            <a:r>
              <a:rPr lang="en-US" b="0" dirty="0" smtClean="0"/>
              <a:t>This painting is an example of his striking use of light to create an otherworldly</a:t>
            </a:r>
            <a:r>
              <a:rPr lang="en-US" b="0" baseline="0" dirty="0" smtClean="0"/>
              <a:t> </a:t>
            </a:r>
            <a:r>
              <a:rPr lang="en-US" b="0" dirty="0" smtClean="0"/>
              <a:t>mood. </a:t>
            </a:r>
          </a:p>
          <a:p>
            <a:pPr marL="171450" indent="-171450">
              <a:buFont typeface="Arial"/>
              <a:buChar char="•"/>
            </a:pPr>
            <a:r>
              <a:rPr lang="en-US" b="0" dirty="0" smtClean="0"/>
              <a:t>Silence and emptiness</a:t>
            </a:r>
          </a:p>
          <a:p>
            <a:pPr marL="171450" indent="-171450">
              <a:buFont typeface="Arial"/>
              <a:buChar char="•"/>
            </a:pPr>
            <a:r>
              <a:rPr lang="en-US" b="0" dirty="0" smtClean="0"/>
              <a:t>It is stark and efficient and conveys a sense of desolation</a:t>
            </a:r>
          </a:p>
          <a:p>
            <a:pPr marL="171450" indent="-171450">
              <a:buFont typeface="Arial"/>
              <a:buChar char="•"/>
            </a:pPr>
            <a:endParaRPr lang="en-US" b="1" dirty="0" smtClean="0"/>
          </a:p>
          <a:p>
            <a:pPr marL="0" indent="0">
              <a:buFont typeface="Arial"/>
              <a:buNone/>
            </a:pPr>
            <a:r>
              <a:rPr lang="en-US" b="1" dirty="0" smtClean="0"/>
              <a:t>COMPOSITION AND SHADOW</a:t>
            </a:r>
          </a:p>
          <a:p>
            <a:pPr marL="171450" indent="-171450">
              <a:buFont typeface="Arial"/>
              <a:buChar char="•"/>
            </a:pPr>
            <a:r>
              <a:rPr lang="en-US" b="0" dirty="0" smtClean="0"/>
              <a:t>The shops</a:t>
            </a:r>
            <a:r>
              <a:rPr lang="en-US" b="0" baseline="0" dirty="0" smtClean="0"/>
              <a:t> </a:t>
            </a:r>
            <a:r>
              <a:rPr lang="en-US" b="0" dirty="0" smtClean="0"/>
              <a:t>extend in a continuous line beyond the confines of the picture and reinforce the horizontal format of the canvas</a:t>
            </a:r>
          </a:p>
          <a:p>
            <a:pPr marL="171450" indent="-171450">
              <a:buFont typeface="Arial"/>
              <a:buChar char="•"/>
            </a:pPr>
            <a:r>
              <a:rPr lang="en-US" b="0" dirty="0" smtClean="0"/>
              <a:t>Emphasizes the ubiquity of small-time businesses in the United States. </a:t>
            </a:r>
          </a:p>
          <a:p>
            <a:pPr marL="171450" indent="-171450">
              <a:buFont typeface="Arial"/>
              <a:buChar char="•"/>
            </a:pPr>
            <a:r>
              <a:rPr lang="en-US" b="0" dirty="0" smtClean="0"/>
              <a:t>On the upper-right corner of the picture, the dark brown passage of paint suggests the side of a large building </a:t>
            </a:r>
          </a:p>
          <a:p>
            <a:pPr marL="171450" indent="-171450">
              <a:buFont typeface="Arial"/>
              <a:buChar char="•"/>
            </a:pPr>
            <a:r>
              <a:rPr lang="en-US" b="0" dirty="0" smtClean="0"/>
              <a:t>Indicates the possible encroachment of the corporate world on this sunny block. </a:t>
            </a:r>
          </a:p>
          <a:p>
            <a:pPr marL="171450" indent="-171450">
              <a:buFont typeface="Arial"/>
              <a:buChar char="•"/>
            </a:pPr>
            <a:r>
              <a:rPr lang="en-US" b="0" dirty="0" smtClean="0"/>
              <a:t>Other shadows that are also cast from the right subtly imply that the small-time shopkeeper, the Progressives' symbol of the individual and the early nineteenth-century American ideal, is in conflict with larger, less clearly defined forces. </a:t>
            </a:r>
          </a:p>
          <a:p>
            <a:pPr marL="171450" indent="-171450">
              <a:buFont typeface="Arial"/>
              <a:buChar char="•"/>
            </a:pPr>
            <a:endParaRPr lang="en-US" b="0" dirty="0" smtClean="0"/>
          </a:p>
          <a:p>
            <a:pPr marL="171450" indent="-171450">
              <a:buFont typeface="Arial"/>
              <a:buChar char="•"/>
            </a:pPr>
            <a:r>
              <a:rPr lang="en-US" b="0" dirty="0" smtClean="0"/>
              <a:t>“Sunday” was not a</a:t>
            </a:r>
            <a:r>
              <a:rPr lang="en-US" b="0" baseline="0" dirty="0" smtClean="0"/>
              <a:t> part of the original title – connotes closure due to religious convictions – added by someone else</a:t>
            </a:r>
          </a:p>
          <a:p>
            <a:pPr marL="171450" indent="-171450">
              <a:buFont typeface="Arial"/>
              <a:buChar char="•"/>
            </a:pPr>
            <a:r>
              <a:rPr lang="en-US" b="0" baseline="0" dirty="0" smtClean="0"/>
              <a:t>Hopper not opposed to it, but it does change the meaning</a:t>
            </a:r>
          </a:p>
          <a:p>
            <a:pPr marL="171450" indent="-171450">
              <a:buFont typeface="Arial"/>
              <a:buChar char="•"/>
            </a:pPr>
            <a:endParaRPr lang="en-US" b="0" baseline="0" dirty="0" smtClean="0"/>
          </a:p>
          <a:p>
            <a:pPr marL="171450" indent="-171450">
              <a:buFont typeface="Arial"/>
              <a:buChar char="•"/>
            </a:pPr>
            <a:r>
              <a:rPr lang="en-US" b="0" baseline="0" dirty="0" smtClean="0"/>
              <a:t>Saw it as “an almost literal translation of 7</a:t>
            </a:r>
            <a:r>
              <a:rPr lang="en-US" b="0" baseline="30000" dirty="0" smtClean="0"/>
              <a:t>th</a:t>
            </a:r>
            <a:r>
              <a:rPr lang="en-US" b="0" baseline="0" dirty="0" smtClean="0"/>
              <a:t> Avenue” in New York</a:t>
            </a:r>
          </a:p>
          <a:p>
            <a:pPr marL="171450" indent="-171450">
              <a:buFont typeface="Arial"/>
              <a:buChar char="•"/>
            </a:pPr>
            <a:endParaRPr lang="en-US" b="0" dirty="0" smtClean="0"/>
          </a:p>
          <a:p>
            <a:endParaRPr lang="en-US" b="0" dirty="0" smtClean="0"/>
          </a:p>
          <a:p>
            <a:endParaRPr lang="en-US" b="0" dirty="0" smtClean="0"/>
          </a:p>
          <a:p>
            <a:endParaRPr lang="en-US" b="0" dirty="0" smtClean="0"/>
          </a:p>
          <a:p>
            <a:endParaRPr lang="en-US" b="0" dirty="0" smtClean="0"/>
          </a:p>
          <a:p>
            <a:endParaRPr lang="en-US" b="0" dirty="0" smtClean="0"/>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9C01174C-DEBD-4DA1-ACD0-1BE4520E2E9B}" type="slidenum">
              <a:rPr lang="en-US" smtClean="0"/>
              <a:t>18</a:t>
            </a:fld>
            <a:endParaRPr lang="en-US"/>
          </a:p>
        </p:txBody>
      </p:sp>
    </p:spTree>
    <p:extLst>
      <p:ext uri="{BB962C8B-B14F-4D97-AF65-F5344CB8AC3E}">
        <p14:creationId xmlns:p14="http://schemas.microsoft.com/office/powerpoint/2010/main" val="241283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BEN SHAHN</a:t>
            </a:r>
          </a:p>
          <a:p>
            <a:endParaRPr lang="en-US" baseline="0" dirty="0" smtClean="0"/>
          </a:p>
          <a:p>
            <a:pPr marL="171450" indent="-171450">
              <a:buFont typeface="Arial"/>
              <a:buChar char="•"/>
            </a:pPr>
            <a:r>
              <a:rPr lang="en-US" dirty="0" smtClean="0"/>
              <a:t>Shahn also a Social Realist</a:t>
            </a:r>
          </a:p>
          <a:p>
            <a:pPr marL="171450" indent="-171450">
              <a:buFont typeface="Arial"/>
              <a:buChar char="•"/>
            </a:pPr>
            <a:r>
              <a:rPr lang="en-US" dirty="0" smtClean="0"/>
              <a:t>Lithuanian-born</a:t>
            </a:r>
          </a:p>
          <a:p>
            <a:pPr marL="171450" indent="-171450">
              <a:buFont typeface="Arial"/>
              <a:buChar char="•"/>
            </a:pPr>
            <a:r>
              <a:rPr lang="en-US" dirty="0" smtClean="0"/>
              <a:t>Comes to America as a young child</a:t>
            </a:r>
          </a:p>
          <a:p>
            <a:pPr marL="171450" indent="-171450">
              <a:buFont typeface="Arial"/>
              <a:buChar char="•"/>
            </a:pPr>
            <a:r>
              <a:rPr lang="en-US" dirty="0" smtClean="0"/>
              <a:t>Leftist politically</a:t>
            </a:r>
          </a:p>
          <a:p>
            <a:pPr marL="171450" indent="-171450">
              <a:buFont typeface="Arial"/>
              <a:buChar char="•"/>
            </a:pPr>
            <a:r>
              <a:rPr lang="en-US" dirty="0" smtClean="0"/>
              <a:t>Began</a:t>
            </a:r>
            <a:r>
              <a:rPr lang="en-US" baseline="0" dirty="0" smtClean="0"/>
              <a:t> as a graphic designer and lithographer</a:t>
            </a:r>
          </a:p>
          <a:p>
            <a:pPr marL="171450" indent="-171450">
              <a:buFont typeface="Arial"/>
              <a:buChar char="•"/>
            </a:pPr>
            <a:r>
              <a:rPr lang="en-US" baseline="0" dirty="0" smtClean="0"/>
              <a:t>Primary medium is egg tempera (thin, hence the layers you see here)</a:t>
            </a:r>
          </a:p>
          <a:p>
            <a:pPr marL="171450" indent="-171450">
              <a:buFont typeface="Arial"/>
              <a:buChar char="•"/>
            </a:pPr>
            <a:r>
              <a:rPr lang="en-US" baseline="0" dirty="0" smtClean="0"/>
              <a:t>Made the “European Pilgrimage” </a:t>
            </a:r>
          </a:p>
          <a:p>
            <a:pPr marL="171450" indent="-171450">
              <a:buFont typeface="Arial"/>
              <a:buChar char="•"/>
            </a:pPr>
            <a:r>
              <a:rPr lang="en-US" baseline="0" dirty="0" smtClean="0"/>
              <a:t>Also influenced by contemporaries such as Diego Rivera and Walker Evans</a:t>
            </a:r>
          </a:p>
          <a:p>
            <a:pPr marL="171450" indent="-171450">
              <a:buFont typeface="Arial"/>
              <a:buChar char="•"/>
            </a:pPr>
            <a:r>
              <a:rPr lang="en-US" baseline="0" dirty="0" smtClean="0"/>
              <a:t>Explored polemic themes of modern urban life, organized labor, immigration and injustice</a:t>
            </a:r>
          </a:p>
          <a:p>
            <a:pPr marL="628650" lvl="1" indent="-171450">
              <a:buFont typeface="Arial"/>
              <a:buChar char="•"/>
            </a:pPr>
            <a:r>
              <a:rPr lang="en-US" dirty="0" smtClean="0"/>
              <a:t>Compassionate tone</a:t>
            </a:r>
          </a:p>
          <a:p>
            <a:pPr marL="628650" lvl="1" indent="-171450">
              <a:buFont typeface="Arial"/>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Ben</a:t>
            </a:r>
            <a:r>
              <a:rPr lang="en-US" b="1" baseline="0" dirty="0" smtClean="0"/>
              <a:t> Shahn, Allegory, 1948</a:t>
            </a:r>
          </a:p>
          <a:p>
            <a:pPr marL="171450" indent="-171450">
              <a:buFont typeface="Arial"/>
              <a:buChar char="•"/>
            </a:pPr>
            <a:endParaRPr lang="en-US" dirty="0" smtClean="0"/>
          </a:p>
          <a:p>
            <a:pPr marL="171450" indent="-171450">
              <a:buFont typeface="Arial"/>
              <a:buChar char="•"/>
            </a:pPr>
            <a:r>
              <a:rPr lang="en-US" dirty="0" smtClean="0"/>
              <a:t>Has a unique symbolism</a:t>
            </a:r>
          </a:p>
          <a:p>
            <a:pPr marL="171450" indent="-171450">
              <a:buFont typeface="Arial"/>
              <a:buChar char="•"/>
            </a:pPr>
            <a:r>
              <a:rPr lang="en-US" dirty="0" smtClean="0"/>
              <a:t>Here, a lion with a fiery mane standing in an abstract red, blue, green and purple landscape</a:t>
            </a:r>
          </a:p>
          <a:p>
            <a:pPr marL="171450" indent="-171450">
              <a:buFont typeface="Arial"/>
              <a:buChar char="•"/>
            </a:pPr>
            <a:r>
              <a:rPr lang="en-US" dirty="0" smtClean="0"/>
              <a:t>A bright red-orange thicket of trees in the</a:t>
            </a:r>
            <a:r>
              <a:rPr lang="en-US" baseline="0" dirty="0" smtClean="0"/>
              <a:t> </a:t>
            </a:r>
            <a:r>
              <a:rPr lang="en-US" dirty="0" smtClean="0"/>
              <a:t>bottom left corner </a:t>
            </a:r>
          </a:p>
          <a:p>
            <a:pPr marL="171450" indent="-171450">
              <a:buFont typeface="Arial"/>
              <a:buChar char="•"/>
            </a:pPr>
            <a:r>
              <a:rPr lang="en-US" dirty="0" smtClean="0"/>
              <a:t>Sleeping (or dead) pile of people</a:t>
            </a:r>
            <a:r>
              <a:rPr lang="en-US" baseline="0" dirty="0" smtClean="0"/>
              <a:t> rest beneath the lion</a:t>
            </a:r>
          </a:p>
          <a:p>
            <a:pPr marL="171450" indent="-171450">
              <a:buFont typeface="Arial"/>
              <a:buChar char="•"/>
            </a:pPr>
            <a:endParaRPr lang="en-US" baseline="0" dirty="0" smtClean="0"/>
          </a:p>
          <a:p>
            <a:pPr marL="171450" indent="-171450">
              <a:buFont typeface="Arial"/>
              <a:buChar char="•"/>
            </a:pPr>
            <a:r>
              <a:rPr lang="en-US" dirty="0" smtClean="0"/>
              <a:t>What type of allegory</a:t>
            </a:r>
            <a:r>
              <a:rPr lang="en-US" baseline="0" dirty="0" smtClean="0"/>
              <a:t> is this?</a:t>
            </a:r>
          </a:p>
          <a:p>
            <a:pPr marL="171450" indent="-171450">
              <a:buFont typeface="Arial"/>
              <a:buChar char="•"/>
            </a:pPr>
            <a:r>
              <a:rPr lang="en-US" baseline="0" dirty="0" smtClean="0"/>
              <a:t>On January 16, 1947, a fire killed four children in the attic of a tenement on the west side of Chicago</a:t>
            </a:r>
          </a:p>
          <a:p>
            <a:pPr marL="171450" indent="-171450">
              <a:buFont typeface="Arial"/>
              <a:buChar char="•"/>
            </a:pPr>
            <a:r>
              <a:rPr lang="en-US" baseline="0" dirty="0" smtClean="0"/>
              <a:t>After losing four of his children, James Hickman, who told his surviving son that people were not meant to burn, shot the landlord, David Coleman, and killed him </a:t>
            </a:r>
          </a:p>
          <a:p>
            <a:pPr marL="171450" indent="-171450">
              <a:buFont typeface="Arial"/>
              <a:buChar char="•"/>
            </a:pPr>
            <a:r>
              <a:rPr lang="en-US" baseline="0" dirty="0" smtClean="0"/>
              <a:t>The case was far more complicated than a simple homicide, though</a:t>
            </a:r>
          </a:p>
          <a:p>
            <a:pPr marL="171450" indent="-171450">
              <a:buFont typeface="Arial"/>
              <a:buChar char="•"/>
            </a:pPr>
            <a:r>
              <a:rPr lang="en-US" baseline="0" dirty="0" smtClean="0"/>
              <a:t>Hickman alleged that the landlord had previously threatened to commission an associate to burn the house down if the Hickman family did not move out.</a:t>
            </a:r>
          </a:p>
          <a:p>
            <a:pPr marL="171450" indent="-171450">
              <a:buFont typeface="Arial"/>
              <a:buChar char="•"/>
            </a:pPr>
            <a:r>
              <a:rPr lang="en-US" baseline="0" dirty="0" smtClean="0"/>
              <a:t>The Hickman’s were African-American</a:t>
            </a:r>
          </a:p>
          <a:p>
            <a:pPr marL="171450" indent="-171450">
              <a:buFont typeface="Arial"/>
              <a:buChar char="•"/>
            </a:pPr>
            <a:r>
              <a:rPr lang="en-US" baseline="0" dirty="0" smtClean="0"/>
              <a:t>Rampant racism in Chicago</a:t>
            </a:r>
          </a:p>
          <a:p>
            <a:pPr marL="171450" indent="-171450">
              <a:buFont typeface="Arial"/>
              <a:buChar char="•"/>
            </a:pPr>
            <a:r>
              <a:rPr lang="en-US" baseline="0" dirty="0" smtClean="0"/>
              <a:t>No agency</a:t>
            </a:r>
          </a:p>
          <a:p>
            <a:pPr marL="171450" indent="-171450">
              <a:buFont typeface="Arial"/>
              <a:buChar char="•"/>
            </a:pPr>
            <a:r>
              <a:rPr lang="en-US" baseline="0" dirty="0" smtClean="0"/>
              <a:t>Connects this tragedy to the Holocaust, which had just ended in Europe</a:t>
            </a:r>
          </a:p>
          <a:p>
            <a:pPr marL="171450" indent="-171450">
              <a:buFont typeface="Arial"/>
              <a:buChar char="•"/>
            </a:pPr>
            <a:endParaRPr lang="en-US" baseline="0"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19</a:t>
            </a:fld>
            <a:endParaRPr lang="en-US"/>
          </a:p>
        </p:txBody>
      </p:sp>
    </p:spTree>
    <p:extLst>
      <p:ext uri="{BB962C8B-B14F-4D97-AF65-F5344CB8AC3E}">
        <p14:creationId xmlns:p14="http://schemas.microsoft.com/office/powerpoint/2010/main" val="110546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smtClean="0"/>
              <a:t>CADAVRE EXQUIS (“cadavre x-</a:t>
            </a:r>
            <a:r>
              <a:rPr lang="en-US" b="1" dirty="0" err="1" smtClean="0"/>
              <a:t>kee</a:t>
            </a:r>
            <a:r>
              <a:rPr lang="en-US" b="1" dirty="0" smtClean="0"/>
              <a:t>”)</a:t>
            </a:r>
          </a:p>
          <a:p>
            <a:endParaRPr lang="en-US" dirty="0" smtClean="0"/>
          </a:p>
          <a:p>
            <a:pPr marL="171450" indent="-171450">
              <a:buFont typeface="Arial"/>
              <a:buChar char="•"/>
            </a:pPr>
            <a:r>
              <a:rPr lang="en-US" dirty="0" smtClean="0"/>
              <a:t>A collaborative, chance-based parlor game</a:t>
            </a:r>
          </a:p>
          <a:p>
            <a:pPr marL="171450" indent="-171450">
              <a:buFont typeface="Arial"/>
              <a:buChar char="•"/>
            </a:pPr>
            <a:r>
              <a:rPr lang="en-US" dirty="0" smtClean="0"/>
              <a:t>Typically involved four players </a:t>
            </a:r>
          </a:p>
          <a:p>
            <a:pPr marL="171450" indent="-171450">
              <a:buFont typeface="Arial"/>
              <a:buChar char="•"/>
            </a:pPr>
            <a:r>
              <a:rPr lang="en-US" dirty="0" smtClean="0"/>
              <a:t>Each participant would draw an image (or, on some occasions, paste an image down) on a sheet of paper, fold the paper to conceal their contribution, and pass it on to the next player for his contribution</a:t>
            </a:r>
          </a:p>
          <a:p>
            <a:endParaRPr lang="en-US" dirty="0" smtClean="0"/>
          </a:p>
          <a:p>
            <a:pPr marL="171450" indent="-171450">
              <a:buFont typeface="Arial"/>
              <a:buChar char="•"/>
            </a:pPr>
            <a:r>
              <a:rPr lang="en-US" dirty="0" smtClean="0"/>
              <a:t>Taking turns adding onto each other’s drawings and collages resulted in </a:t>
            </a:r>
            <a:r>
              <a:rPr lang="en-US" b="1" dirty="0" smtClean="0"/>
              <a:t>fantastic composite figures</a:t>
            </a:r>
          </a:p>
          <a:p>
            <a:pPr marL="171450" indent="-171450">
              <a:buFont typeface="Arial"/>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i="1" dirty="0" smtClean="0"/>
              <a:t>Nude</a:t>
            </a:r>
            <a:r>
              <a:rPr lang="en-US" b="1" dirty="0" smtClean="0"/>
              <a:t>, Yves Tanguy, Joan Miró, Max Morise, Man Ray, 1926-27</a:t>
            </a:r>
          </a:p>
          <a:p>
            <a:pPr marL="171450" indent="-171450">
              <a:buFont typeface="Arial"/>
              <a:buChar char="•"/>
            </a:pPr>
            <a:r>
              <a:rPr lang="en-US" dirty="0" smtClean="0"/>
              <a:t>The resulting nude female figure combines a humorous and absurd array of features—from leaf ears to snowshoe feet. </a:t>
            </a:r>
          </a:p>
          <a:p>
            <a:pPr marL="171450" indent="-171450">
              <a:buFont typeface="Arial"/>
              <a:buChar char="•"/>
            </a:pPr>
            <a:r>
              <a:rPr lang="en-US" dirty="0" smtClean="0"/>
              <a:t>A perfect parlor game, involving elements of unpredictability, chance, unseen elements, and group collaboration</a:t>
            </a:r>
          </a:p>
          <a:p>
            <a:pPr marL="628650" lvl="1" indent="-171450">
              <a:buFont typeface="Arial"/>
              <a:buChar char="•"/>
            </a:pPr>
            <a:r>
              <a:rPr lang="en-US" dirty="0" smtClean="0"/>
              <a:t>All in service of disrupting the waking mind’s penchant for order</a:t>
            </a: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2</a:t>
            </a:fld>
            <a:endParaRPr lang="en-US"/>
          </a:p>
        </p:txBody>
      </p:sp>
    </p:spTree>
    <p:extLst>
      <p:ext uri="{BB962C8B-B14F-4D97-AF65-F5344CB8AC3E}">
        <p14:creationId xmlns:p14="http://schemas.microsoft.com/office/powerpoint/2010/main" val="2279573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we are talking about the war, let’s look at several artists who are making bold political statements against</a:t>
            </a:r>
            <a:r>
              <a:rPr lang="en-US" baseline="0" dirty="0" smtClean="0"/>
              <a:t> it:</a:t>
            </a:r>
          </a:p>
          <a:p>
            <a:endParaRPr lang="en-US" baseline="0" dirty="0" smtClean="0"/>
          </a:p>
          <a:p>
            <a:pPr marL="171450" indent="-171450">
              <a:buFont typeface="Arial"/>
              <a:buChar char="•"/>
            </a:pPr>
            <a:r>
              <a:rPr lang="en-US" dirty="0" smtClean="0"/>
              <a:t>Artists like Picasso express their horror…</a:t>
            </a:r>
            <a:endParaRPr lang="en-US" baseline="0" dirty="0" smtClean="0"/>
          </a:p>
          <a:p>
            <a:endParaRPr lang="en-US" baseline="0" dirty="0" smtClean="0"/>
          </a:p>
          <a:p>
            <a:pPr marL="171450" indent="-171450">
              <a:buFont typeface="Wingdings" charset="2"/>
              <a:buChar char="Ø"/>
            </a:pPr>
            <a:r>
              <a:rPr lang="en-US" dirty="0" smtClean="0"/>
              <a:t>“Painting is not done to decorate apartments.</a:t>
            </a:r>
            <a:r>
              <a:rPr lang="en-US" baseline="0" dirty="0" smtClean="0"/>
              <a:t> It is an instrument of war for attack and defense against the enemy.” –Picasso</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Pablo Picasso, </a:t>
            </a:r>
            <a:r>
              <a:rPr lang="en-US" b="1" i="1" dirty="0" smtClean="0"/>
              <a:t>Guernica</a:t>
            </a:r>
            <a:r>
              <a:rPr lang="en-US" b="1" dirty="0" smtClean="0"/>
              <a:t>, 1937</a:t>
            </a:r>
          </a:p>
          <a:p>
            <a:pPr marL="171450" indent="-171450">
              <a:buFont typeface="Wingdings" charset="2"/>
              <a:buChar char="Ø"/>
            </a:pPr>
            <a:endParaRPr lang="en-US" baseline="0" dirty="0" smtClean="0"/>
          </a:p>
          <a:p>
            <a:pPr marL="171450" indent="-171450">
              <a:buFont typeface="Arial"/>
              <a:buChar char="•"/>
            </a:pPr>
            <a:r>
              <a:rPr lang="en-US" baseline="0" dirty="0" smtClean="0"/>
              <a:t>Stark and gruesome picture painted in 1937</a:t>
            </a:r>
          </a:p>
          <a:p>
            <a:pPr marL="171450" indent="-171450">
              <a:buFont typeface="Arial"/>
              <a:buChar char="•"/>
            </a:pPr>
            <a:r>
              <a:rPr lang="en-US" baseline="0" dirty="0" smtClean="0"/>
              <a:t>With the Spanish Civil War raging, the Spanish Republican government in exile in Paris</a:t>
            </a:r>
          </a:p>
          <a:p>
            <a:pPr marL="171450" indent="-171450">
              <a:buFont typeface="Arial"/>
              <a:buChar char="•"/>
            </a:pPr>
            <a:r>
              <a:rPr lang="en-US" baseline="0" dirty="0" smtClean="0"/>
              <a:t>January: Ask Picasso to paint a mural for them to fill the Spanish Pavilion of the Paris International Exposition that summer</a:t>
            </a:r>
          </a:p>
          <a:p>
            <a:pPr marL="171450" indent="-171450">
              <a:buFont typeface="Arial"/>
              <a:buChar char="•"/>
            </a:pPr>
            <a:r>
              <a:rPr lang="en-US" baseline="0" dirty="0" smtClean="0"/>
              <a:t>April: The small town of Guernica (a holy city) bombed by Nazis</a:t>
            </a:r>
          </a:p>
          <a:p>
            <a:pPr marL="628650" lvl="1" indent="-171450">
              <a:buFont typeface="Arial"/>
              <a:buChar char="•"/>
            </a:pPr>
            <a:r>
              <a:rPr lang="en-US" baseline="0" dirty="0" smtClean="0"/>
              <a:t>Hitler, along with Mussolini, was supporting Franco and his fascist regime</a:t>
            </a:r>
          </a:p>
          <a:p>
            <a:pPr marL="171450" indent="-171450">
              <a:buFont typeface="Arial"/>
              <a:buChar char="•"/>
            </a:pPr>
            <a:r>
              <a:rPr lang="en-US" baseline="0" dirty="0" smtClean="0"/>
              <a:t>Over 7000 dead – all innocent civilians</a:t>
            </a:r>
          </a:p>
          <a:p>
            <a:pPr marL="171450" indent="-171450">
              <a:buFont typeface="Arial"/>
              <a:buChar char="•"/>
            </a:pPr>
            <a:r>
              <a:rPr lang="en-US" baseline="0" dirty="0" smtClean="0"/>
              <a:t>Picasso in grief and horror</a:t>
            </a:r>
          </a:p>
          <a:p>
            <a:pPr marL="171450" indent="-171450">
              <a:buFont typeface="Arial"/>
              <a:buChar char="•"/>
            </a:pPr>
            <a:r>
              <a:rPr lang="en-US" baseline="0" dirty="0" smtClean="0"/>
              <a:t>Paints this image in response to the senseless devastation of his homeland</a:t>
            </a:r>
          </a:p>
          <a:p>
            <a:pPr marL="171450" indent="-171450">
              <a:buFont typeface="Arial"/>
              <a:buChar char="•"/>
            </a:pPr>
            <a:endParaRPr lang="en-US" baseline="0" dirty="0" smtClean="0"/>
          </a:p>
          <a:p>
            <a:pPr marL="171450" indent="-171450">
              <a:buFont typeface="Arial"/>
              <a:buChar char="•"/>
            </a:pPr>
            <a:r>
              <a:rPr lang="en-US" baseline="0" dirty="0" smtClean="0"/>
              <a:t>Depicts an on-the-ground experience of the bombing</a:t>
            </a:r>
          </a:p>
          <a:p>
            <a:pPr marL="171450" indent="-171450">
              <a:buFont typeface="Arial"/>
              <a:buChar char="•"/>
            </a:pPr>
            <a:r>
              <a:rPr lang="en-US" baseline="0" dirty="0" smtClean="0"/>
              <a:t>Horror, confusion, anguish all around</a:t>
            </a:r>
          </a:p>
          <a:p>
            <a:pPr marL="171450" indent="-171450">
              <a:buFont typeface="Arial"/>
              <a:buChar char="•"/>
            </a:pPr>
            <a:r>
              <a:rPr lang="en-US" baseline="0" dirty="0" smtClean="0"/>
              <a:t>Simulated newspaper print – this is how the world learned of this atrocity</a:t>
            </a:r>
          </a:p>
          <a:p>
            <a:pPr marL="171450" indent="-171450">
              <a:buFont typeface="Arial"/>
              <a:buChar char="•"/>
            </a:pPr>
            <a:r>
              <a:rPr lang="en-US" baseline="0" dirty="0" smtClean="0"/>
              <a:t>Horse = Humanity</a:t>
            </a:r>
          </a:p>
          <a:p>
            <a:pPr marL="171450" indent="-171450">
              <a:buFont typeface="Arial"/>
              <a:buChar char="•"/>
            </a:pPr>
            <a:r>
              <a:rPr lang="en-US" baseline="0" dirty="0" smtClean="0"/>
              <a:t>Bull = Brutality and Darkness</a:t>
            </a:r>
          </a:p>
          <a:p>
            <a:pPr marL="171450" indent="-171450">
              <a:buFont typeface="Arial"/>
              <a:buChar char="•"/>
            </a:pPr>
            <a:r>
              <a:rPr lang="en-US" baseline="0" dirty="0" smtClean="0"/>
              <a:t>Dead babies and maimed women</a:t>
            </a:r>
          </a:p>
          <a:p>
            <a:pPr marL="171450" indent="-171450">
              <a:buFont typeface="Arial"/>
              <a:buChar char="•"/>
            </a:pPr>
            <a:r>
              <a:rPr lang="en-US" baseline="0" dirty="0" smtClean="0"/>
              <a:t>Light Bulb = recalls the sun, or an eye</a:t>
            </a:r>
          </a:p>
          <a:p>
            <a:pPr marL="171450" indent="-171450">
              <a:buFont typeface="Arial"/>
              <a:buChar char="•"/>
            </a:pPr>
            <a:endParaRPr lang="en-US" baseline="0" dirty="0" smtClean="0"/>
          </a:p>
          <a:p>
            <a:pPr marL="171450" indent="-171450">
              <a:buFont typeface="Arial"/>
              <a:buChar char="•"/>
            </a:pPr>
            <a:r>
              <a:rPr lang="en-US" baseline="0" dirty="0" smtClean="0"/>
              <a:t>Minimalist palette -  the horror takes top billing</a:t>
            </a:r>
          </a:p>
          <a:p>
            <a:pPr marL="171450" indent="-171450">
              <a:buFont typeface="Arial"/>
              <a:buChar char="•"/>
            </a:pPr>
            <a:r>
              <a:rPr lang="en-US" baseline="0" dirty="0" smtClean="0"/>
              <a:t>Black background – no hope</a:t>
            </a:r>
          </a:p>
          <a:p>
            <a:pPr marL="171450" indent="-171450">
              <a:buFont typeface="Arial"/>
              <a:buChar char="•"/>
            </a:pPr>
            <a:endParaRPr lang="en-US" baseline="0" dirty="0" smtClean="0"/>
          </a:p>
          <a:p>
            <a:pPr marL="171450" indent="-171450">
              <a:buFont typeface="Arial"/>
              <a:buChar char="•"/>
            </a:pPr>
            <a:r>
              <a:rPr lang="en-US" baseline="0" dirty="0" smtClean="0"/>
              <a:t>Picasso loaned this canvas to MoMA for years</a:t>
            </a:r>
          </a:p>
          <a:p>
            <a:pPr marL="171450" indent="-171450">
              <a:buFont typeface="Arial"/>
              <a:buChar char="•"/>
            </a:pPr>
            <a:r>
              <a:rPr lang="en-US" baseline="0" dirty="0" smtClean="0"/>
              <a:t>Stipulated that is should be given to Spain only when democracy restored</a:t>
            </a:r>
          </a:p>
          <a:p>
            <a:pPr marL="171450" indent="-171450">
              <a:buFont typeface="Arial"/>
              <a:buChar char="•"/>
            </a:pPr>
            <a:r>
              <a:rPr lang="en-US" baseline="0" dirty="0" smtClean="0"/>
              <a:t>1975: Franco dies</a:t>
            </a:r>
          </a:p>
          <a:p>
            <a:pPr marL="171450" indent="-171450">
              <a:buFont typeface="Arial"/>
              <a:buChar char="•"/>
            </a:pPr>
            <a:r>
              <a:rPr lang="en-US" baseline="0" dirty="0" smtClean="0"/>
              <a:t>1981: painting given to Spain, now at Reina Sofia in Madrid</a:t>
            </a:r>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20</a:t>
            </a:fld>
            <a:endParaRPr lang="en-US"/>
          </a:p>
        </p:txBody>
      </p:sp>
    </p:spTree>
    <p:extLst>
      <p:ext uri="{BB962C8B-B14F-4D97-AF65-F5344CB8AC3E}">
        <p14:creationId xmlns:p14="http://schemas.microsoft.com/office/powerpoint/2010/main" val="13997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Guernica after aerial bombardment by Hitler’s troops</a:t>
            </a:r>
          </a:p>
        </p:txBody>
      </p:sp>
      <p:sp>
        <p:nvSpPr>
          <p:cNvPr id="4" name="Slide Number Placeholder 3"/>
          <p:cNvSpPr>
            <a:spLocks noGrp="1"/>
          </p:cNvSpPr>
          <p:nvPr>
            <p:ph type="sldNum" sz="quarter" idx="10"/>
          </p:nvPr>
        </p:nvSpPr>
        <p:spPr/>
        <p:txBody>
          <a:bodyPr/>
          <a:lstStyle/>
          <a:p>
            <a:fld id="{9C01174C-DEBD-4DA1-ACD0-1BE4520E2E9B}" type="slidenum">
              <a:rPr lang="en-US" smtClean="0"/>
              <a:t>21</a:t>
            </a:fld>
            <a:endParaRPr lang="en-US"/>
          </a:p>
        </p:txBody>
      </p:sp>
    </p:spTree>
    <p:extLst>
      <p:ext uri="{BB962C8B-B14F-4D97-AF65-F5344CB8AC3E}">
        <p14:creationId xmlns:p14="http://schemas.microsoft.com/office/powerpoint/2010/main" val="276804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political statements:</a:t>
            </a:r>
          </a:p>
          <a:p>
            <a:r>
              <a:rPr lang="en-US" b="1" dirty="0" smtClean="0"/>
              <a:t>MEXICAN MURALISTS</a:t>
            </a:r>
          </a:p>
          <a:p>
            <a:endParaRPr lang="en-US" dirty="0" smtClean="0"/>
          </a:p>
          <a:p>
            <a:r>
              <a:rPr lang="en-US" b="1" dirty="0" smtClean="0"/>
              <a:t>DIEGO</a:t>
            </a:r>
            <a:r>
              <a:rPr lang="en-US" b="1" baseline="0" dirty="0" smtClean="0"/>
              <a:t> RIVERA</a:t>
            </a:r>
          </a:p>
          <a:p>
            <a:r>
              <a:rPr lang="en-US" b="1" baseline="0" dirty="0" smtClean="0"/>
              <a:t>DAVID ALFARO SIQUIEROS</a:t>
            </a:r>
          </a:p>
          <a:p>
            <a:r>
              <a:rPr lang="en-US" b="1" baseline="0" dirty="0" smtClean="0"/>
              <a:t>JOSE CLEMENTE OROZCO</a:t>
            </a:r>
          </a:p>
          <a:p>
            <a:endParaRPr lang="en-US" b="1" baseline="0" dirty="0" smtClean="0"/>
          </a:p>
          <a:p>
            <a:r>
              <a:rPr lang="en-US" b="1" baseline="0" dirty="0" smtClean="0"/>
              <a:t>“LOS TRES GRANDES”</a:t>
            </a:r>
          </a:p>
          <a:p>
            <a:endParaRPr lang="en-US" b="1" baseline="0" dirty="0" smtClean="0"/>
          </a:p>
          <a:p>
            <a:pPr marL="171450" indent="-171450">
              <a:buFont typeface="Arial"/>
              <a:buChar char="•"/>
            </a:pPr>
            <a:r>
              <a:rPr lang="en-US" b="0" baseline="0" dirty="0" smtClean="0"/>
              <a:t>1910-20: Mexican Revolution</a:t>
            </a:r>
          </a:p>
          <a:p>
            <a:pPr marL="171450" indent="-171450">
              <a:buFont typeface="Arial"/>
              <a:buChar char="•"/>
            </a:pPr>
            <a:r>
              <a:rPr lang="en-US" b="0" baseline="0" dirty="0" smtClean="0"/>
              <a:t>Overthrowing of Dictator </a:t>
            </a:r>
            <a:r>
              <a:rPr lang="en-US" b="0" baseline="0" dirty="0" err="1" smtClean="0"/>
              <a:t>Porfirio</a:t>
            </a:r>
            <a:r>
              <a:rPr lang="en-US" b="0" baseline="0" dirty="0" smtClean="0"/>
              <a:t> Diaz</a:t>
            </a:r>
          </a:p>
          <a:p>
            <a:pPr marL="171450" indent="-171450">
              <a:buFont typeface="Arial"/>
              <a:buChar char="•"/>
            </a:pPr>
            <a:r>
              <a:rPr lang="en-US" b="0" baseline="0" dirty="0" smtClean="0"/>
              <a:t>At the end of the Revolution the government commissioned artists to create art that could educate the mostly illiterate masses about Mexican history. </a:t>
            </a:r>
          </a:p>
          <a:p>
            <a:pPr marL="171450" indent="-171450">
              <a:buFont typeface="Arial"/>
              <a:buChar char="•"/>
            </a:pPr>
            <a:r>
              <a:rPr lang="en-US" b="0" baseline="0" dirty="0" smtClean="0"/>
              <a:t>Celebrating the Mexican people’s potential to craft the nation’s history was a key theme in Mexican muralism</a:t>
            </a:r>
          </a:p>
          <a:p>
            <a:pPr marL="171450" indent="-171450">
              <a:buFont typeface="Arial"/>
              <a:buChar char="•"/>
            </a:pPr>
            <a:r>
              <a:rPr lang="en-US" b="0" baseline="0" dirty="0" smtClean="0"/>
              <a:t>Between the 1920s and 1950s, they cultivated a style that defined Mexican identity following the Revolution. </a:t>
            </a:r>
          </a:p>
          <a:p>
            <a:endParaRPr lang="en-US" b="0" baseline="0" dirty="0" smtClean="0"/>
          </a:p>
          <a:p>
            <a:pPr marL="171450" indent="-171450">
              <a:buFont typeface="Arial"/>
              <a:buChar char="•"/>
            </a:pPr>
            <a:r>
              <a:rPr lang="en-US" b="0" baseline="0" dirty="0" smtClean="0"/>
              <a:t>An iconography featuring atypical, non-European heroes from the nation’s illustrious past, present, and future</a:t>
            </a:r>
          </a:p>
          <a:p>
            <a:pPr marL="628650" lvl="1" indent="-171450">
              <a:buFont typeface="Arial"/>
              <a:buChar char="•"/>
            </a:pPr>
            <a:r>
              <a:rPr lang="en-US" b="0" baseline="0" dirty="0" smtClean="0"/>
              <a:t>Aztec warriors battling the Spanish</a:t>
            </a:r>
          </a:p>
          <a:p>
            <a:pPr marL="628650" lvl="1" indent="-171450">
              <a:buFont typeface="Arial"/>
              <a:buChar char="•"/>
            </a:pPr>
            <a:r>
              <a:rPr lang="en-US" b="0" baseline="0" dirty="0" smtClean="0"/>
              <a:t>Humble peasants fighting in the Revolution</a:t>
            </a:r>
          </a:p>
          <a:p>
            <a:pPr marL="628650" lvl="1" indent="-171450">
              <a:buFont typeface="Arial"/>
              <a:buChar char="•"/>
            </a:pPr>
            <a:r>
              <a:rPr lang="en-US" b="0" baseline="0" dirty="0" smtClean="0"/>
              <a:t>Common laborers of Mexico City</a:t>
            </a:r>
          </a:p>
          <a:p>
            <a:pPr marL="628650" lvl="1" indent="-171450">
              <a:buFont typeface="Arial"/>
              <a:buChar char="•"/>
            </a:pPr>
            <a:r>
              <a:rPr lang="en-US" b="0" baseline="0" dirty="0" smtClean="0"/>
              <a:t>The mixed-race people who will forge the next great epoch</a:t>
            </a:r>
          </a:p>
          <a:p>
            <a:pPr marL="628650" lvl="1" indent="-171450">
              <a:buFont typeface="Arial"/>
              <a:buChar char="•"/>
            </a:pPr>
            <a:r>
              <a:rPr lang="en-US" b="1" baseline="0" dirty="0" smtClean="0"/>
              <a:t>Los </a:t>
            </a:r>
            <a:r>
              <a:rPr lang="en-US" b="1" baseline="0" dirty="0" err="1" smtClean="0"/>
              <a:t>tres</a:t>
            </a:r>
            <a:r>
              <a:rPr lang="en-US" b="1" baseline="0" dirty="0" smtClean="0"/>
              <a:t> </a:t>
            </a:r>
            <a:r>
              <a:rPr lang="en-US" b="1" baseline="0" dirty="0" err="1" smtClean="0"/>
              <a:t>grandes</a:t>
            </a:r>
            <a:r>
              <a:rPr lang="en-US" b="1" baseline="0" dirty="0" smtClean="0"/>
              <a:t> </a:t>
            </a:r>
            <a:r>
              <a:rPr lang="en-US" b="0" baseline="0" dirty="0" smtClean="0"/>
              <a:t>crafted epic murals on the walls of highly visible, public buildings using techniques like fresco, encaustic, mosaic, and sculpture-painting.</a:t>
            </a:r>
          </a:p>
          <a:p>
            <a:r>
              <a:rPr lang="en-US" b="1" baseline="0" dirty="0" smtClean="0"/>
              <a:t> </a:t>
            </a:r>
          </a:p>
          <a:p>
            <a:endParaRPr lang="en-US" b="1" baseline="0" dirty="0" smtClean="0"/>
          </a:p>
          <a:p>
            <a:r>
              <a:rPr lang="en-US" b="1" dirty="0" smtClean="0"/>
              <a:t>Diego Rivera, </a:t>
            </a:r>
            <a:r>
              <a:rPr lang="en-US" b="1" i="1" dirty="0" smtClean="0"/>
              <a:t>Man at the Crossroads</a:t>
            </a:r>
            <a:r>
              <a:rPr lang="en-US" b="1" dirty="0" smtClean="0"/>
              <a:t>, 1934</a:t>
            </a:r>
          </a:p>
          <a:p>
            <a:pPr marL="171450" indent="-171450">
              <a:buFont typeface="Arial"/>
              <a:buChar char="•"/>
            </a:pPr>
            <a:r>
              <a:rPr lang="en-US" dirty="0" smtClean="0"/>
              <a:t>Fresco painted at Rockefeller Center, New York</a:t>
            </a:r>
          </a:p>
          <a:p>
            <a:pPr marL="171450" indent="-171450">
              <a:buFont typeface="Arial"/>
              <a:buChar char="•"/>
            </a:pPr>
            <a:r>
              <a:rPr lang="en-US" dirty="0" smtClean="0"/>
              <a:t>The painting was controversial because it included an image of Lenin and a Soviet Russian May Day parade</a:t>
            </a:r>
            <a:r>
              <a:rPr lang="en-US" baseline="0" dirty="0" smtClean="0"/>
              <a:t> (see above, right hand side)</a:t>
            </a:r>
          </a:p>
          <a:p>
            <a:pPr marL="171450" indent="-171450">
              <a:buFont typeface="Arial"/>
              <a:buChar char="•"/>
            </a:pPr>
            <a:r>
              <a:rPr lang="en-US" baseline="0" dirty="0" smtClean="0"/>
              <a:t>Although the Rockefeller family had put forward the idea for the theme “new frontiers,” Rivera disapproved with the Western world’s embrace of free enterprise. </a:t>
            </a:r>
          </a:p>
          <a:p>
            <a:pPr marL="171450" indent="-171450">
              <a:buFont typeface="Arial"/>
              <a:buChar char="•"/>
            </a:pPr>
            <a:r>
              <a:rPr lang="en-US" baseline="0" dirty="0" smtClean="0"/>
              <a:t>Follows his own political beliefs</a:t>
            </a:r>
          </a:p>
          <a:p>
            <a:pPr marL="171450" indent="-171450">
              <a:buFont typeface="Arial"/>
              <a:buChar char="•"/>
            </a:pPr>
            <a:r>
              <a:rPr lang="en-US" baseline="0" dirty="0" smtClean="0"/>
              <a:t>Paints scenes that depict the modern worker confronted by a symbolic junction of industry, capitalism, socialism and science. </a:t>
            </a:r>
          </a:p>
          <a:p>
            <a:pPr marL="171450" indent="-171450">
              <a:buFont typeface="Arial"/>
              <a:buChar char="•"/>
            </a:pPr>
            <a:r>
              <a:rPr lang="en-US" baseline="0" dirty="0" smtClean="0"/>
              <a:t>Provisionally called </a:t>
            </a:r>
            <a:r>
              <a:rPr lang="en-US" i="1" baseline="0" dirty="0" smtClean="0"/>
              <a:t>Man at the Crossroads Looking with Hope and High Vision to the Choosing of a New and Better Future</a:t>
            </a:r>
            <a:r>
              <a:rPr lang="en-US" baseline="0" dirty="0" smtClean="0"/>
              <a:t>.</a:t>
            </a:r>
          </a:p>
          <a:p>
            <a:pPr marL="171450" indent="-171450">
              <a:buFont typeface="Arial"/>
              <a:buChar char="•"/>
            </a:pPr>
            <a:r>
              <a:rPr lang="en-US" baseline="0" dirty="0" smtClean="0"/>
              <a:t>The mural is arresting and inspiring. </a:t>
            </a:r>
          </a:p>
          <a:p>
            <a:pPr marL="171450" indent="-171450">
              <a:buFont typeface="Arial"/>
              <a:buChar char="•"/>
            </a:pPr>
            <a:r>
              <a:rPr lang="en-US" baseline="0" dirty="0" smtClean="0"/>
              <a:t>Among some of the influential personalities portrayed on the canvas were Charlie Chaplin and the famous Russian communist leader Vladimir Lenin. </a:t>
            </a:r>
          </a:p>
          <a:p>
            <a:pPr marL="171450" indent="-171450">
              <a:buFont typeface="Arial"/>
              <a:buChar char="•"/>
            </a:pPr>
            <a:endParaRPr lang="en-US" baseline="0" dirty="0" smtClean="0"/>
          </a:p>
          <a:p>
            <a:pPr marL="171450" indent="-171450">
              <a:buFont typeface="Arial"/>
              <a:buChar char="•"/>
            </a:pPr>
            <a:r>
              <a:rPr lang="en-US" dirty="0" smtClean="0"/>
              <a:t>Despite protests from artists, Nelson Rockefeller ordered its destruction before it was completed</a:t>
            </a:r>
          </a:p>
          <a:p>
            <a:pPr marL="628650" lvl="1" indent="-171450">
              <a:buFont typeface="Arial"/>
              <a:buChar char="•"/>
            </a:pPr>
            <a:r>
              <a:rPr lang="en-US" dirty="0" smtClean="0"/>
              <a:t>Sort of flies in the face of</a:t>
            </a:r>
            <a:r>
              <a:rPr lang="en-US" baseline="0" dirty="0" smtClean="0"/>
              <a:t> American capitalistic enterprise</a:t>
            </a:r>
            <a:endParaRPr lang="en-US" dirty="0" smtClean="0"/>
          </a:p>
          <a:p>
            <a:pPr marL="171450" indent="-171450">
              <a:buFont typeface="Arial"/>
              <a:buChar char="•"/>
            </a:pPr>
            <a:endParaRPr lang="en-US" dirty="0" smtClean="0"/>
          </a:p>
          <a:p>
            <a:pPr marL="171450" indent="-171450">
              <a:buFont typeface="Arial"/>
              <a:buChar char="•"/>
            </a:pPr>
            <a:r>
              <a:rPr lang="en-US" dirty="0" smtClean="0"/>
              <a:t>Only black-and-white photographs exist of the original incomplete mural, taken when Rivera was forced to stop work on it</a:t>
            </a:r>
          </a:p>
          <a:p>
            <a:pPr marL="171450" indent="-171450">
              <a:buFont typeface="Arial"/>
              <a:buChar char="•"/>
            </a:pPr>
            <a:r>
              <a:rPr lang="en-US" dirty="0" smtClean="0"/>
              <a:t>Using the photographs, Rivera repainted the composition in Mexico under the variant title </a:t>
            </a:r>
            <a:r>
              <a:rPr lang="en-US" i="1" dirty="0" smtClean="0"/>
              <a:t>Man, Controller of the Universe</a:t>
            </a:r>
            <a:r>
              <a:rPr lang="en-US" dirty="0" smtClean="0"/>
              <a:t>.</a:t>
            </a:r>
          </a:p>
        </p:txBody>
      </p:sp>
      <p:sp>
        <p:nvSpPr>
          <p:cNvPr id="4" name="Slide Number Placeholder 3"/>
          <p:cNvSpPr>
            <a:spLocks noGrp="1"/>
          </p:cNvSpPr>
          <p:nvPr>
            <p:ph type="sldNum" sz="quarter" idx="10"/>
          </p:nvPr>
        </p:nvSpPr>
        <p:spPr/>
        <p:txBody>
          <a:bodyPr/>
          <a:lstStyle/>
          <a:p>
            <a:fld id="{9C01174C-DEBD-4DA1-ACD0-1BE4520E2E9B}" type="slidenum">
              <a:rPr lang="en-US" smtClean="0"/>
              <a:t>22</a:t>
            </a:fld>
            <a:endParaRPr lang="en-US"/>
          </a:p>
        </p:txBody>
      </p:sp>
    </p:spTree>
    <p:extLst>
      <p:ext uri="{BB962C8B-B14F-4D97-AF65-F5344CB8AC3E}">
        <p14:creationId xmlns:p14="http://schemas.microsoft.com/office/powerpoint/2010/main" val="3868285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CONSTANTIN BRANCUSI</a:t>
            </a:r>
          </a:p>
          <a:p>
            <a:endParaRPr lang="en-US" dirty="0" smtClean="0"/>
          </a:p>
          <a:p>
            <a:pPr marL="171450" indent="-171450">
              <a:buFont typeface="Arial"/>
              <a:buChar char="•"/>
            </a:pPr>
            <a:r>
              <a:rPr lang="en-US" dirty="0" smtClean="0"/>
              <a:t>Romanian artist </a:t>
            </a:r>
          </a:p>
          <a:p>
            <a:pPr marL="171450" indent="-171450">
              <a:buFont typeface="Arial"/>
              <a:buChar char="•"/>
            </a:pPr>
            <a:r>
              <a:rPr lang="en-US" dirty="0" smtClean="0"/>
              <a:t>1904:</a:t>
            </a:r>
            <a:r>
              <a:rPr lang="en-US" baseline="0" dirty="0" smtClean="0"/>
              <a:t> Leaves Romania permanently</a:t>
            </a:r>
          </a:p>
          <a:p>
            <a:pPr marL="171450" indent="-171450">
              <a:buFont typeface="Arial"/>
              <a:buChar char="•"/>
            </a:pPr>
            <a:r>
              <a:rPr lang="en-US" baseline="0" dirty="0" smtClean="0"/>
              <a:t>Travels Europe, settling in P</a:t>
            </a:r>
            <a:r>
              <a:rPr lang="en-US" dirty="0" smtClean="0"/>
              <a:t>aris and sets-up his studio there</a:t>
            </a:r>
          </a:p>
          <a:p>
            <a:pPr marL="171450" indent="-171450">
              <a:buFont typeface="Arial"/>
              <a:buChar char="•"/>
            </a:pPr>
            <a:r>
              <a:rPr lang="en-US" dirty="0" smtClean="0"/>
              <a:t>Continues training at the École </a:t>
            </a:r>
            <a:r>
              <a:rPr lang="en-US" baseline="0" dirty="0" smtClean="0"/>
              <a:t>de Beaux Arts</a:t>
            </a:r>
          </a:p>
          <a:p>
            <a:pPr marL="171450" indent="-171450">
              <a:buFont typeface="Arial"/>
              <a:buChar char="•"/>
            </a:pPr>
            <a:r>
              <a:rPr lang="en-US" baseline="0" dirty="0" smtClean="0"/>
              <a:t>Attracts the attention of sculptor </a:t>
            </a:r>
            <a:r>
              <a:rPr lang="en-US" baseline="0" dirty="0" err="1" smtClean="0"/>
              <a:t>Auguste</a:t>
            </a:r>
            <a:r>
              <a:rPr lang="en-US" baseline="0" dirty="0" smtClean="0"/>
              <a:t> Rodin</a:t>
            </a:r>
          </a:p>
          <a:p>
            <a:pPr marL="171450" indent="-171450">
              <a:buFont typeface="Arial"/>
              <a:buChar char="•"/>
            </a:pPr>
            <a:r>
              <a:rPr lang="en-US" baseline="0" dirty="0" smtClean="0"/>
              <a:t>1907: Begins to work by direct carving as a means of distancing himself from Rodin’s style (which was additive)</a:t>
            </a:r>
          </a:p>
          <a:p>
            <a:pPr marL="171450" indent="-171450">
              <a:buFont typeface="Arial"/>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Associated with many artists of the day, including Henri Rousseau, Henri Matisse, </a:t>
            </a:r>
            <a:r>
              <a:rPr lang="en-US" dirty="0" err="1" smtClean="0"/>
              <a:t>Fernand</a:t>
            </a:r>
            <a:r>
              <a:rPr lang="en-US" dirty="0" smtClean="0"/>
              <a:t> Léger, </a:t>
            </a:r>
            <a:r>
              <a:rPr lang="en-US" dirty="0" err="1" smtClean="0"/>
              <a:t>Amedeo</a:t>
            </a:r>
            <a:r>
              <a:rPr lang="en-US" dirty="0" smtClean="0"/>
              <a:t> Modigliani, and Marcel Duchamp.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Brancusi showed five of his sculptures in the 1913 Armory Show in New York:</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Constantin Brancusi, </a:t>
            </a:r>
            <a:r>
              <a:rPr lang="en-US" b="1" i="1" dirty="0" smtClean="0"/>
              <a:t>Bird in Space</a:t>
            </a:r>
            <a:r>
              <a:rPr lang="en-US" b="1" dirty="0" smtClean="0"/>
              <a:t>, 1928</a:t>
            </a:r>
          </a:p>
          <a:p>
            <a:pPr marL="0" indent="0">
              <a:buFont typeface="Arial"/>
              <a:buNone/>
            </a:pPr>
            <a:endParaRPr lang="en-US" dirty="0" smtClean="0"/>
          </a:p>
          <a:p>
            <a:pPr marL="171450" indent="-171450">
              <a:buFont typeface="Arial"/>
              <a:buChar char="•"/>
            </a:pPr>
            <a:r>
              <a:rPr lang="en-US" dirty="0" smtClean="0"/>
              <a:t>Famous for his simple, streamlined sculptures</a:t>
            </a:r>
          </a:p>
          <a:p>
            <a:pPr marL="171450" indent="-171450">
              <a:buFont typeface="Arial"/>
              <a:buChar char="•"/>
            </a:pPr>
            <a:r>
              <a:rPr lang="en-US" dirty="0" smtClean="0"/>
              <a:t>The base (pedestal) is not simply functional, but is an active part of the whole</a:t>
            </a:r>
          </a:p>
          <a:p>
            <a:pPr marL="171450" indent="-171450">
              <a:buFont typeface="Arial"/>
              <a:buChar char="•"/>
            </a:pPr>
            <a:r>
              <a:rPr lang="en-US" dirty="0" smtClean="0"/>
              <a:t>From the 1920s to the 1940s Brancusi was preoccupied by the theme of a bird in flight. </a:t>
            </a:r>
          </a:p>
          <a:p>
            <a:pPr marL="171450" indent="-171450">
              <a:buFont typeface="Arial"/>
              <a:buChar char="•"/>
            </a:pPr>
            <a:r>
              <a:rPr lang="en-US" dirty="0" smtClean="0"/>
              <a:t>He concentrated not on the physical attributes of the bird but on its movement. </a:t>
            </a:r>
          </a:p>
          <a:p>
            <a:pPr marL="171450" indent="-171450">
              <a:buFont typeface="Arial"/>
              <a:buChar char="•"/>
            </a:pPr>
            <a:endParaRPr lang="en-US" dirty="0" smtClean="0"/>
          </a:p>
          <a:p>
            <a:pPr marL="0" indent="0">
              <a:buFont typeface="Arial"/>
              <a:buNone/>
            </a:pPr>
            <a:r>
              <a:rPr lang="en-US" b="1" dirty="0" smtClean="0"/>
              <a:t>STYLIZATION</a:t>
            </a:r>
          </a:p>
          <a:p>
            <a:pPr marL="171450" indent="-171450">
              <a:buFont typeface="Arial"/>
              <a:buChar char="•"/>
            </a:pPr>
            <a:r>
              <a:rPr lang="en-US" dirty="0" smtClean="0"/>
              <a:t>Only the essential kept</a:t>
            </a:r>
          </a:p>
          <a:p>
            <a:pPr marL="171450" indent="-171450">
              <a:buFont typeface="Arial"/>
              <a:buChar char="•"/>
            </a:pPr>
            <a:r>
              <a:rPr lang="en-US" dirty="0" smtClean="0"/>
              <a:t>Wings and feathers are eliminated, the swell of the body is elongated, and the head and beak are reduced to a slanted oval plane. </a:t>
            </a:r>
          </a:p>
          <a:p>
            <a:pPr marL="171450" indent="-171450">
              <a:buFont typeface="Arial"/>
              <a:buChar char="•"/>
            </a:pPr>
            <a:r>
              <a:rPr lang="en-US" dirty="0" smtClean="0"/>
              <a:t>Balanced on a slender conical footing, the figure's upward thrust is unfettered. </a:t>
            </a:r>
          </a:p>
          <a:p>
            <a:pPr marL="171450" indent="-171450">
              <a:buFont typeface="Arial"/>
              <a:buChar char="•"/>
            </a:pPr>
            <a:r>
              <a:rPr lang="en-US" dirty="0" smtClean="0"/>
              <a:t>Brancusi's inspired abstraction realizes his stated intent to capture "the essence of flight." </a:t>
            </a:r>
          </a:p>
          <a:p>
            <a:pPr marL="171450" indent="-171450">
              <a:buFont typeface="Arial"/>
              <a:buChar char="•"/>
            </a:pPr>
            <a:r>
              <a:rPr lang="en-US" dirty="0" smtClean="0"/>
              <a:t>This particular conception of "Bird in Space" is the first in a series of seven sculptures carved from marble and nine cast in bronze, all of which were painstakingly smoothed and polished</a:t>
            </a:r>
          </a:p>
          <a:p>
            <a:pPr marL="171450" indent="-171450">
              <a:buFont typeface="Arial"/>
              <a:buChar char="•"/>
            </a:pPr>
            <a:r>
              <a:rPr lang="en-US" dirty="0" smtClean="0"/>
              <a:t>One</a:t>
            </a:r>
            <a:r>
              <a:rPr lang="en-US" baseline="0" dirty="0" smtClean="0"/>
              <a:t> was at the Kimbell last fall, during the exhibition of works from the AIC</a:t>
            </a:r>
          </a:p>
          <a:p>
            <a:pPr marL="171450" indent="-171450">
              <a:buFont typeface="Arial"/>
              <a:buChar char="•"/>
            </a:pPr>
            <a:endParaRPr lang="en-US" i="1" baseline="0" dirty="0" smtClean="0"/>
          </a:p>
          <a:p>
            <a:pPr marL="0" indent="0">
              <a:buFont typeface="Arial"/>
              <a:buNone/>
            </a:pPr>
            <a:r>
              <a:rPr lang="en-US" b="1" i="0" dirty="0" smtClean="0"/>
              <a:t>Constantin Brancusi,</a:t>
            </a:r>
            <a:r>
              <a:rPr lang="en-US" b="1" i="0" baseline="0" dirty="0" smtClean="0"/>
              <a:t> </a:t>
            </a:r>
            <a:r>
              <a:rPr lang="en-US" b="1" i="1" dirty="0" smtClean="0"/>
              <a:t>Endless Column</a:t>
            </a:r>
            <a:r>
              <a:rPr lang="en-US" b="1" dirty="0" smtClean="0"/>
              <a:t>, version I, 1918</a:t>
            </a:r>
          </a:p>
          <a:p>
            <a:pPr marL="0" indent="0">
              <a:buFont typeface="Arial"/>
              <a:buNone/>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Geometric motif used in bases for his sculptures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Gradually realized its value as an independent form</a:t>
            </a:r>
          </a:p>
          <a:p>
            <a:pPr marL="171450" indent="-171450">
              <a:buFont typeface="Arial"/>
              <a:buChar char="•"/>
            </a:pPr>
            <a:r>
              <a:rPr lang="en-US" dirty="0" smtClean="0"/>
              <a:t>Brancusi made several versions of his Endless Column, the</a:t>
            </a:r>
            <a:r>
              <a:rPr lang="en-US" baseline="0" dirty="0" smtClean="0"/>
              <a:t> oak </a:t>
            </a:r>
            <a:r>
              <a:rPr lang="en-US" dirty="0" smtClean="0"/>
              <a:t>one being the first he fully developed</a:t>
            </a:r>
          </a:p>
          <a:p>
            <a:pPr marL="171450" indent="-171450">
              <a:buFont typeface="Arial"/>
              <a:buChar char="•"/>
            </a:pPr>
            <a:r>
              <a:rPr lang="en-US" dirty="0" smtClean="0"/>
              <a:t>A single symmetrical element, a pair of truncated pyramids stuck together at their base, then repeated to produce a continuous rhythmic line</a:t>
            </a:r>
          </a:p>
          <a:p>
            <a:pPr marL="171450" indent="-171450">
              <a:buFont typeface="Arial"/>
              <a:buChar char="•"/>
            </a:pPr>
            <a:r>
              <a:rPr lang="en-US" dirty="0" smtClean="0"/>
              <a:t>In replicating the same abstract shape, Brancusi emphasized its </a:t>
            </a:r>
            <a:r>
              <a:rPr lang="en-US" u="sng" dirty="0" smtClean="0"/>
              <a:t>potential for vertical expansion</a:t>
            </a:r>
          </a:p>
          <a:p>
            <a:pPr marL="171450" indent="-171450">
              <a:buFont typeface="Arial"/>
              <a:buChar char="•"/>
            </a:pPr>
            <a:r>
              <a:rPr lang="en-US" dirty="0" smtClean="0"/>
              <a:t>A “column for infinity” </a:t>
            </a:r>
          </a:p>
          <a:p>
            <a:pPr marL="171450" indent="-171450">
              <a:buFont typeface="Arial"/>
              <a:buChar char="•"/>
            </a:pPr>
            <a:endParaRPr lang="en-US" dirty="0" smtClean="0"/>
          </a:p>
          <a:p>
            <a:pPr marL="171450" indent="-171450">
              <a:buFont typeface="Arial"/>
              <a:buChar char="•"/>
            </a:pPr>
            <a:r>
              <a:rPr lang="en-US" dirty="0" smtClean="0"/>
              <a:t>This version is carved directly in oak, with gouges and cuts in the wood readily apparent, so that it straightforwardly declares its own materials and process of making. </a:t>
            </a:r>
          </a:p>
          <a:p>
            <a:pPr marL="171450" indent="-171450">
              <a:buFont typeface="Arial"/>
              <a:buChar char="•"/>
            </a:pPr>
            <a:r>
              <a:rPr lang="en-US" dirty="0" smtClean="0"/>
              <a:t>Its simplicity, directness, and modularity helped to define the foundational principles of modern abstract sculpture.</a:t>
            </a:r>
          </a:p>
          <a:p>
            <a:pPr marL="171450" indent="-171450">
              <a:buFont typeface="Arial"/>
              <a:buChar char="•"/>
            </a:pPr>
            <a:r>
              <a:rPr lang="en-US" dirty="0" smtClean="0"/>
              <a:t>We will see</a:t>
            </a:r>
            <a:r>
              <a:rPr lang="en-US" baseline="0" dirty="0" smtClean="0"/>
              <a:t> his influence on the Minimalists when we reach the 1960s!</a:t>
            </a:r>
            <a:endParaRPr lang="en-US" dirty="0" smtClean="0"/>
          </a:p>
          <a:p>
            <a:pPr marL="0" indent="0">
              <a:buFont typeface="Arial"/>
              <a:buNone/>
            </a:pPr>
            <a:endParaRPr lang="en-US" b="1" dirty="0" smtClean="0"/>
          </a:p>
          <a:p>
            <a:pPr marL="0" indent="0">
              <a:buFont typeface="Arial"/>
              <a:buNone/>
            </a:pPr>
            <a:r>
              <a:rPr lang="en-US" b="1" dirty="0" smtClean="0"/>
              <a:t>Constantin</a:t>
            </a:r>
            <a:r>
              <a:rPr lang="en-US" b="1" baseline="0" dirty="0" smtClean="0"/>
              <a:t> Brancusi, </a:t>
            </a:r>
            <a:r>
              <a:rPr lang="en-US" b="1" i="1" baseline="0" dirty="0" smtClean="0"/>
              <a:t>Endless Column</a:t>
            </a:r>
            <a:r>
              <a:rPr lang="en-US" b="1" i="0" baseline="0" dirty="0" smtClean="0"/>
              <a:t>, 1938, Romania</a:t>
            </a:r>
            <a:endParaRPr lang="en-US" b="1" dirty="0" smtClean="0"/>
          </a:p>
          <a:p>
            <a:pPr marL="171450" indent="-171450">
              <a:buFont typeface="Arial"/>
              <a:buChar char="•"/>
            </a:pPr>
            <a:endParaRPr lang="en-US" dirty="0" smtClean="0"/>
          </a:p>
          <a:p>
            <a:pPr marL="171450" indent="-171450">
              <a:buFont typeface="Arial"/>
              <a:buChar char="•"/>
            </a:pPr>
            <a:r>
              <a:rPr lang="en-US" dirty="0" smtClean="0"/>
              <a:t>He later repeated the Endless Column on larger scales and in different materials</a:t>
            </a:r>
          </a:p>
          <a:p>
            <a:pPr marL="171450" indent="-171450">
              <a:buFont typeface="Arial"/>
              <a:buChar char="•"/>
            </a:pPr>
            <a:r>
              <a:rPr lang="en-US" dirty="0" smtClean="0"/>
              <a:t>Serve as an architectural element and a monument</a:t>
            </a:r>
          </a:p>
          <a:p>
            <a:pPr marL="171450" indent="-171450">
              <a:buFont typeface="Arial"/>
              <a:buChar char="•"/>
            </a:pPr>
            <a:r>
              <a:rPr lang="en-US" dirty="0" smtClean="0"/>
              <a:t>This column is part</a:t>
            </a:r>
            <a:r>
              <a:rPr lang="en-US" baseline="0" dirty="0" smtClean="0"/>
              <a:t> of a three-part monument to Romanian soldiers of WWI</a:t>
            </a:r>
          </a:p>
          <a:p>
            <a:pPr marL="171450" indent="-171450">
              <a:buFont typeface="Arial"/>
              <a:buChar char="•"/>
            </a:pPr>
            <a:r>
              <a:rPr lang="en-US" baseline="0" dirty="0" smtClean="0"/>
              <a:t>1998-2000: restored by UN and Romanian government</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23</a:t>
            </a:fld>
            <a:endParaRPr lang="en-US"/>
          </a:p>
        </p:txBody>
      </p:sp>
    </p:spTree>
    <p:extLst>
      <p:ext uri="{BB962C8B-B14F-4D97-AF65-F5344CB8AC3E}">
        <p14:creationId xmlns:p14="http://schemas.microsoft.com/office/powerpoint/2010/main" val="3683762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ALEXANDER</a:t>
            </a:r>
            <a:r>
              <a:rPr lang="en-US" b="1" baseline="0" dirty="0" smtClean="0"/>
              <a:t> CALDER</a:t>
            </a:r>
          </a:p>
          <a:p>
            <a:endParaRPr lang="en-US" baseline="0" dirty="0" smtClean="0"/>
          </a:p>
          <a:p>
            <a:pPr marL="171450" indent="-171450">
              <a:buFont typeface="Arial"/>
              <a:buChar char="•"/>
            </a:pPr>
            <a:r>
              <a:rPr lang="en-US" dirty="0" smtClean="0"/>
              <a:t>Abstraction</a:t>
            </a:r>
            <a:r>
              <a:rPr lang="en-US" baseline="0" dirty="0" smtClean="0"/>
              <a:t> in 3-D</a:t>
            </a:r>
          </a:p>
          <a:p>
            <a:pPr marL="171450" indent="-171450">
              <a:buFont typeface="Arial"/>
              <a:buChar char="•"/>
            </a:pPr>
            <a:r>
              <a:rPr lang="en-US" dirty="0" smtClean="0"/>
              <a:t>From a family of Pennsylvania sculptors</a:t>
            </a:r>
          </a:p>
          <a:p>
            <a:pPr marL="171450" indent="-171450">
              <a:buFont typeface="Arial"/>
              <a:buChar char="•"/>
            </a:pPr>
            <a:r>
              <a:rPr lang="en-US" dirty="0" smtClean="0"/>
              <a:t>Embraces</a:t>
            </a:r>
            <a:r>
              <a:rPr lang="en-US" baseline="0" dirty="0" smtClean="0"/>
              <a:t> the</a:t>
            </a:r>
            <a:r>
              <a:rPr lang="en-US" dirty="0" smtClean="0"/>
              <a:t> new aesthetics and technical experimentation of modernism. </a:t>
            </a:r>
          </a:p>
          <a:p>
            <a:pPr marL="171450" indent="-171450">
              <a:buFont typeface="Arial"/>
              <a:buChar char="•"/>
            </a:pPr>
            <a:r>
              <a:rPr lang="en-US" dirty="0" smtClean="0"/>
              <a:t>1928:</a:t>
            </a:r>
            <a:r>
              <a:rPr lang="en-US" baseline="0" dirty="0" smtClean="0"/>
              <a:t> visits </a:t>
            </a:r>
            <a:r>
              <a:rPr lang="en-US" dirty="0" smtClean="0"/>
              <a:t>the studios of Mondrian </a:t>
            </a:r>
            <a:r>
              <a:rPr lang="en-US" dirty="0" err="1" smtClean="0"/>
              <a:t>Miró</a:t>
            </a:r>
            <a:r>
              <a:rPr lang="en-US" dirty="0" smtClean="0"/>
              <a:t>,</a:t>
            </a:r>
            <a:r>
              <a:rPr lang="en-US" baseline="0" dirty="0" smtClean="0"/>
              <a:t> </a:t>
            </a:r>
            <a:r>
              <a:rPr lang="en-US" dirty="0" smtClean="0"/>
              <a:t>whose work – in very different ways – influences his own shift into abstraction</a:t>
            </a:r>
          </a:p>
          <a:p>
            <a:pPr marL="171450" indent="-171450">
              <a:buFont typeface="Arial"/>
              <a:buChar char="•"/>
            </a:pPr>
            <a:endParaRPr lang="en-US" dirty="0" smtClean="0"/>
          </a:p>
          <a:p>
            <a:pPr marL="171450" indent="-171450">
              <a:buFont typeface="Arial"/>
              <a:buChar char="•"/>
            </a:pPr>
            <a:r>
              <a:rPr lang="en-US" dirty="0" smtClean="0"/>
              <a:t>Movement always a key element. </a:t>
            </a:r>
          </a:p>
          <a:p>
            <a:pPr marL="171450" indent="-171450">
              <a:buFont typeface="Arial"/>
              <a:buChar char="•"/>
            </a:pPr>
            <a:r>
              <a:rPr lang="en-US" dirty="0" smtClean="0"/>
              <a:t>Calder developed hand-cranked works before embarking, in 1932, upon the series of hanging works that were dubbed mobiles (reputedly by Marcel Duchamp)</a:t>
            </a:r>
          </a:p>
          <a:p>
            <a:pPr marL="171450" indent="-171450">
              <a:buFont typeface="Arial"/>
              <a:buChar char="•"/>
            </a:pPr>
            <a:r>
              <a:rPr lang="en-US" dirty="0" smtClean="0"/>
              <a:t>The variety and subtlety of his mobiles, with painted organic forms suspended from tiers of linked rods, served to define and dominate the form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Alexander Calder, </a:t>
            </a:r>
            <a:r>
              <a:rPr lang="en-US" b="1" i="1" dirty="0" smtClean="0"/>
              <a:t>Circus</a:t>
            </a:r>
            <a:r>
              <a:rPr lang="en-US" b="1" dirty="0" smtClean="0"/>
              <a:t>, 1926-31</a:t>
            </a:r>
          </a:p>
          <a:p>
            <a:pPr marL="0" indent="0">
              <a:buFont typeface="Arial"/>
              <a:buNone/>
            </a:pPr>
            <a:endParaRPr lang="en-US" dirty="0" smtClean="0"/>
          </a:p>
          <a:p>
            <a:pPr marL="171450" indent="-171450">
              <a:buFont typeface="Arial"/>
              <a:buChar char="•"/>
            </a:pPr>
            <a:r>
              <a:rPr lang="en-US" dirty="0" smtClean="0"/>
              <a:t>This</a:t>
            </a:r>
            <a:r>
              <a:rPr lang="en-US" baseline="0" dirty="0" smtClean="0"/>
              <a:t> predates his famous mobiles</a:t>
            </a:r>
          </a:p>
          <a:p>
            <a:pPr marL="171450" indent="-171450">
              <a:buFont typeface="Arial"/>
              <a:buChar char="•"/>
            </a:pPr>
            <a:r>
              <a:rPr lang="en-US" baseline="0" dirty="0" smtClean="0"/>
              <a:t>Many similar themes</a:t>
            </a:r>
          </a:p>
          <a:p>
            <a:pPr marL="628650" lvl="1" indent="-171450">
              <a:buFont typeface="Arial"/>
              <a:buChar char="•"/>
            </a:pPr>
            <a:r>
              <a:rPr lang="en-US" baseline="0" dirty="0" smtClean="0"/>
              <a:t>Whimsy</a:t>
            </a:r>
          </a:p>
          <a:p>
            <a:pPr marL="628650" lvl="1" indent="-171450">
              <a:buFont typeface="Arial"/>
              <a:buChar char="•"/>
            </a:pPr>
            <a:r>
              <a:rPr lang="en-US" baseline="0" dirty="0" smtClean="0"/>
              <a:t>Movement</a:t>
            </a:r>
          </a:p>
          <a:p>
            <a:pPr marL="628650" lvl="1" indent="-171450">
              <a:buFont typeface="Arial"/>
              <a:buChar char="•"/>
            </a:pPr>
            <a:r>
              <a:rPr lang="en-US" baseline="0" dirty="0" smtClean="0"/>
              <a:t>Balance</a:t>
            </a:r>
          </a:p>
          <a:p>
            <a:pPr marL="457200" lvl="1" indent="0">
              <a:buFont typeface="Arial"/>
              <a:buNone/>
            </a:pPr>
            <a:endParaRPr lang="en-US" baseline="0" dirty="0" smtClean="0"/>
          </a:p>
          <a:p>
            <a:pPr marL="628650" lvl="1" indent="-171450">
              <a:buFont typeface="Arial"/>
              <a:buChar char="•"/>
            </a:pPr>
            <a:r>
              <a:rPr lang="en-US" dirty="0" smtClean="0"/>
              <a:t>Began these</a:t>
            </a:r>
            <a:r>
              <a:rPr lang="en-US" baseline="0" dirty="0" smtClean="0"/>
              <a:t> improvised performances during his time in France</a:t>
            </a:r>
          </a:p>
          <a:p>
            <a:pPr marL="171450" indent="-171450">
              <a:buFont typeface="Arial"/>
              <a:buChar char="•"/>
            </a:pPr>
            <a:r>
              <a:rPr lang="en-US" dirty="0" smtClean="0"/>
              <a:t>Kinetic</a:t>
            </a:r>
            <a:r>
              <a:rPr lang="en-US" baseline="0" dirty="0" smtClean="0"/>
              <a:t> sculpture that consists of 70+ small figures and 100+ accessories</a:t>
            </a:r>
          </a:p>
          <a:p>
            <a:pPr marL="171450" indent="-171450">
              <a:buFont typeface="Arial"/>
              <a:buChar char="•"/>
            </a:pPr>
            <a:r>
              <a:rPr lang="en-US" baseline="0" dirty="0" smtClean="0"/>
              <a:t>Created each piece by hand</a:t>
            </a:r>
          </a:p>
          <a:p>
            <a:pPr marL="171450" indent="-171450">
              <a:buFont typeface="Arial"/>
              <a:buChar char="•"/>
            </a:pPr>
            <a:r>
              <a:rPr lang="en-US" baseline="0" dirty="0" smtClean="0"/>
              <a:t>Moved figures manually</a:t>
            </a:r>
          </a:p>
          <a:p>
            <a:pPr marL="171450" indent="-171450">
              <a:buFont typeface="Arial"/>
              <a:buChar char="•"/>
            </a:pPr>
            <a:r>
              <a:rPr lang="en-US" baseline="0" dirty="0" smtClean="0"/>
              <a:t>Interaction creates performances he staged for family and friends</a:t>
            </a:r>
          </a:p>
          <a:p>
            <a:pPr marL="171450" indent="-171450">
              <a:buFont typeface="Arial"/>
              <a:buChar char="•"/>
            </a:pPr>
            <a:r>
              <a:rPr lang="en-US" baseline="0" dirty="0" smtClean="0"/>
              <a:t>Used more than 30 musical instruments and noise makers</a:t>
            </a:r>
          </a:p>
          <a:p>
            <a:pPr marL="171450" indent="-171450">
              <a:buFont typeface="Arial"/>
              <a:buChar char="•"/>
            </a:pPr>
            <a:r>
              <a:rPr lang="en-US" baseline="0" dirty="0" smtClean="0"/>
              <a:t>The ringmaster carries a whistle to blow and make announcements</a:t>
            </a:r>
          </a:p>
          <a:p>
            <a:pPr marL="171450" indent="-171450">
              <a:buFont typeface="Arial"/>
              <a:buChar char="•"/>
            </a:pPr>
            <a:r>
              <a:rPr lang="en-US" baseline="0" dirty="0" smtClean="0"/>
              <a:t>Fun and entertaining</a:t>
            </a:r>
          </a:p>
          <a:p>
            <a:pPr marL="171450" indent="-171450">
              <a:buFont typeface="Arial"/>
              <a:buChar char="•"/>
            </a:pPr>
            <a:r>
              <a:rPr lang="en-US" baseline="0" dirty="0" smtClean="0"/>
              <a:t>Imaginative!</a:t>
            </a:r>
          </a:p>
          <a:p>
            <a:pPr marL="171450" indent="-171450">
              <a:buFont typeface="Arial"/>
              <a:buChar cha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Alexander Calder, </a:t>
            </a:r>
            <a:r>
              <a:rPr lang="en-US" b="1" i="1" dirty="0" smtClean="0"/>
              <a:t>Untitled</a:t>
            </a:r>
            <a:r>
              <a:rPr lang="en-US" b="1" dirty="0" smtClean="0"/>
              <a:t>, 1937</a:t>
            </a:r>
          </a:p>
          <a:p>
            <a:endParaRPr lang="en-US" dirty="0" smtClean="0"/>
          </a:p>
          <a:p>
            <a:pPr marL="171450" indent="-171450">
              <a:buFont typeface="Arial"/>
              <a:buChar char="•"/>
            </a:pPr>
            <a:r>
              <a:rPr lang="en-US" dirty="0" smtClean="0"/>
              <a:t>The red disc at the end of this first arm provides the counter-weight for the second arm, which balances organic green and yellow forms. </a:t>
            </a:r>
          </a:p>
          <a:p>
            <a:pPr marL="171450" indent="-171450">
              <a:buFont typeface="Arial"/>
              <a:buChar char="•"/>
            </a:pPr>
            <a:r>
              <a:rPr lang="en-US" dirty="0" smtClean="0"/>
              <a:t>With an elegance born out of the necessity to establish these balances, Calder used progressively thinner grades of rod for the legs and arms. </a:t>
            </a:r>
          </a:p>
          <a:p>
            <a:pPr marL="171450" indent="-171450">
              <a:buFont typeface="Arial"/>
              <a:buChar char="•"/>
            </a:pPr>
            <a:r>
              <a:rPr lang="en-US" dirty="0" smtClean="0"/>
              <a:t>The tripod stand also does away with the necessity to suspend a large and relatively heavy work from the ceiling, which had generally been his solution up to this period. </a:t>
            </a:r>
          </a:p>
        </p:txBody>
      </p:sp>
      <p:sp>
        <p:nvSpPr>
          <p:cNvPr id="4" name="Slide Number Placeholder 3"/>
          <p:cNvSpPr>
            <a:spLocks noGrp="1"/>
          </p:cNvSpPr>
          <p:nvPr>
            <p:ph type="sldNum" sz="quarter" idx="10"/>
          </p:nvPr>
        </p:nvSpPr>
        <p:spPr/>
        <p:txBody>
          <a:bodyPr/>
          <a:lstStyle/>
          <a:p>
            <a:fld id="{9C01174C-DEBD-4DA1-ACD0-1BE4520E2E9B}" type="slidenum">
              <a:rPr lang="en-US" smtClean="0"/>
              <a:t>24</a:t>
            </a:fld>
            <a:endParaRPr lang="en-US"/>
          </a:p>
        </p:txBody>
      </p:sp>
    </p:spTree>
    <p:extLst>
      <p:ext uri="{BB962C8B-B14F-4D97-AF65-F5344CB8AC3E}">
        <p14:creationId xmlns:p14="http://schemas.microsoft.com/office/powerpoint/2010/main" val="4051736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BARBARA</a:t>
            </a:r>
            <a:r>
              <a:rPr lang="en-US" b="1" baseline="0" dirty="0" smtClean="0"/>
              <a:t> HEPWORTH</a:t>
            </a:r>
          </a:p>
          <a:p>
            <a:endParaRPr lang="en-US" baseline="0" dirty="0" smtClean="0"/>
          </a:p>
          <a:p>
            <a:pPr marL="171450" indent="-171450">
              <a:buFont typeface="Arial"/>
              <a:buChar char="•"/>
            </a:pPr>
            <a:r>
              <a:rPr lang="en-US" dirty="0" smtClean="0"/>
              <a:t>British sculptor</a:t>
            </a:r>
          </a:p>
          <a:p>
            <a:pPr marL="171450" indent="-171450">
              <a:buFont typeface="Arial"/>
              <a:buChar char="•"/>
            </a:pPr>
            <a:r>
              <a:rPr lang="en-US" dirty="0" smtClean="0"/>
              <a:t>1933: Becomes a member of a Paris-based group called Abstraction-</a:t>
            </a:r>
            <a:r>
              <a:rPr lang="en-US" dirty="0" err="1" smtClean="0"/>
              <a:t>Création</a:t>
            </a:r>
            <a:endParaRPr lang="en-US" dirty="0" smtClean="0"/>
          </a:p>
          <a:p>
            <a:pPr marL="171450" indent="-171450">
              <a:buFont typeface="Arial"/>
              <a:buChar char="•"/>
            </a:pPr>
            <a:r>
              <a:rPr lang="en-US" dirty="0" smtClean="0"/>
              <a:t>Produces multi-part sculptures that reconciled natural forms with abstract shapes</a:t>
            </a:r>
            <a:r>
              <a:rPr lang="en-US" baseline="0" dirty="0" smtClean="0"/>
              <a:t> - hybrids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Barbara Hepworth, </a:t>
            </a:r>
            <a:r>
              <a:rPr lang="en-US" b="1" i="1" dirty="0" smtClean="0"/>
              <a:t>Mother and Child</a:t>
            </a:r>
            <a:r>
              <a:rPr lang="en-US" b="1" dirty="0" smtClean="0"/>
              <a:t>, 1934</a:t>
            </a:r>
          </a:p>
          <a:p>
            <a:endParaRPr lang="en-US" dirty="0" smtClean="0"/>
          </a:p>
          <a:p>
            <a:pPr marL="171450" indent="-171450">
              <a:buFont typeface="Arial"/>
              <a:buChar char="•"/>
            </a:pPr>
            <a:r>
              <a:rPr lang="en-US" dirty="0" smtClean="0"/>
              <a:t>This work reflects Hepworth’s experience of motherhood – she carved it while pregnant</a:t>
            </a:r>
          </a:p>
          <a:p>
            <a:pPr marL="171450" indent="-171450">
              <a:buFont typeface="Arial"/>
              <a:buChar char="•"/>
            </a:pPr>
            <a:r>
              <a:rPr lang="en-US" dirty="0" smtClean="0"/>
              <a:t>It also shows how she had recently developed a new range of abstract forms by carving holes into her sculptures</a:t>
            </a:r>
          </a:p>
          <a:p>
            <a:pPr marL="171450" indent="-171450">
              <a:buFont typeface="Arial"/>
              <a:buChar char="•"/>
            </a:pPr>
            <a:r>
              <a:rPr lang="en-US" dirty="0" smtClean="0"/>
              <a:t>Ambiguity</a:t>
            </a:r>
            <a:r>
              <a:rPr lang="en-US" baseline="0" dirty="0" smtClean="0"/>
              <a:t> – organic, but what does it reference in the world?</a:t>
            </a:r>
          </a:p>
          <a:p>
            <a:pPr marL="171450" indent="-171450">
              <a:buFont typeface="Arial"/>
              <a:buChar char="•"/>
            </a:pPr>
            <a:endParaRPr lang="en-US" baseline="0" dirty="0" smtClean="0"/>
          </a:p>
          <a:p>
            <a:pPr marL="171450" indent="-171450">
              <a:buFont typeface="Arial"/>
              <a:buChar char="•"/>
            </a:pPr>
            <a:r>
              <a:rPr lang="en-US" baseline="0" dirty="0" smtClean="0"/>
              <a:t>Monumentality key</a:t>
            </a:r>
          </a:p>
          <a:p>
            <a:pPr marL="171450" indent="-171450">
              <a:buFont typeface="Arial"/>
              <a:buChar char="•"/>
            </a:pPr>
            <a:r>
              <a:rPr lang="en-US" baseline="0" dirty="0" smtClean="0"/>
              <a:t>Soft, smooth surfaces also seen in the work of British sculptor Henry Moore</a:t>
            </a:r>
            <a:endParaRPr lang="en-US" dirty="0" smtClean="0"/>
          </a:p>
          <a:p>
            <a:endParaRPr lang="en-US" dirty="0" smtClean="0"/>
          </a:p>
          <a:p>
            <a:r>
              <a:rPr lang="en-US" b="1" dirty="0" smtClean="0"/>
              <a:t>HENRY</a:t>
            </a:r>
            <a:r>
              <a:rPr lang="en-US" b="1" baseline="0" dirty="0" smtClean="0"/>
              <a:t> MOORE</a:t>
            </a:r>
          </a:p>
          <a:p>
            <a:endParaRPr lang="en-US" baseline="0" dirty="0" smtClean="0"/>
          </a:p>
          <a:p>
            <a:pPr marL="171450" indent="-171450">
              <a:buFont typeface="Arial"/>
              <a:buChar char="•"/>
            </a:pPr>
            <a:r>
              <a:rPr lang="en-US" dirty="0" smtClean="0"/>
              <a:t>British sculptor, draughtsman and printmaker</a:t>
            </a:r>
          </a:p>
          <a:p>
            <a:pPr marL="171450" indent="-171450">
              <a:buFont typeface="Arial"/>
              <a:buChar char="•"/>
            </a:pPr>
            <a:r>
              <a:rPr lang="en-US" dirty="0" smtClean="0"/>
              <a:t>Generally acknowledged as the most important British sculptor of the 20th century</a:t>
            </a:r>
          </a:p>
          <a:p>
            <a:pPr marL="171450" indent="-171450">
              <a:buFont typeface="Arial"/>
              <a:buChar char="•"/>
            </a:pPr>
            <a:r>
              <a:rPr lang="en-US" dirty="0" smtClean="0"/>
              <a:t>The human figure his central subject-matter throughout his career. </a:t>
            </a:r>
          </a:p>
          <a:p>
            <a:pPr marL="171450" indent="-171450">
              <a:buFont typeface="Arial"/>
              <a:buChar char="•"/>
            </a:pPr>
            <a:r>
              <a:rPr lang="en-US" dirty="0" smtClean="0"/>
              <a:t>Borrows from diverse cultural traditions and artists in order to give his work a profound resonance with the art of the past. </a:t>
            </a:r>
          </a:p>
          <a:p>
            <a:pPr marL="171450" indent="-171450">
              <a:buFont typeface="Arial"/>
              <a:buChar char="•"/>
            </a:pPr>
            <a:r>
              <a:rPr lang="en-US" dirty="0" smtClean="0"/>
              <a:t>His female figures, echoing the forms of mountains, valleys, cliffs and caves, extended and enriched the landscape tradition, which he embraced as part of his English artistic heritage</a:t>
            </a:r>
          </a:p>
          <a:p>
            <a:pPr marL="171450" indent="-171450">
              <a:buFont typeface="Arial"/>
              <a:buChar cha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Henry Moore, </a:t>
            </a:r>
            <a:r>
              <a:rPr lang="en-US" b="1" i="1" dirty="0" smtClean="0"/>
              <a:t>Two-Piece Reclining Figure No. 2</a:t>
            </a:r>
            <a:r>
              <a:rPr lang="en-US" b="1" dirty="0" smtClean="0"/>
              <a:t>, 1960</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Quite a few two-piece reclining figures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Exercise</a:t>
            </a:r>
            <a:r>
              <a:rPr lang="en-US" b="0" baseline="0" dirty="0" smtClean="0"/>
              <a:t> in breaking up the form</a:t>
            </a:r>
          </a:p>
          <a:p>
            <a:pPr marL="171450" marR="0"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0" dirty="0" smtClean="0"/>
              <a:t>“In doing these Reclining Figure sculptures it came naturally and without any conscious decision that I made them in two separate pieces, the head-and-body end, and the leg-end. I realized that I was simplifying the essential elements of my reclining figure theme. In many of my reclining figures the head-and-neck part of the sculpture, sometimes the torso part too, is upright, giving contrast to the horizontal direction of the whole sculpture. Also in my reclining figures I have often made a sort of looming leg – the top leg in the sculpture projecting over the lower leg, which gives a sense of thrust and power, as a large branch of a tree might move outwards from the main trunk, or as a seaside cliff might overhang from below, if you are on the beach…In that sense I think these sculptures are more fully in the round than any previous work of mine. Being in two pieces the work separates itself from seeming to be only a representation of a reclining figure.”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0" dirty="0" smtClean="0"/>
              <a:t>“Both these sculptures are a mixture, an amalgamation of the human body with rock-forms and with landscape, and so like a metaphor in poetry giving to each element a new aspect, and perhaps a new meaning.”</a:t>
            </a:r>
          </a:p>
          <a:p>
            <a:pPr marL="171450" indent="-171450">
              <a:buFont typeface="Arial"/>
              <a:buChar char="•"/>
            </a:pPr>
            <a:endParaRPr lang="en-US" dirty="0" smtClean="0"/>
          </a:p>
          <a:p>
            <a:pPr marL="171450" indent="-171450">
              <a:buFont typeface="Arial"/>
              <a:buChar char="•"/>
            </a:pPr>
            <a:r>
              <a:rPr lang="en-US" dirty="0" smtClean="0"/>
              <a:t>Moore</a:t>
            </a:r>
            <a:r>
              <a:rPr lang="en-US" baseline="0" dirty="0" smtClean="0"/>
              <a:t> believes that </a:t>
            </a:r>
            <a:r>
              <a:rPr lang="en-US" dirty="0" smtClean="0"/>
              <a:t>If a</a:t>
            </a:r>
            <a:r>
              <a:rPr lang="en-US" baseline="0" dirty="0" smtClean="0"/>
              <a:t> sculpture is</a:t>
            </a:r>
            <a:r>
              <a:rPr lang="en-US" dirty="0" smtClean="0"/>
              <a:t> in two pieces, there’s a bigger surprise, you have more unexpected views</a:t>
            </a:r>
          </a:p>
          <a:p>
            <a:pPr marL="171450" indent="-171450">
              <a:buFont typeface="Arial"/>
              <a:buChar char="•"/>
            </a:pPr>
            <a:r>
              <a:rPr lang="en-US" dirty="0" smtClean="0"/>
              <a:t>This</a:t>
            </a:r>
            <a:r>
              <a:rPr lang="en-US" baseline="0" dirty="0" smtClean="0"/>
              <a:t> is its advantage over painting and one that he fully exploits</a:t>
            </a:r>
          </a:p>
          <a:p>
            <a:pPr marL="171450" indent="-171450">
              <a:buFont typeface="Arial"/>
              <a:buChar char="•"/>
            </a:pPr>
            <a:r>
              <a:rPr lang="en-US" baseline="0" dirty="0" smtClean="0"/>
              <a:t>Sees sculpture as a journey</a:t>
            </a:r>
          </a:p>
          <a:p>
            <a:pPr marL="171450" indent="-171450">
              <a:buFont typeface="Wingdings" charset="2"/>
              <a:buChar char="Ø"/>
            </a:pPr>
            <a:r>
              <a:rPr lang="en-US" dirty="0" smtClean="0"/>
              <a:t>“As you move round it, the two parts overlap or they open up and there’s space between. The three-dimensional world is full of surprises in a way that a two-dimensional world could never be.” </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25</a:t>
            </a:fld>
            <a:endParaRPr lang="en-US"/>
          </a:p>
        </p:txBody>
      </p:sp>
    </p:spTree>
    <p:extLst>
      <p:ext uri="{BB962C8B-B14F-4D97-AF65-F5344CB8AC3E}">
        <p14:creationId xmlns:p14="http://schemas.microsoft.com/office/powerpoint/2010/main" val="240211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UNEXPECTED JUXTAPOSITIONS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Biomorphic Surrealism:</a:t>
            </a:r>
            <a:r>
              <a:rPr lang="en-US" b="1" u="sng" baseline="0" dirty="0" smtClean="0"/>
              <a:t> Miró, Baziotes, and Gorky</a:t>
            </a: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t>Naturalistic Surrealism: Dali and Magritte</a:t>
            </a:r>
            <a:endParaRPr lang="en-US" b="1"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Paintings of Dalí have recognizable imagery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Full of figures and forms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Reveal</a:t>
            </a:r>
            <a:r>
              <a:rPr lang="en-US" b="0" baseline="0" dirty="0" smtClean="0"/>
              <a:t> the visual wonders of the subconscious mind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Fantastic and otherworldly</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Salvador Dalí, </a:t>
            </a:r>
            <a:r>
              <a:rPr lang="en-US" b="1" i="1" dirty="0" smtClean="0"/>
              <a:t>Birth of Liquid Desires</a:t>
            </a:r>
            <a:r>
              <a:rPr lang="en-US" b="1" dirty="0" smtClean="0"/>
              <a:t>, 1931-32</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Dalí trained at San Fernando Academy of Fine Arts, Madrid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Master of illusionistic painting</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Key</a:t>
            </a:r>
            <a:r>
              <a:rPr lang="en-US" b="0" baseline="0" dirty="0" smtClean="0"/>
              <a:t> themes: Sexuality, Violence, Putrefaction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Juxtaposes alternate realities and objects for a </a:t>
            </a:r>
            <a:r>
              <a:rPr lang="en-US" b="0" u="sng" baseline="0" dirty="0" smtClean="0"/>
              <a:t>jarring effect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Here we see a large yellow biomorphic form – ambiguous (face, woman’s body, painter’s palette?)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Four figures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Woman in white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Hermaphroditic figure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Two emaciated figures flank them(one entering a cavernous hole)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What is happening here?!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Dali claimed to have painted his nightmares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Okay, so what of them?</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Defy rational interpretation</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Trigger strong emotions of fear, anxiety, existential angst</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Dali the most popular Surrealist painter – he captures popular imagination</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a:t>
            </a:r>
            <a:r>
              <a:rPr lang="en-US" b="1" baseline="0" dirty="0" smtClean="0"/>
              <a:t>cult of personality </a:t>
            </a:r>
            <a:r>
              <a:rPr lang="en-US" b="0" baseline="0" dirty="0" smtClean="0"/>
              <a:t>looms large with him (see above)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3</a:t>
            </a:fld>
            <a:endParaRPr lang="en-US"/>
          </a:p>
        </p:txBody>
      </p:sp>
    </p:spTree>
    <p:extLst>
      <p:ext uri="{BB962C8B-B14F-4D97-AF65-F5344CB8AC3E}">
        <p14:creationId xmlns:p14="http://schemas.microsoft.com/office/powerpoint/2010/main" val="160145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Salvador Dalí, </a:t>
            </a:r>
            <a:r>
              <a:rPr lang="en-US" b="1" i="1" dirty="0" smtClean="0"/>
              <a:t>The Persistence of Memory</a:t>
            </a:r>
            <a:r>
              <a:rPr lang="en-US" b="1" dirty="0" smtClean="0"/>
              <a:t>, 1931</a:t>
            </a:r>
          </a:p>
          <a:p>
            <a:endParaRPr lang="en-US" dirty="0" smtClean="0"/>
          </a:p>
          <a:p>
            <a:pPr marL="171450" indent="-171450">
              <a:buFont typeface="Arial"/>
              <a:buChar char="•"/>
            </a:pPr>
            <a:r>
              <a:rPr lang="en-US" dirty="0" smtClean="0"/>
              <a:t>Perhaps his most famous painting</a:t>
            </a:r>
          </a:p>
          <a:p>
            <a:pPr marL="171450" indent="-171450">
              <a:buFont typeface="Arial"/>
              <a:buChar char="•"/>
            </a:pPr>
            <a:r>
              <a:rPr lang="en-US" dirty="0" smtClean="0"/>
              <a:t>Dalí frequently described his paintings as “hand painted dream photographs.” </a:t>
            </a:r>
          </a:p>
          <a:p>
            <a:pPr marL="171450" indent="-171450">
              <a:buFont typeface="Arial"/>
              <a:buChar char="•"/>
            </a:pPr>
            <a:r>
              <a:rPr lang="en-US" dirty="0" smtClean="0"/>
              <a:t>He based this seaside landscape on the cliffs in his home region of Catalonia, Spain. </a:t>
            </a:r>
          </a:p>
          <a:p>
            <a:pPr marL="171450" indent="-171450">
              <a:buFont typeface="Arial"/>
              <a:buChar char="•"/>
            </a:pPr>
            <a:r>
              <a:rPr lang="en-US" dirty="0" smtClean="0"/>
              <a:t>The ants and melting clocks are recognizable images that Dalí placed in an unfamiliar context or rendered in an unfamiliar way. </a:t>
            </a:r>
          </a:p>
          <a:p>
            <a:pPr marL="171450" indent="-171450">
              <a:buFont typeface="Arial"/>
              <a:buChar char="•"/>
            </a:pPr>
            <a:r>
              <a:rPr lang="en-US" dirty="0" smtClean="0"/>
              <a:t>The large central creature comprised of a deformed nose and eye was drawn from Dalí’s imagination</a:t>
            </a:r>
          </a:p>
          <a:p>
            <a:pPr marL="628650" lvl="1" indent="-171450">
              <a:buFont typeface="Arial"/>
              <a:buChar char="•"/>
            </a:pPr>
            <a:r>
              <a:rPr lang="en-US" dirty="0" smtClean="0"/>
              <a:t>Frequently interpreted as a self-portrait. </a:t>
            </a:r>
          </a:p>
          <a:p>
            <a:pPr marL="628650" lvl="1" indent="-171450">
              <a:buFont typeface="Arial"/>
              <a:buChar char="•"/>
            </a:pPr>
            <a:r>
              <a:rPr lang="en-US" dirty="0" smtClean="0"/>
              <a:t>What may or may not be a tongue oozes from its nose like a fat snail from its shell</a:t>
            </a:r>
          </a:p>
          <a:p>
            <a:endParaRPr lang="en-US" dirty="0" smtClean="0"/>
          </a:p>
          <a:p>
            <a:pPr marL="0" indent="0">
              <a:buFont typeface="Arial"/>
              <a:buNone/>
            </a:pPr>
            <a:r>
              <a:rPr lang="en-US" b="1" dirty="0" smtClean="0"/>
              <a:t>TIME</a:t>
            </a:r>
          </a:p>
          <a:p>
            <a:pPr marL="171450" indent="-171450">
              <a:buFont typeface="Arial"/>
              <a:buChar char="•"/>
            </a:pPr>
            <a:r>
              <a:rPr lang="en-US" dirty="0" smtClean="0"/>
              <a:t>Time is the theme here, from the melting watches to the decay implied by the swarming ants.</a:t>
            </a:r>
          </a:p>
          <a:p>
            <a:pPr marL="171450" indent="-171450">
              <a:buFont typeface="Arial"/>
              <a:buChar char="•"/>
            </a:pPr>
            <a:r>
              <a:rPr lang="en-US" dirty="0" smtClean="0"/>
              <a:t>Strange, timeless</a:t>
            </a:r>
            <a:r>
              <a:rPr lang="en-US" baseline="0" dirty="0" smtClean="0"/>
              <a:t> and placeless landscape (modeled on the hills of Catalonia)</a:t>
            </a:r>
          </a:p>
          <a:p>
            <a:pPr marL="171450" indent="-171450">
              <a:buFont typeface="Arial"/>
              <a:buChar char="•"/>
            </a:pPr>
            <a:r>
              <a:rPr lang="en-US" baseline="0" dirty="0" smtClean="0"/>
              <a:t>Eerie</a:t>
            </a:r>
          </a:p>
          <a:p>
            <a:pPr marL="0" indent="0">
              <a:buFont typeface="Arial"/>
              <a:buNone/>
            </a:pPr>
            <a:r>
              <a:rPr lang="en-US" dirty="0" smtClean="0"/>
              <a:t> </a:t>
            </a:r>
          </a:p>
          <a:p>
            <a:pPr marL="171450" indent="-171450">
              <a:buFont typeface="Arial"/>
              <a:buChar char="•"/>
            </a:pPr>
            <a:r>
              <a:rPr lang="en-US" dirty="0" smtClean="0"/>
              <a:t>Uses what he called “the usual paralyzing tricks of eye-fooling.”</a:t>
            </a:r>
          </a:p>
          <a:p>
            <a:pPr marL="171450" indent="-171450">
              <a:buFont typeface="Arial"/>
              <a:buChar char="•"/>
            </a:pPr>
            <a:r>
              <a:rPr lang="en-US" dirty="0" smtClean="0"/>
              <a:t>Painted this work with “the most imperialist fury of precision</a:t>
            </a:r>
            <a:r>
              <a:rPr lang="en-US" baseline="0" dirty="0" smtClean="0"/>
              <a:t> </a:t>
            </a:r>
            <a:r>
              <a:rPr lang="en-US" dirty="0" smtClean="0"/>
              <a:t>to systematize confusion and thus to help discredit completely the world of reality.” </a:t>
            </a:r>
          </a:p>
          <a:p>
            <a:pPr marL="171450" indent="-171450">
              <a:buFont typeface="Arial"/>
              <a:buChar char="•"/>
            </a:pPr>
            <a:endParaRPr lang="en-US" dirty="0" smtClean="0"/>
          </a:p>
          <a:p>
            <a:pPr marL="171450" indent="-171450">
              <a:buFont typeface="Arial"/>
              <a:buChar char="•"/>
            </a:pPr>
            <a:r>
              <a:rPr lang="en-US" dirty="0" smtClean="0"/>
              <a:t>Enigmatic and surreal</a:t>
            </a:r>
          </a:p>
          <a:p>
            <a:pPr marL="171450" indent="-171450">
              <a:buFont typeface="Arial"/>
              <a:buChar char="•"/>
            </a:pPr>
            <a:r>
              <a:rPr lang="en-US" dirty="0" smtClean="0"/>
              <a:t>Time malleable</a:t>
            </a:r>
          </a:p>
          <a:p>
            <a:pPr marL="171450" indent="-171450">
              <a:buFont typeface="Arial"/>
              <a:buChar char="•"/>
            </a:pPr>
            <a:r>
              <a:rPr lang="en-US" dirty="0" smtClean="0"/>
              <a:t>Einstein’s Theory</a:t>
            </a:r>
            <a:r>
              <a:rPr lang="en-US" baseline="0" dirty="0" smtClean="0"/>
              <a:t> of Relativity published at start of 20</a:t>
            </a:r>
            <a:r>
              <a:rPr lang="en-US" baseline="30000" dirty="0" smtClean="0"/>
              <a:t>th</a:t>
            </a:r>
            <a:r>
              <a:rPr lang="en-US" baseline="0" dirty="0" smtClean="0"/>
              <a:t> century (1905: special relativity; 1916: general relativity)</a:t>
            </a:r>
          </a:p>
          <a:p>
            <a:pPr marL="171450" indent="-171450">
              <a:buFont typeface="Arial"/>
              <a:buChar char="•"/>
            </a:pPr>
            <a:endParaRPr lang="en-US" baseline="0" dirty="0" smtClean="0"/>
          </a:p>
          <a:p>
            <a:pPr marL="171450" indent="-171450">
              <a:buFont typeface="Arial"/>
              <a:buChar char="•"/>
            </a:pPr>
            <a:r>
              <a:rPr lang="en-US" baseline="0" dirty="0" smtClean="0"/>
              <a:t>Also, general unrest in Europe at the time…time bomb ticking</a:t>
            </a:r>
            <a:endParaRPr lang="en-US" dirty="0" smtClean="0"/>
          </a:p>
        </p:txBody>
      </p:sp>
      <p:sp>
        <p:nvSpPr>
          <p:cNvPr id="4" name="Slide Number Placeholder 3"/>
          <p:cNvSpPr>
            <a:spLocks noGrp="1"/>
          </p:cNvSpPr>
          <p:nvPr>
            <p:ph type="sldNum" sz="quarter" idx="10"/>
          </p:nvPr>
        </p:nvSpPr>
        <p:spPr/>
        <p:txBody>
          <a:bodyPr/>
          <a:lstStyle/>
          <a:p>
            <a:fld id="{9C01174C-DEBD-4DA1-ACD0-1BE4520E2E9B}" type="slidenum">
              <a:rPr lang="en-US" smtClean="0"/>
              <a:t>4</a:t>
            </a:fld>
            <a:endParaRPr lang="en-US"/>
          </a:p>
        </p:txBody>
      </p:sp>
    </p:spTree>
    <p:extLst>
      <p:ext uri="{BB962C8B-B14F-4D97-AF65-F5344CB8AC3E}">
        <p14:creationId xmlns:p14="http://schemas.microsoft.com/office/powerpoint/2010/main" val="3500007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Like</a:t>
            </a:r>
            <a:r>
              <a:rPr lang="en-US" baseline="0" dirty="0" smtClean="0"/>
              <a:t> Dali, Magritte’s images are a part of popular memory</a:t>
            </a:r>
            <a:endParaRPr lang="en-US" dirty="0" smtClean="0"/>
          </a:p>
          <a:p>
            <a:pPr marL="171450" indent="-171450">
              <a:buFont typeface="Arial"/>
              <a:buChar char="•"/>
            </a:pPr>
            <a:r>
              <a:rPr lang="en-US" dirty="0" smtClean="0"/>
              <a:t>Belgian painter, printmaker, sculptor, photographer, and film maker</a:t>
            </a:r>
          </a:p>
          <a:p>
            <a:pPr marL="171450" indent="-171450">
              <a:buFont typeface="Arial"/>
              <a:buChar char="•"/>
            </a:pPr>
            <a:r>
              <a:rPr lang="en-US" dirty="0" smtClean="0"/>
              <a:t>One of the major figures of Surrealism</a:t>
            </a:r>
          </a:p>
          <a:p>
            <a:pPr marL="171450" indent="-171450">
              <a:buFont typeface="Arial"/>
              <a:buChar char="•"/>
            </a:pPr>
            <a:r>
              <a:rPr lang="en-US" dirty="0" smtClean="0"/>
              <a:t>Arguably the greatest Belgian artist of the 20</a:t>
            </a:r>
            <a:r>
              <a:rPr lang="en-US" baseline="30000" dirty="0" smtClean="0"/>
              <a:t>th</a:t>
            </a:r>
            <a:r>
              <a:rPr lang="en-US" dirty="0" smtClean="0"/>
              <a:t> century</a:t>
            </a:r>
          </a:p>
          <a:p>
            <a:pPr marL="0" indent="0">
              <a:buFont typeface="Arial"/>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René Magritte, </a:t>
            </a:r>
            <a:r>
              <a:rPr lang="en-US" b="1" i="1" dirty="0" smtClean="0"/>
              <a:t>The Treachery of Images</a:t>
            </a:r>
            <a:r>
              <a:rPr lang="en-US" b="1" dirty="0" smtClean="0"/>
              <a:t>, 1928-29</a:t>
            </a:r>
          </a:p>
          <a:p>
            <a:endParaRPr lang="en-US" dirty="0" smtClean="0"/>
          </a:p>
          <a:p>
            <a:pPr marL="171450" indent="-171450">
              <a:buFont typeface="Wingdings" charset="2"/>
              <a:buChar char="Ø"/>
            </a:pPr>
            <a:r>
              <a:rPr lang="en-US" dirty="0" smtClean="0"/>
              <a:t>"The famous pipe. How people reproached me for it! And yet, could you stuff my pipe? No, it's just a representation, is it not? So if I had written on my picture "This is a pipe", I'd have been lying!”</a:t>
            </a:r>
          </a:p>
          <a:p>
            <a:pPr marL="171450" indent="-171450">
              <a:buFont typeface="Arial"/>
              <a:buChar char="•"/>
            </a:pPr>
            <a:r>
              <a:rPr lang="en-US" dirty="0" smtClean="0"/>
              <a:t>Drawing</a:t>
            </a:r>
            <a:r>
              <a:rPr lang="en-US" baseline="0" dirty="0" smtClean="0"/>
              <a:t> on the literary side of Surrealism, cheekily questioning the reality of language</a:t>
            </a:r>
          </a:p>
          <a:p>
            <a:pPr marL="171450" indent="-171450">
              <a:buFont typeface="Arial"/>
              <a:buChar char="•"/>
            </a:pPr>
            <a:r>
              <a:rPr lang="en-US" baseline="0" dirty="0" smtClean="0"/>
              <a:t>The play between the signifier and the signified</a:t>
            </a:r>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r>
              <a:rPr lang="en-US" baseline="0" dirty="0" smtClean="0"/>
              <a:t>Not painting objects, but IMAGES of objects (important distinction, given the history of painting as a “window onto the world”)</a:t>
            </a:r>
          </a:p>
          <a:p>
            <a:pPr marL="171450" indent="-171450">
              <a:buFont typeface="Arial"/>
              <a:buChar cha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René Magritte, </a:t>
            </a:r>
            <a:r>
              <a:rPr lang="en-US" b="1" i="1" dirty="0" smtClean="0"/>
              <a:t>The False Mirror</a:t>
            </a:r>
            <a:r>
              <a:rPr lang="en-US" b="1" dirty="0" smtClean="0"/>
              <a:t>, 1928</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Dream-like</a:t>
            </a:r>
            <a:r>
              <a:rPr lang="en-US" b="0" baseline="0" dirty="0" smtClean="0"/>
              <a:t> imagery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Title seems to insinuate limits to the authority of optical vision</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Mirrors provide faithful visions of their reflections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Eyes are selective and subjective in nature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Several layers here:</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We look at the eye</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We look through the eye, as a window</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We are seen by the eye</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This painting was owned by the photographer Man Ray during the 1930s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Described it as as painting that “sees as much as it itself is seen.”</a:t>
            </a:r>
            <a:endParaRPr lang="en-US" b="0" dirty="0" smtClean="0"/>
          </a:p>
          <a:p>
            <a:pPr marL="171450" indent="-171450">
              <a:buFont typeface="Wingdings" charset="2"/>
              <a:buChar char="Ø"/>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5</a:t>
            </a:fld>
            <a:endParaRPr lang="en-US"/>
          </a:p>
        </p:txBody>
      </p:sp>
    </p:spTree>
    <p:extLst>
      <p:ext uri="{BB962C8B-B14F-4D97-AF65-F5344CB8AC3E}">
        <p14:creationId xmlns:p14="http://schemas.microsoft.com/office/powerpoint/2010/main" val="266657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MERET OPPENHEIM</a:t>
            </a:r>
          </a:p>
          <a:p>
            <a:endParaRPr lang="en-US" b="1" dirty="0" smtClean="0"/>
          </a:p>
          <a:p>
            <a:pPr marL="171450" indent="-171450">
              <a:buFont typeface="Arial"/>
              <a:buChar char="•"/>
            </a:pPr>
            <a:r>
              <a:rPr lang="en-US" b="0" dirty="0" smtClean="0"/>
              <a:t>Swiss artist born in Germany</a:t>
            </a:r>
            <a:r>
              <a:rPr lang="en-US" b="0" baseline="0" dirty="0" smtClean="0"/>
              <a:t>, </a:t>
            </a:r>
            <a:r>
              <a:rPr lang="en-US" b="0" dirty="0" smtClean="0"/>
              <a:t>lived in Paris </a:t>
            </a:r>
          </a:p>
          <a:p>
            <a:pPr marL="171450" indent="-171450">
              <a:buFont typeface="Arial"/>
              <a:buChar char="•"/>
            </a:pPr>
            <a:r>
              <a:rPr lang="en-US" b="0" dirty="0" smtClean="0"/>
              <a:t>After seeing an exhibition of Bauhaus work, she makes her first Surrealist work (series of pen and ink drawings)</a:t>
            </a:r>
          </a:p>
          <a:p>
            <a:pPr marL="171450" indent="-171450">
              <a:buFont typeface="Arial"/>
              <a:buChar char="•"/>
            </a:pPr>
            <a:r>
              <a:rPr lang="en-US" b="0" dirty="0" smtClean="0"/>
              <a:t>1933: Meets</a:t>
            </a:r>
            <a:r>
              <a:rPr lang="en-US" b="0" baseline="0" dirty="0" smtClean="0"/>
              <a:t> the Surrealists through Alberto Giacometti and Hans Arp</a:t>
            </a:r>
          </a:p>
          <a:p>
            <a:pPr marL="171450" indent="-171450">
              <a:buFont typeface="Arial"/>
              <a:buChar char="•"/>
            </a:pPr>
            <a:r>
              <a:rPr lang="en-US" i="0" dirty="0" smtClean="0"/>
              <a:t>One of only</a:t>
            </a:r>
            <a:r>
              <a:rPr lang="en-US" i="0" baseline="0" dirty="0" smtClean="0"/>
              <a:t> a few </a:t>
            </a:r>
            <a:r>
              <a:rPr lang="en-US" i="0" dirty="0" smtClean="0"/>
              <a:t>women associated with the group</a:t>
            </a:r>
          </a:p>
          <a:p>
            <a:pPr marL="628650" lvl="1" indent="-171450">
              <a:buFont typeface="Arial"/>
              <a:buChar char="•"/>
            </a:pPr>
            <a:r>
              <a:rPr lang="en-US" i="0" dirty="0" smtClean="0"/>
              <a:t>Soon known as the “femme-enfant” of the group</a:t>
            </a:r>
          </a:p>
          <a:p>
            <a:pPr marL="1085850" lvl="2" indent="-171450">
              <a:buFont typeface="Arial"/>
              <a:buChar char="•"/>
            </a:pPr>
            <a:r>
              <a:rPr lang="en-US" i="0" dirty="0" smtClean="0"/>
              <a:t>As a woman,</a:t>
            </a:r>
            <a:r>
              <a:rPr lang="en-US" i="0" baseline="0" dirty="0" smtClean="0"/>
              <a:t> thought by the n=male Surrealists to have a more direct and spontaneous access to the world of dreams and the unconscious</a:t>
            </a:r>
          </a:p>
          <a:p>
            <a:pPr marL="1085850" lvl="2" indent="-171450">
              <a:buFont typeface="Arial"/>
              <a:buChar char="•"/>
            </a:pPr>
            <a:r>
              <a:rPr lang="en-US" i="0" baseline="0" dirty="0" smtClean="0"/>
              <a:t>Celebrated as the “fairy woman whom all men desire”</a:t>
            </a:r>
          </a:p>
          <a:p>
            <a:pPr marL="1085850" lvl="2" indent="-171450">
              <a:buFont typeface="Arial"/>
              <a:buChar char="•"/>
            </a:pPr>
            <a:r>
              <a:rPr lang="en-US" i="0" baseline="0" dirty="0" smtClean="0"/>
              <a:t>Quite an arrangement  - how can you be taken seriously as an artist??</a:t>
            </a:r>
            <a:endParaRPr lang="en-US" i="0" dirty="0" smtClean="0"/>
          </a:p>
          <a:p>
            <a:pPr marL="628650" lvl="1" indent="-171450">
              <a:buFont typeface="Arial"/>
              <a:buChar char="•"/>
            </a:pPr>
            <a:r>
              <a:rPr lang="en-US" i="0" dirty="0" smtClean="0"/>
              <a:t>Often a model of Man Ray’s photographs</a:t>
            </a:r>
          </a:p>
          <a:p>
            <a:pPr marL="628650" lvl="1" indent="-171450">
              <a:buFont typeface="Arial"/>
              <a:buChar char="•"/>
            </a:pPr>
            <a:r>
              <a:rPr lang="en-US" i="0" dirty="0" smtClean="0"/>
              <a:t>1966: Exhibits with the group</a:t>
            </a:r>
            <a:r>
              <a:rPr lang="en-US" i="0" baseline="0" dirty="0" smtClean="0"/>
              <a:t> until Breton’s death</a:t>
            </a:r>
          </a:p>
          <a:p>
            <a:pPr marL="628650" lvl="1" indent="-171450">
              <a:buFont typeface="Arial"/>
              <a:buChar char="•"/>
            </a:pPr>
            <a:endParaRPr lang="en-US" b="0" i="0" baseline="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Meret Oppenheim, </a:t>
            </a:r>
            <a:r>
              <a:rPr lang="en-US" b="1" i="1" dirty="0" smtClean="0"/>
              <a:t>My Nurse</a:t>
            </a:r>
            <a:r>
              <a:rPr lang="en-US" b="1" dirty="0" smtClean="0"/>
              <a:t>, 1936</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b="1" dirty="0" smtClean="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1936: First one-woman</a:t>
            </a:r>
            <a:r>
              <a:rPr lang="en-US" b="0" baseline="0" dirty="0" smtClean="0"/>
              <a:t> show in Basel</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Giacometti encouraged her to make Surrealist objects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Created disturbing assemblages from everyday items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Suffused with latent erotic content</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Here we see a pair of pumps tied down to a platter</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Likened to a nude woman on her back, legs apart, frills on the heels</a:t>
            </a:r>
          </a:p>
          <a:p>
            <a:pPr marL="1085850" marR="0" lvl="2"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Speaks to the vulnerability that comes with the trappings of femininity…</a:t>
            </a:r>
            <a:endParaRPr lang="en-US" b="0" dirty="0" smtClean="0"/>
          </a:p>
          <a:p>
            <a:endParaRPr lang="en-US" b="1" dirty="0" smtClean="0"/>
          </a:p>
          <a:p>
            <a:r>
              <a:rPr lang="en-US" b="1" dirty="0" smtClean="0"/>
              <a:t>Meret Oppenheim, </a:t>
            </a:r>
            <a:r>
              <a:rPr lang="en-US" b="1" i="1" dirty="0" smtClean="0"/>
              <a:t>Object</a:t>
            </a:r>
            <a:r>
              <a:rPr lang="en-US" b="1" i="0" dirty="0" smtClean="0"/>
              <a:t>, 1936</a:t>
            </a:r>
          </a:p>
          <a:p>
            <a:endParaRPr lang="en-US" i="0" dirty="0" smtClean="0"/>
          </a:p>
          <a:p>
            <a:pPr marL="171450" indent="-171450">
              <a:buFont typeface="Arial"/>
              <a:buChar char="•"/>
            </a:pPr>
            <a:r>
              <a:rPr lang="en-US" i="0" dirty="0" smtClean="0"/>
              <a:t>This Surrealist object was inspired by a conversation between Oppenheim and her friends Picasso and Dora Maar (his then-partner)</a:t>
            </a:r>
          </a:p>
          <a:p>
            <a:pPr marL="171450" indent="-171450">
              <a:buFont typeface="Arial"/>
              <a:buChar char="•"/>
            </a:pPr>
            <a:r>
              <a:rPr lang="en-US" i="0" dirty="0" smtClean="0"/>
              <a:t>Oppenheim</a:t>
            </a:r>
            <a:r>
              <a:rPr lang="en-US" i="0" baseline="0" dirty="0" smtClean="0"/>
              <a:t> was wearing a bracelet covered in fur</a:t>
            </a:r>
            <a:endParaRPr lang="en-US" i="0" dirty="0" smtClean="0"/>
          </a:p>
          <a:p>
            <a:pPr marL="171450" indent="-171450">
              <a:buFont typeface="Arial"/>
              <a:buChar char="•"/>
            </a:pPr>
            <a:r>
              <a:rPr lang="en-US" i="0" dirty="0" smtClean="0"/>
              <a:t>Picasso remarked that one could cover anything with fur, to which she replied, "Even this cup and saucer." </a:t>
            </a:r>
          </a:p>
          <a:p>
            <a:pPr marL="171450" indent="-171450">
              <a:buFont typeface="Arial"/>
              <a:buChar char="•"/>
            </a:pPr>
            <a:r>
              <a:rPr lang="en-US" i="0" dirty="0" smtClean="0"/>
              <a:t>As her tea grew</a:t>
            </a:r>
            <a:r>
              <a:rPr lang="en-US" i="0" baseline="0" dirty="0" smtClean="0"/>
              <a:t> cold, she called out “Waiter, a little more fur!”</a:t>
            </a:r>
            <a:endParaRPr lang="en-US" i="0" dirty="0" smtClean="0"/>
          </a:p>
          <a:p>
            <a:pPr marL="171450" indent="-171450">
              <a:buFont typeface="Arial"/>
              <a:buChar char="•"/>
            </a:pPr>
            <a:r>
              <a:rPr lang="en-US" i="0" dirty="0" smtClean="0"/>
              <a:t>Soon after, Breton invited her to participate in the first Exposition of Surrealist Objects</a:t>
            </a:r>
          </a:p>
          <a:p>
            <a:pPr marL="171450" indent="-171450">
              <a:buFont typeface="Arial"/>
              <a:buChar char="•"/>
            </a:pPr>
            <a:r>
              <a:rPr lang="en-US" i="0" dirty="0" smtClean="0"/>
              <a:t>Oppenheim then bought a teacup, saucer, and spoon at a department store and covered them with the fur of a Chinese gazelle. </a:t>
            </a:r>
          </a:p>
          <a:p>
            <a:pPr marL="171450" indent="-171450">
              <a:buFont typeface="Arial"/>
              <a:buChar char="•"/>
            </a:pPr>
            <a:endParaRPr lang="en-US" i="0" dirty="0" smtClean="0"/>
          </a:p>
          <a:p>
            <a:pPr marL="171450" indent="-171450">
              <a:buFont typeface="Arial"/>
              <a:buChar char="•"/>
            </a:pPr>
            <a:r>
              <a:rPr lang="en-US" i="0" dirty="0" smtClean="0"/>
              <a:t>In so doing, she transformed genteel items traditionally associated with feminine decorum into sensuous, sexually punning tableware.</a:t>
            </a:r>
          </a:p>
          <a:p>
            <a:pPr marL="171450" indent="-171450">
              <a:buFont typeface="Arial"/>
              <a:buChar char="•"/>
            </a:pPr>
            <a:r>
              <a:rPr lang="en-US" i="0" dirty="0" smtClean="0"/>
              <a:t>1936: Causes a sensation when presented in the exhibition</a:t>
            </a:r>
          </a:p>
          <a:p>
            <a:pPr marL="171450" indent="-171450">
              <a:buFont typeface="Arial"/>
              <a:buChar char="•"/>
            </a:pPr>
            <a:r>
              <a:rPr lang="en-US" i="0" dirty="0" smtClean="0"/>
              <a:t>Some dubbed it the </a:t>
            </a:r>
            <a:r>
              <a:rPr lang="en-US" b="1" i="0" u="none" dirty="0" smtClean="0"/>
              <a:t>“quintessential Surrealist object”</a:t>
            </a:r>
          </a:p>
          <a:p>
            <a:pPr marL="171450" indent="-171450">
              <a:buFont typeface="Arial"/>
              <a:buChar char="•"/>
            </a:pPr>
            <a:r>
              <a:rPr lang="en-US" b="0" i="0" u="none" dirty="0" smtClean="0"/>
              <a:t>Also</a:t>
            </a:r>
            <a:r>
              <a:rPr lang="en-US" b="0" i="0" u="none" baseline="0" dirty="0" smtClean="0"/>
              <a:t> highly derided</a:t>
            </a:r>
          </a:p>
          <a:p>
            <a:pPr marL="171450" indent="-171450">
              <a:buFont typeface="Arial"/>
              <a:buChar char="•"/>
            </a:pPr>
            <a:r>
              <a:rPr lang="en-US" b="0" i="0" u="none" baseline="0" dirty="0" smtClean="0"/>
              <a:t>Oppenheim ambivalent – a “youthful joke”</a:t>
            </a:r>
          </a:p>
          <a:p>
            <a:pPr marL="171450" indent="-171450">
              <a:buFont typeface="Arial"/>
              <a:buChar char="•"/>
            </a:pPr>
            <a:r>
              <a:rPr lang="en-US" b="0" i="0" u="none" baseline="0" dirty="0" smtClean="0"/>
              <a:t>Overwhelmed by the stir, Oppenheim slowed her creative production until the 1960s</a:t>
            </a:r>
            <a:endParaRPr lang="en-US" b="0" i="0" u="none" dirty="0" smtClean="0"/>
          </a:p>
          <a:p>
            <a:pPr marL="0" indent="0">
              <a:buFont typeface="Arial"/>
              <a:buNone/>
            </a:pPr>
            <a:endParaRPr lang="en-US" i="0" dirty="0" smtClean="0"/>
          </a:p>
          <a:p>
            <a:pPr marL="171450" indent="-171450">
              <a:buFont typeface="Arial"/>
              <a:buChar char="•"/>
            </a:pPr>
            <a:r>
              <a:rPr lang="en-US" i="0" dirty="0" smtClean="0"/>
              <a:t>A long and prolific career</a:t>
            </a:r>
          </a:p>
          <a:p>
            <a:pPr marL="171450" indent="-171450">
              <a:buFont typeface="Arial"/>
              <a:buChar char="•"/>
            </a:pPr>
            <a:r>
              <a:rPr lang="en-US" i="0" dirty="0" smtClean="0"/>
              <a:t>Sculpture, painting, drawing, poetry, illustration</a:t>
            </a:r>
          </a:p>
          <a:p>
            <a:pPr marL="171450" indent="-171450">
              <a:buFont typeface="Arial"/>
              <a:buChar char="•"/>
            </a:pPr>
            <a:r>
              <a:rPr lang="en-US" i="0" dirty="0" smtClean="0"/>
              <a:t>Explores</a:t>
            </a:r>
            <a:r>
              <a:rPr lang="en-US" i="0" baseline="0" dirty="0" smtClean="0"/>
              <a:t> themes of desire, friendship, love, reality, imagination, and the lives of objects</a:t>
            </a:r>
          </a:p>
          <a:p>
            <a:pPr marL="171450" indent="-171450">
              <a:buFont typeface="Arial"/>
              <a:buChar char="•"/>
            </a:pPr>
            <a:endParaRPr lang="en-US" i="0" baseline="0" dirty="0" smtClean="0"/>
          </a:p>
          <a:p>
            <a:pPr marL="171450" indent="-171450">
              <a:buFont typeface="Arial"/>
              <a:buChar char="•"/>
            </a:pPr>
            <a:endParaRPr lang="en-US" i="0" dirty="0" smtClean="0"/>
          </a:p>
          <a:p>
            <a:pPr marL="171450" indent="-171450">
              <a:buFont typeface="Arial"/>
              <a:buChar char="•"/>
            </a:pPr>
            <a:endParaRPr lang="en-US" i="0" dirty="0" smtClean="0"/>
          </a:p>
          <a:p>
            <a:endParaRPr lang="en-US" i="0" dirty="0" smtClean="0"/>
          </a:p>
          <a:p>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6</a:t>
            </a:fld>
            <a:endParaRPr lang="en-US"/>
          </a:p>
        </p:txBody>
      </p:sp>
    </p:spTree>
    <p:extLst>
      <p:ext uri="{BB962C8B-B14F-4D97-AF65-F5344CB8AC3E}">
        <p14:creationId xmlns:p14="http://schemas.microsoft.com/office/powerpoint/2010/main" val="401282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JOAN</a:t>
            </a:r>
            <a:r>
              <a:rPr lang="en-US" b="1" baseline="0" dirty="0" smtClean="0"/>
              <a:t> MIRO</a:t>
            </a:r>
          </a:p>
          <a:p>
            <a:endParaRPr lang="en-US" b="0" baseline="0" dirty="0" smtClean="0"/>
          </a:p>
          <a:p>
            <a:pPr marL="171450" indent="-171450">
              <a:buFont typeface="Arial"/>
              <a:buChar char="•"/>
            </a:pPr>
            <a:r>
              <a:rPr lang="en-US" b="0" baseline="0" dirty="0" smtClean="0"/>
              <a:t>Catalan painter, sculptor, ceramicist </a:t>
            </a:r>
          </a:p>
          <a:p>
            <a:pPr marL="171450" indent="-171450">
              <a:buFont typeface="Arial"/>
              <a:buChar char="•"/>
            </a:pPr>
            <a:r>
              <a:rPr lang="en-US" b="0" baseline="0" dirty="0" smtClean="0"/>
              <a:t>Born in Barcelona (1893)</a:t>
            </a:r>
          </a:p>
          <a:p>
            <a:pPr marL="171450" indent="-171450">
              <a:buFont typeface="Arial"/>
              <a:buChar char="•"/>
            </a:pPr>
            <a:r>
              <a:rPr lang="en-US" b="0" baseline="0" dirty="0" smtClean="0"/>
              <a:t>Went to business school and began his career as a clerk</a:t>
            </a:r>
          </a:p>
          <a:p>
            <a:pPr marL="171450" indent="-171450">
              <a:buFont typeface="Arial"/>
              <a:buChar char="•"/>
            </a:pPr>
            <a:r>
              <a:rPr lang="en-US" b="0" baseline="0" dirty="0" smtClean="0"/>
              <a:t>Nervous breakdown, abandons business and resumes art studies</a:t>
            </a:r>
          </a:p>
          <a:p>
            <a:pPr marL="171450" indent="-171450">
              <a:buFont typeface="Arial"/>
              <a:buChar char="•"/>
            </a:pPr>
            <a:r>
              <a:rPr lang="en-US" b="0" baseline="0" dirty="0" smtClean="0"/>
              <a:t>1917: Meets Francis Picabia (Dada artist)</a:t>
            </a:r>
          </a:p>
          <a:p>
            <a:pPr marL="171450" indent="-171450">
              <a:buFont typeface="Arial"/>
              <a:buChar char="•"/>
            </a:pPr>
            <a:endParaRPr lang="en-US" b="0" baseline="0" dirty="0" smtClean="0"/>
          </a:p>
          <a:p>
            <a:pPr marL="0" indent="0">
              <a:buFont typeface="Arial"/>
              <a:buNone/>
            </a:pPr>
            <a:r>
              <a:rPr lang="en-US" b="1" baseline="0" dirty="0" smtClean="0"/>
              <a:t>PARIS</a:t>
            </a:r>
          </a:p>
          <a:p>
            <a:pPr marL="171450" indent="-171450">
              <a:buFont typeface="Arial"/>
              <a:buChar char="•"/>
            </a:pPr>
            <a:r>
              <a:rPr lang="en-US" b="0" baseline="0" dirty="0" smtClean="0"/>
              <a:t>1920: first trip to Paris</a:t>
            </a:r>
          </a:p>
          <a:p>
            <a:pPr marL="171450" indent="-171450">
              <a:buFont typeface="Arial"/>
              <a:buChar char="•"/>
            </a:pPr>
            <a:r>
              <a:rPr lang="en-US" b="0" baseline="0" dirty="0" smtClean="0"/>
              <a:t>Meets Picasso</a:t>
            </a:r>
          </a:p>
          <a:p>
            <a:pPr marL="171450" indent="-171450">
              <a:buFont typeface="Arial"/>
              <a:buChar char="•"/>
            </a:pPr>
            <a:r>
              <a:rPr lang="en-US" b="0" baseline="0" dirty="0" smtClean="0"/>
              <a:t>Spends his time with poets</a:t>
            </a:r>
          </a:p>
          <a:p>
            <a:pPr marL="171450" indent="-171450">
              <a:buFont typeface="Arial"/>
              <a:buChar char="•"/>
            </a:pPr>
            <a:r>
              <a:rPr lang="en-US" b="0" baseline="0" dirty="0" smtClean="0"/>
              <a:t>1923: Has work in the Salon d'Automne</a:t>
            </a:r>
          </a:p>
          <a:p>
            <a:pPr marL="171450" indent="-171450">
              <a:buFont typeface="Arial"/>
              <a:buChar char="•"/>
            </a:pPr>
            <a:r>
              <a:rPr lang="en-US" b="0" baseline="0" dirty="0" smtClean="0"/>
              <a:t>1924: Joins the Surrealist group</a:t>
            </a:r>
          </a:p>
          <a:p>
            <a:pPr marL="171450" indent="-171450">
              <a:buFont typeface="Arial"/>
              <a:buChar char="•"/>
            </a:pPr>
            <a:r>
              <a:rPr lang="en-US" b="0" baseline="0" dirty="0" smtClean="0"/>
              <a:t>Began experimenting with collage and lithography and etching</a:t>
            </a:r>
          </a:p>
          <a:p>
            <a:pPr marL="171450" indent="-171450">
              <a:buFont typeface="Arial"/>
              <a:buChar char="•"/>
            </a:pPr>
            <a:endParaRPr lang="en-US" b="0" baseline="0" dirty="0" smtClean="0"/>
          </a:p>
          <a:p>
            <a:pPr marL="171450" indent="-171450">
              <a:buFont typeface="Arial"/>
              <a:buChar char="•"/>
            </a:pPr>
            <a:r>
              <a:rPr lang="en-US" b="0" baseline="0" dirty="0" smtClean="0"/>
              <a:t>1936: Leaves Spain due to Spanish Civil War</a:t>
            </a:r>
          </a:p>
          <a:p>
            <a:pPr marL="628650" lvl="1" indent="-171450">
              <a:buFont typeface="Arial"/>
              <a:buChar char="•"/>
            </a:pPr>
            <a:r>
              <a:rPr lang="en-US" b="0" baseline="0" dirty="0" smtClean="0"/>
              <a:t>State of Spanish citizens dire in the Great Depression (1929-39)</a:t>
            </a:r>
          </a:p>
          <a:p>
            <a:pPr marL="628650" lvl="1" indent="-171450">
              <a:buFont typeface="Arial"/>
              <a:buChar char="•"/>
            </a:pPr>
            <a:r>
              <a:rPr lang="en-US" b="0" baseline="0" dirty="0" smtClean="0"/>
              <a:t>Liberal government finally elected in ‘36</a:t>
            </a:r>
          </a:p>
          <a:p>
            <a:pPr marL="628650" lvl="1" indent="-171450">
              <a:buFont typeface="Arial"/>
              <a:buChar char="•"/>
            </a:pPr>
            <a:r>
              <a:rPr lang="en-US" b="0" baseline="0" dirty="0" smtClean="0"/>
              <a:t>Spanish military tries to organize a coup</a:t>
            </a:r>
          </a:p>
          <a:p>
            <a:pPr marL="628650" lvl="1" indent="-171450">
              <a:buFont typeface="Arial"/>
              <a:buChar char="•"/>
            </a:pPr>
            <a:r>
              <a:rPr lang="en-US" b="0" baseline="0" dirty="0" smtClean="0"/>
              <a:t>Turns against its own people</a:t>
            </a:r>
          </a:p>
          <a:p>
            <a:pPr marL="628650" lvl="1" indent="-171450">
              <a:buFont typeface="Arial"/>
              <a:buChar char="•"/>
            </a:pPr>
            <a:r>
              <a:rPr lang="en-US" b="0" baseline="0" dirty="0" smtClean="0"/>
              <a:t>General Francisco Franco the fascist ruler</a:t>
            </a:r>
          </a:p>
          <a:p>
            <a:pPr marL="628650" lvl="1" indent="-171450">
              <a:buFont typeface="Arial"/>
              <a:buChar char="•"/>
            </a:pPr>
            <a:r>
              <a:rPr lang="en-US" b="0" baseline="0" dirty="0" smtClean="0"/>
              <a:t>Republic saw it as their country being invaded by foreign troops</a:t>
            </a:r>
          </a:p>
          <a:p>
            <a:pPr marL="628650" lvl="1" indent="-171450">
              <a:buFont typeface="Arial"/>
              <a:buChar char="•"/>
            </a:pPr>
            <a:r>
              <a:rPr lang="en-US" b="0" baseline="0" dirty="0" smtClean="0"/>
              <a:t>Brutal and aided by Hitler and Mussolini (Guernica bombed by Hitler)</a:t>
            </a:r>
          </a:p>
          <a:p>
            <a:pPr marL="628650" lvl="1" indent="-171450">
              <a:buFont typeface="Arial"/>
              <a:buChar char="•"/>
            </a:pPr>
            <a:r>
              <a:rPr lang="en-US" b="0" baseline="0" dirty="0" smtClean="0"/>
              <a:t>Thus, a worldwide struggle between fascism and democracy</a:t>
            </a:r>
          </a:p>
          <a:p>
            <a:pPr marL="171450" indent="-171450">
              <a:buFont typeface="Arial"/>
              <a:buChar char="•"/>
            </a:pPr>
            <a:r>
              <a:rPr lang="en-US" b="0" baseline="0" dirty="0" smtClean="0"/>
              <a:t>1941: Returns</a:t>
            </a:r>
          </a:p>
          <a:p>
            <a:pPr marL="171450" indent="-171450">
              <a:buFont typeface="Arial"/>
              <a:buChar char="•"/>
            </a:pPr>
            <a:r>
              <a:rPr lang="en-US" b="0" baseline="0" dirty="0" smtClean="0"/>
              <a:t>1936: Included in MoMA’s </a:t>
            </a:r>
            <a:r>
              <a:rPr lang="en-US" b="0" i="1" baseline="0" dirty="0" smtClean="0"/>
              <a:t>Cubism and Abstract Art</a:t>
            </a:r>
            <a:r>
              <a:rPr lang="en-US" b="0" i="0" baseline="0" dirty="0" smtClean="0"/>
              <a:t> and </a:t>
            </a:r>
            <a:r>
              <a:rPr lang="en-US" b="0" i="1" baseline="0" dirty="0" smtClean="0"/>
              <a:t>Fantastic Art, Dada, Surrealism</a:t>
            </a:r>
          </a:p>
          <a:p>
            <a:pPr marL="171450" indent="-171450">
              <a:buFont typeface="Arial"/>
              <a:buChar char="•"/>
            </a:pPr>
            <a:r>
              <a:rPr lang="en-US" b="0" i="0" baseline="0" dirty="0" smtClean="0"/>
              <a:t>One of the most influential artists of modernist abstraction</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Joan Miró, </a:t>
            </a:r>
            <a:r>
              <a:rPr lang="en-US" b="1" i="1" dirty="0" smtClean="0"/>
              <a:t>Composition</a:t>
            </a:r>
            <a:r>
              <a:rPr lang="en-US" b="1" dirty="0" smtClean="0"/>
              <a:t>, 1933</a:t>
            </a:r>
          </a:p>
          <a:p>
            <a:endParaRPr lang="en-US" b="1" dirty="0" smtClean="0"/>
          </a:p>
          <a:p>
            <a:pPr marL="171450" indent="-171450">
              <a:buFont typeface="Arial"/>
              <a:buChar char="•"/>
            </a:pPr>
            <a:r>
              <a:rPr lang="en-US" b="0" dirty="0" smtClean="0"/>
              <a:t>Based on an</a:t>
            </a:r>
            <a:r>
              <a:rPr lang="en-US" b="0" baseline="0" dirty="0" smtClean="0"/>
              <a:t> earlier collage of fragments from sale catalogues</a:t>
            </a:r>
          </a:p>
          <a:p>
            <a:pPr marL="171450" indent="-171450">
              <a:buFont typeface="Arial"/>
              <a:buChar char="•"/>
            </a:pPr>
            <a:r>
              <a:rPr lang="en-US" b="0" dirty="0" smtClean="0"/>
              <a:t>Image of abstract, biomorphic forms interlocked across the painting’s surface</a:t>
            </a:r>
          </a:p>
          <a:p>
            <a:pPr marL="628650" lvl="1" indent="-171450">
              <a:buFont typeface="Arial"/>
              <a:buChar char="•"/>
            </a:pPr>
            <a:r>
              <a:rPr lang="en-US" b="0" dirty="0" smtClean="0"/>
              <a:t>Primarily black and white</a:t>
            </a:r>
            <a:r>
              <a:rPr lang="en-US" b="0" baseline="0" dirty="0" smtClean="0"/>
              <a:t> linear forms</a:t>
            </a:r>
          </a:p>
          <a:p>
            <a:pPr marL="628650" lvl="1" indent="-171450">
              <a:buFont typeface="Arial"/>
              <a:buChar char="•"/>
            </a:pPr>
            <a:r>
              <a:rPr lang="en-US" b="0" baseline="0" dirty="0" smtClean="0"/>
              <a:t>Ground is a hazy veil of grey and yellow</a:t>
            </a:r>
            <a:endParaRPr lang="en-US" b="0" dirty="0" smtClean="0"/>
          </a:p>
          <a:p>
            <a:pPr marL="171450" indent="-171450">
              <a:buFont typeface="Arial"/>
              <a:buChar char="•"/>
            </a:pPr>
            <a:r>
              <a:rPr lang="en-US" b="0" dirty="0" smtClean="0"/>
              <a:t>Creates a tension between the illusion of depth</a:t>
            </a:r>
            <a:r>
              <a:rPr lang="en-US" b="0" baseline="0" dirty="0" smtClean="0"/>
              <a:t> and an emphasis on surface effects</a:t>
            </a:r>
          </a:p>
          <a:p>
            <a:pPr marL="171450" indent="-171450">
              <a:buFont typeface="Arial"/>
              <a:buChar char="•"/>
            </a:pPr>
            <a:r>
              <a:rPr lang="en-US" b="0" baseline="0" dirty="0" smtClean="0"/>
              <a:t>Amoeba-like forms seem to be in continual flux</a:t>
            </a:r>
          </a:p>
          <a:p>
            <a:pPr marL="171450" indent="-171450">
              <a:buFont typeface="Arial"/>
              <a:buChar char="•"/>
            </a:pPr>
            <a:r>
              <a:rPr lang="en-US" b="0" baseline="0" dirty="0" smtClean="0"/>
              <a:t>They waver between purely formal elements and the suggestion of bodily forms or organic entities</a:t>
            </a:r>
          </a:p>
          <a:p>
            <a:pPr marL="171450" indent="-171450">
              <a:buFont typeface="Arial"/>
              <a:buChar char="•"/>
            </a:pPr>
            <a:r>
              <a:rPr lang="en-US" b="0" baseline="0" dirty="0" smtClean="0"/>
              <a:t>Given the time period, the large, dark, and foreboding forms could be seen as invasive and subsuming others</a:t>
            </a:r>
          </a:p>
          <a:p>
            <a:pPr marL="628650" lvl="1" indent="-171450">
              <a:buFont typeface="Arial"/>
              <a:buChar char="•"/>
            </a:pPr>
            <a:r>
              <a:rPr lang="en-US" b="0" baseline="0" dirty="0" smtClean="0"/>
              <a:t>Parallels the rise of fascist violence and cruelty in his home county, and elsewhere in Europe</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9C01174C-DEBD-4DA1-ACD0-1BE4520E2E9B}" type="slidenum">
              <a:rPr lang="en-US" smtClean="0"/>
              <a:t>7</a:t>
            </a:fld>
            <a:endParaRPr lang="en-US"/>
          </a:p>
        </p:txBody>
      </p:sp>
    </p:spTree>
    <p:extLst>
      <p:ext uri="{BB962C8B-B14F-4D97-AF65-F5344CB8AC3E}">
        <p14:creationId xmlns:p14="http://schemas.microsoft.com/office/powerpoint/2010/main" val="146537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ARSHILLE GORKY</a:t>
            </a:r>
          </a:p>
          <a:p>
            <a:endParaRPr lang="en-US" b="1" dirty="0" smtClean="0"/>
          </a:p>
          <a:p>
            <a:pPr marL="171450" indent="-171450">
              <a:buFont typeface="Arial"/>
              <a:buChar char="•"/>
            </a:pPr>
            <a:r>
              <a:rPr lang="en-US" b="0" dirty="0" smtClean="0"/>
              <a:t>Born</a:t>
            </a:r>
            <a:r>
              <a:rPr lang="en-US" b="0" baseline="0" dirty="0" smtClean="0"/>
              <a:t> early 20</a:t>
            </a:r>
            <a:r>
              <a:rPr lang="en-US" b="0" baseline="30000" dirty="0" smtClean="0"/>
              <a:t>th</a:t>
            </a:r>
            <a:r>
              <a:rPr lang="en-US" b="0" baseline="0" dirty="0" smtClean="0"/>
              <a:t> century in an Armenian province on the eastern border of Ottoman Turkey</a:t>
            </a:r>
          </a:p>
          <a:p>
            <a:pPr marL="171450" indent="-171450">
              <a:buFont typeface="Arial"/>
              <a:buChar char="•"/>
            </a:pPr>
            <a:r>
              <a:rPr lang="en-US" b="0" baseline="0" dirty="0" smtClean="0"/>
              <a:t>1915: As a teenager, he witnessed the Armenian genocide perpetrated by Turkish troops</a:t>
            </a:r>
          </a:p>
          <a:p>
            <a:pPr marL="171450" indent="-171450">
              <a:buFont typeface="Arial"/>
              <a:buChar char="•"/>
            </a:pPr>
            <a:r>
              <a:rPr lang="en-US" b="0" baseline="0" dirty="0" smtClean="0"/>
              <a:t>Drove his family out of their homeland</a:t>
            </a:r>
          </a:p>
          <a:p>
            <a:pPr marL="171450" indent="-171450">
              <a:buFont typeface="Arial"/>
              <a:buChar char="•"/>
            </a:pPr>
            <a:r>
              <a:rPr lang="en-US" b="0" baseline="0" dirty="0" smtClean="0"/>
              <a:t>1919: his mother dies of starvation in his arms</a:t>
            </a:r>
          </a:p>
          <a:p>
            <a:pPr marL="171450" indent="-171450">
              <a:buFont typeface="Arial"/>
              <a:buChar char="•"/>
            </a:pPr>
            <a:r>
              <a:rPr lang="en-US" b="0" baseline="0" dirty="0" smtClean="0"/>
              <a:t>1920: He and his sister eventually emigrate to the US</a:t>
            </a:r>
          </a:p>
          <a:p>
            <a:pPr marL="171450" indent="-171450">
              <a:buFont typeface="Arial"/>
              <a:buChar char="•"/>
            </a:pPr>
            <a:r>
              <a:rPr lang="en-US" b="0" baseline="0" dirty="0" smtClean="0"/>
              <a:t>Changes his name to Arshile Gorky and invents a new life for himself</a:t>
            </a:r>
          </a:p>
          <a:p>
            <a:pPr marL="171450" indent="-171450">
              <a:buFont typeface="Arial"/>
              <a:buChar char="•"/>
            </a:pPr>
            <a:endParaRPr lang="en-US" b="0" baseline="0" dirty="0" smtClean="0"/>
          </a:p>
          <a:p>
            <a:pPr marL="171450" indent="-171450">
              <a:buFont typeface="Arial"/>
              <a:buChar char="•"/>
            </a:pPr>
            <a:r>
              <a:rPr lang="en-US" b="0" baseline="0" dirty="0" smtClean="0"/>
              <a:t>1924: Settles in NY</a:t>
            </a:r>
          </a:p>
          <a:p>
            <a:pPr marL="171450" indent="-171450">
              <a:buFont typeface="Arial"/>
              <a:buChar char="•"/>
            </a:pPr>
            <a:r>
              <a:rPr lang="en-US" b="0" baseline="0" dirty="0" smtClean="0"/>
              <a:t>Some formal training, but essentially self-taught</a:t>
            </a:r>
          </a:p>
          <a:p>
            <a:pPr marL="171450" indent="-171450">
              <a:buFont typeface="Arial"/>
              <a:buChar char="•"/>
            </a:pPr>
            <a:r>
              <a:rPr lang="en-US" b="0" baseline="0" dirty="0" smtClean="0"/>
              <a:t>Obtained most of his information by visiting museums and reading art books and magazines</a:t>
            </a:r>
          </a:p>
          <a:p>
            <a:pPr marL="171450" indent="-171450">
              <a:buFont typeface="Arial"/>
              <a:buChar char="•"/>
            </a:pPr>
            <a:r>
              <a:rPr lang="en-US" b="0" baseline="0" dirty="0" smtClean="0"/>
              <a:t>Became familiar with avant-garde European art</a:t>
            </a:r>
          </a:p>
          <a:p>
            <a:pPr marL="628650" lvl="1" indent="-171450">
              <a:buFont typeface="Arial"/>
              <a:buChar char="•"/>
            </a:pPr>
            <a:r>
              <a:rPr lang="en-US" b="0" baseline="0" dirty="0" smtClean="0"/>
              <a:t>Systematically studied Cezanne, Picasso, and Miró</a:t>
            </a:r>
          </a:p>
          <a:p>
            <a:pPr marL="628650" lvl="1" indent="-171450">
              <a:buFont typeface="Arial"/>
              <a:buChar char="•"/>
            </a:pPr>
            <a:r>
              <a:rPr lang="en-US" b="0" baseline="0" dirty="0" smtClean="0"/>
              <a:t>Gorky stressed the importance of continuity</a:t>
            </a:r>
          </a:p>
          <a:p>
            <a:pPr marL="1085850" lvl="2" indent="-171450">
              <a:buFont typeface="Arial"/>
              <a:buChar char="•"/>
            </a:pPr>
            <a:r>
              <a:rPr lang="en-US" b="0" baseline="0" dirty="0" smtClean="0"/>
              <a:t>An artist can only mature after having completed a time of apprenticeship and study</a:t>
            </a:r>
          </a:p>
          <a:p>
            <a:pPr marL="1085850" lvl="2" indent="-171450">
              <a:buFont typeface="Arial"/>
              <a:buChar char="•"/>
            </a:pPr>
            <a:endParaRPr lang="en-US" b="0" baseline="0" dirty="0" smtClean="0"/>
          </a:p>
          <a:p>
            <a:pPr marL="1085850" lvl="2" indent="-171450">
              <a:buFont typeface="Arial"/>
              <a:buChar char="•"/>
            </a:pPr>
            <a:r>
              <a:rPr lang="en-US" b="0" baseline="0" dirty="0" smtClean="0"/>
              <a:t>1930s and 40s: Prominent in the NY art scene</a:t>
            </a:r>
          </a:p>
          <a:p>
            <a:pPr marL="1085850" lvl="2" indent="-171450">
              <a:buFont typeface="Arial"/>
              <a:buChar char="•"/>
            </a:pPr>
            <a:r>
              <a:rPr lang="en-US" b="0" baseline="0" dirty="0" smtClean="0"/>
              <a:t>Meets several members of the Surrealist group (they are forced to flee Europe due to war)</a:t>
            </a:r>
          </a:p>
          <a:p>
            <a:pPr marL="1085850" lvl="2" indent="-171450">
              <a:buFont typeface="Arial"/>
              <a:buChar char="•"/>
            </a:pPr>
            <a:r>
              <a:rPr lang="en-US" b="0" baseline="0" dirty="0" smtClean="0"/>
              <a:t>Formed a close friendship with Breton</a:t>
            </a:r>
          </a:p>
          <a:p>
            <a:pPr marL="1085850" lvl="2" indent="-171450">
              <a:buFont typeface="Arial"/>
              <a:buChar char="•"/>
            </a:pPr>
            <a:r>
              <a:rPr lang="en-US" b="0" baseline="0" dirty="0" smtClean="0"/>
              <a:t>Chilean-born painter Roberto Matta encourages his to improvise and experiment with biomorphic forms (we will see this soon)</a:t>
            </a:r>
          </a:p>
          <a:p>
            <a:pPr marL="1085850" lvl="2" indent="-171450">
              <a:buFont typeface="Arial"/>
              <a:buChar char="•"/>
            </a:pPr>
            <a:r>
              <a:rPr lang="en-US" b="0" baseline="0" dirty="0" smtClean="0"/>
              <a:t>Introduces him to the technique of automatic drawing</a:t>
            </a:r>
          </a:p>
          <a:p>
            <a:pPr marL="1085850" lvl="2" indent="-171450">
              <a:buFont typeface="Arial"/>
              <a:buChar char="•"/>
            </a:pPr>
            <a:r>
              <a:rPr lang="en-US" b="0" baseline="0" dirty="0" smtClean="0"/>
              <a:t>First, let’s look at an early work…</a:t>
            </a:r>
          </a:p>
          <a:p>
            <a:pPr marL="1085850" lvl="2" indent="-171450">
              <a:buFont typeface="Arial"/>
              <a:buChar char="•"/>
            </a:pPr>
            <a:endParaRPr lang="en-US" b="0" baseline="0" dirty="0" smtClean="0"/>
          </a:p>
          <a:p>
            <a:pPr marL="914400" marR="0" lvl="2" indent="0" algn="l" defTabSz="914400" rtl="0" eaLnBrk="1" fontAlgn="auto" latinLnBrk="0" hangingPunct="1">
              <a:lnSpc>
                <a:spcPct val="100000"/>
              </a:lnSpc>
              <a:spcBef>
                <a:spcPts val="0"/>
              </a:spcBef>
              <a:spcAft>
                <a:spcPts val="0"/>
              </a:spcAft>
              <a:buClrTx/>
              <a:buSzTx/>
              <a:buFont typeface="Arial"/>
              <a:buNone/>
              <a:tabLst/>
              <a:defRPr/>
            </a:pPr>
            <a:r>
              <a:rPr lang="en-US" b="1" dirty="0" smtClean="0"/>
              <a:t>Arshile Gorky, </a:t>
            </a:r>
            <a:r>
              <a:rPr lang="en-US" b="1" i="1" dirty="0" smtClean="0"/>
              <a:t>The Artist with His Mother</a:t>
            </a:r>
            <a:r>
              <a:rPr lang="en-US" b="1" dirty="0" smtClean="0"/>
              <a:t>, 1926-36</a:t>
            </a:r>
          </a:p>
          <a:p>
            <a:endParaRPr lang="en-US" b="1" dirty="0" smtClean="0"/>
          </a:p>
          <a:p>
            <a:pPr marL="171450" indent="-171450">
              <a:buFont typeface="Arial"/>
              <a:buChar char="•"/>
            </a:pPr>
            <a:r>
              <a:rPr lang="en-US" b="0" dirty="0" smtClean="0"/>
              <a:t>Based on photo</a:t>
            </a:r>
            <a:r>
              <a:rPr lang="en-US" b="0" baseline="0" dirty="0" smtClean="0"/>
              <a:t> from 1912</a:t>
            </a:r>
          </a:p>
          <a:p>
            <a:pPr marL="171450" indent="-171450">
              <a:buFont typeface="Arial"/>
              <a:buChar char="•"/>
            </a:pPr>
            <a:r>
              <a:rPr lang="en-US" b="0" baseline="0" dirty="0" smtClean="0"/>
              <a:t>Pathos apparent</a:t>
            </a:r>
          </a:p>
          <a:p>
            <a:pPr marL="171450" indent="-171450">
              <a:buFont typeface="Arial"/>
              <a:buChar char="•"/>
            </a:pPr>
            <a:r>
              <a:rPr lang="en-US" b="0" baseline="0" dirty="0" smtClean="0"/>
              <a:t>Redemption of the memory of his mother</a:t>
            </a:r>
          </a:p>
          <a:p>
            <a:pPr marL="171450" indent="-171450">
              <a:buFont typeface="Arial"/>
              <a:buChar char="•"/>
            </a:pPr>
            <a:endParaRPr lang="en-US" b="0" baseline="0" dirty="0" smtClean="0"/>
          </a:p>
          <a:p>
            <a:pPr marL="171450" indent="-171450">
              <a:buFont typeface="Arial"/>
              <a:buChar char="•"/>
            </a:pPr>
            <a:r>
              <a:rPr lang="en-US" b="0" baseline="0" dirty="0" smtClean="0"/>
              <a:t>Hands  -  an erasure, a violence</a:t>
            </a:r>
          </a:p>
          <a:p>
            <a:pPr marL="171450" indent="-171450">
              <a:buFont typeface="Arial"/>
              <a:buChar char="•"/>
            </a:pPr>
            <a:r>
              <a:rPr lang="en-US" b="0" baseline="0" dirty="0" smtClean="0"/>
              <a:t>Muteness (elective silence due to trauma)</a:t>
            </a:r>
          </a:p>
          <a:p>
            <a:pPr marL="171450" indent="-171450">
              <a:buFont typeface="Arial"/>
              <a:buChar char="•"/>
            </a:pPr>
            <a:r>
              <a:rPr lang="en-US" b="0" baseline="0" dirty="0" smtClean="0"/>
              <a:t>Tightly closed mouths</a:t>
            </a:r>
          </a:p>
          <a:p>
            <a:pPr marL="171450" indent="-171450">
              <a:buFont typeface="Arial"/>
              <a:buChar char="•"/>
            </a:pPr>
            <a:r>
              <a:rPr lang="en-US" b="0" baseline="0" dirty="0" smtClean="0"/>
              <a:t>Muted color palette</a:t>
            </a:r>
          </a:p>
          <a:p>
            <a:pPr marL="171450" indent="-171450">
              <a:buFont typeface="Arial"/>
              <a:buChar char="•"/>
            </a:pPr>
            <a:endParaRPr lang="en-US" b="0" baseline="0" dirty="0" smtClean="0"/>
          </a:p>
          <a:p>
            <a:pPr marL="171450" indent="-171450">
              <a:buFont typeface="Arial"/>
              <a:buChar char="•"/>
            </a:pPr>
            <a:r>
              <a:rPr lang="en-US" b="0" baseline="0" dirty="0" smtClean="0"/>
              <a:t>You can see the influence of Cezanne and Picasso</a:t>
            </a:r>
          </a:p>
          <a:p>
            <a:pPr marL="171450" indent="-171450">
              <a:buFont typeface="Arial"/>
              <a:buChar char="•"/>
            </a:pPr>
            <a:r>
              <a:rPr lang="en-US" b="0" baseline="0" dirty="0" smtClean="0"/>
              <a:t>Abstraction is impending (large, flat areas of color)</a:t>
            </a:r>
          </a:p>
          <a:p>
            <a:pPr marL="171450" indent="-171450">
              <a:buFont typeface="Arial"/>
              <a:buChar char="•"/>
            </a:pPr>
            <a:endParaRPr lang="en-US" b="0" baseline="0" dirty="0" smtClean="0"/>
          </a:p>
          <a:p>
            <a:pPr marL="171450" indent="-171450">
              <a:buFont typeface="Arial"/>
              <a:buChar char="•"/>
            </a:pPr>
            <a:endParaRPr lang="en-US" b="0" baseline="0" dirty="0" smtClean="0"/>
          </a:p>
        </p:txBody>
      </p:sp>
      <p:sp>
        <p:nvSpPr>
          <p:cNvPr id="4" name="Slide Number Placeholder 3"/>
          <p:cNvSpPr>
            <a:spLocks noGrp="1"/>
          </p:cNvSpPr>
          <p:nvPr>
            <p:ph type="sldNum" sz="quarter" idx="10"/>
          </p:nvPr>
        </p:nvSpPr>
        <p:spPr/>
        <p:txBody>
          <a:bodyPr/>
          <a:lstStyle/>
          <a:p>
            <a:fld id="{9C01174C-DEBD-4DA1-ACD0-1BE4520E2E9B}" type="slidenum">
              <a:rPr lang="en-US" smtClean="0"/>
              <a:t>8</a:t>
            </a:fld>
            <a:endParaRPr lang="en-US"/>
          </a:p>
        </p:txBody>
      </p:sp>
    </p:spTree>
    <p:extLst>
      <p:ext uri="{BB962C8B-B14F-4D97-AF65-F5344CB8AC3E}">
        <p14:creationId xmlns:p14="http://schemas.microsoft.com/office/powerpoint/2010/main" val="415312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Arshile Gorky, </a:t>
            </a:r>
            <a:r>
              <a:rPr lang="en-US" b="1" i="1" dirty="0" smtClean="0"/>
              <a:t>The Liver is the Cock’s Comb</a:t>
            </a:r>
            <a:r>
              <a:rPr lang="en-US" b="1" dirty="0" smtClean="0"/>
              <a:t>, 1944</a:t>
            </a:r>
          </a:p>
          <a:p>
            <a:endParaRPr lang="en-US" dirty="0" smtClean="0"/>
          </a:p>
          <a:p>
            <a:pPr marL="171450" indent="-171450">
              <a:buFont typeface="Arial"/>
              <a:buChar char="•"/>
            </a:pPr>
            <a:r>
              <a:rPr lang="en-US" dirty="0" smtClean="0"/>
              <a:t>We see this write large in</a:t>
            </a:r>
            <a:r>
              <a:rPr lang="en-US" baseline="0" dirty="0" smtClean="0"/>
              <a:t> this panting from the 40s</a:t>
            </a:r>
          </a:p>
          <a:p>
            <a:pPr marL="171450" indent="-171450">
              <a:buFont typeface="Arial"/>
              <a:buChar char="•"/>
            </a:pPr>
            <a:r>
              <a:rPr lang="en-US" dirty="0" smtClean="0"/>
              <a:t>Bridge between abstraction and representation</a:t>
            </a:r>
          </a:p>
          <a:p>
            <a:pPr marL="171450" indent="-171450">
              <a:buFont typeface="Arial"/>
              <a:buChar char="•"/>
            </a:pPr>
            <a:r>
              <a:rPr lang="en-US" dirty="0" smtClean="0"/>
              <a:t>Brilliant colors!</a:t>
            </a:r>
          </a:p>
          <a:p>
            <a:pPr marL="171450" indent="-171450">
              <a:buFont typeface="Arial"/>
              <a:buChar char="•"/>
            </a:pPr>
            <a:r>
              <a:rPr lang="en-US" dirty="0" smtClean="0"/>
              <a:t>Biomorphic shapes</a:t>
            </a:r>
          </a:p>
          <a:p>
            <a:pPr marL="628650" lvl="1" indent="-171450">
              <a:buFont typeface="Arial"/>
              <a:buChar char="•"/>
            </a:pPr>
            <a:r>
              <a:rPr lang="en-US" dirty="0" smtClean="0"/>
              <a:t>One of many innovative landscapes from the 1940s</a:t>
            </a:r>
          </a:p>
          <a:p>
            <a:pPr marL="628650" lvl="1" indent="-171450">
              <a:buFont typeface="Arial"/>
              <a:buChar char="•"/>
            </a:pPr>
            <a:r>
              <a:rPr lang="en-US" dirty="0" smtClean="0"/>
              <a:t>Abstract vocabulary embraces natural and organic forms</a:t>
            </a:r>
          </a:p>
          <a:p>
            <a:pPr marL="628650" lvl="1" indent="-171450">
              <a:buFont typeface="Arial"/>
              <a:buChar char="•"/>
            </a:pPr>
            <a:r>
              <a:rPr lang="en-US" dirty="0" smtClean="0"/>
              <a:t>Explosive, erotic energy (enhanced by the predominance of red)</a:t>
            </a:r>
          </a:p>
          <a:p>
            <a:pPr marL="628650" lvl="1" indent="-171450">
              <a:buFont typeface="Arial"/>
              <a:buChar char="•"/>
            </a:pPr>
            <a:r>
              <a:rPr lang="en-US" dirty="0" smtClean="0"/>
              <a:t>Recall what I mentioned about</a:t>
            </a:r>
            <a:r>
              <a:rPr lang="en-US" baseline="0" dirty="0" smtClean="0"/>
              <a:t> automatic drawing</a:t>
            </a:r>
          </a:p>
          <a:p>
            <a:pPr marL="457200" lvl="1" indent="0">
              <a:buFont typeface="Arial"/>
              <a:buNone/>
            </a:pPr>
            <a:endParaRPr lang="en-US" dirty="0" smtClean="0"/>
          </a:p>
          <a:p>
            <a:pPr marL="171450" indent="-171450">
              <a:buFont typeface="Arial"/>
              <a:buChar char="•"/>
            </a:pPr>
            <a:r>
              <a:rPr lang="en-US" dirty="0" smtClean="0"/>
              <a:t>Treats his paint as if it is a watercolor</a:t>
            </a:r>
          </a:p>
          <a:p>
            <a:pPr marL="171450" indent="-171450">
              <a:buFont typeface="Arial"/>
              <a:buChar char="•"/>
            </a:pPr>
            <a:r>
              <a:rPr lang="en-US" dirty="0" smtClean="0"/>
              <a:t>Thin,</a:t>
            </a:r>
            <a:r>
              <a:rPr lang="en-US" baseline="0" dirty="0" smtClean="0"/>
              <a:t> translucent paint</a:t>
            </a:r>
          </a:p>
          <a:p>
            <a:pPr marL="171450" indent="-171450">
              <a:buFont typeface="Arial"/>
              <a:buChar char="•"/>
            </a:pPr>
            <a:r>
              <a:rPr lang="en-US" baseline="0" dirty="0" smtClean="0"/>
              <a:t>Looks like seeing through an atmosphere</a:t>
            </a:r>
          </a:p>
          <a:p>
            <a:pPr marL="171450" indent="-171450">
              <a:buFont typeface="Arial"/>
              <a:buChar char="•"/>
            </a:pPr>
            <a:r>
              <a:rPr lang="en-US" baseline="0" dirty="0" smtClean="0"/>
              <a:t>Allows drips to remain – accidental markings of paint becomes the subject matter (remember automatism of Surrealism?)</a:t>
            </a:r>
          </a:p>
          <a:p>
            <a:pPr marL="171450" indent="-171450">
              <a:buFont typeface="Arial"/>
              <a:buChar char="•"/>
            </a:pPr>
            <a:endParaRPr lang="en-US" baseline="0" dirty="0" smtClean="0"/>
          </a:p>
          <a:p>
            <a:pPr marL="171450" indent="-171450">
              <a:buFont typeface="Arial"/>
              <a:buChar char="•"/>
            </a:pPr>
            <a:r>
              <a:rPr lang="en-US" baseline="0" dirty="0" smtClean="0"/>
              <a:t>Gorky continued to paint highly original abstractions </a:t>
            </a:r>
          </a:p>
          <a:p>
            <a:pPr marL="171450" indent="-171450">
              <a:buFont typeface="Arial"/>
              <a:buChar char="•"/>
            </a:pPr>
            <a:r>
              <a:rPr lang="en-US" baseline="0" dirty="0" smtClean="0"/>
              <a:t>Combined memories of his Armenian childhood</a:t>
            </a:r>
          </a:p>
          <a:p>
            <a:pPr marL="628650" lvl="1" indent="-171450">
              <a:buFont typeface="Arial"/>
              <a:buChar char="•"/>
            </a:pPr>
            <a:r>
              <a:rPr lang="en-US" baseline="0" dirty="0" smtClean="0"/>
              <a:t>Especially the gardens, orchards, and wheat fields</a:t>
            </a:r>
          </a:p>
          <a:p>
            <a:pPr marL="628650" lvl="1" indent="-171450">
              <a:buFont typeface="Arial"/>
              <a:buChar char="•"/>
            </a:pPr>
            <a:r>
              <a:rPr lang="en-US" baseline="0" dirty="0" smtClean="0"/>
              <a:t>Directly observed nature</a:t>
            </a:r>
          </a:p>
          <a:p>
            <a:pPr marL="628650" lvl="1" indent="-171450">
              <a:buFont typeface="Arial"/>
              <a:buChar char="•"/>
            </a:pPr>
            <a:endParaRPr lang="en-US" dirty="0" smtClean="0"/>
          </a:p>
          <a:p>
            <a:pPr marL="628650" lvl="1" indent="-171450">
              <a:buFont typeface="Arial"/>
              <a:buChar char="•"/>
            </a:pPr>
            <a:endParaRPr lang="en-US" dirty="0" smtClean="0"/>
          </a:p>
          <a:p>
            <a:pPr marL="628650" lvl="1" indent="-171450">
              <a:buFont typeface="Arial"/>
              <a:buChar char="•"/>
            </a:pPr>
            <a:r>
              <a:rPr lang="en-US" dirty="0" smtClean="0"/>
              <a:t>Very influential in developing Surrealism in America</a:t>
            </a:r>
          </a:p>
          <a:p>
            <a:pPr marL="628650" lvl="1" indent="-171450">
              <a:buFont typeface="Arial"/>
              <a:buChar char="•"/>
            </a:pPr>
            <a:r>
              <a:rPr lang="en-US" dirty="0" smtClean="0"/>
              <a:t>Seen as a bridge</a:t>
            </a:r>
            <a:r>
              <a:rPr lang="en-US" baseline="0" dirty="0" smtClean="0"/>
              <a:t> between Surrealism and Abstract Expressionism, which we will dive into on the 20th, after our holiday next week.</a:t>
            </a:r>
            <a:endParaRPr lang="en-US" dirty="0"/>
          </a:p>
        </p:txBody>
      </p:sp>
      <p:sp>
        <p:nvSpPr>
          <p:cNvPr id="4" name="Slide Number Placeholder 3"/>
          <p:cNvSpPr>
            <a:spLocks noGrp="1"/>
          </p:cNvSpPr>
          <p:nvPr>
            <p:ph type="sldNum" sz="quarter" idx="10"/>
          </p:nvPr>
        </p:nvSpPr>
        <p:spPr/>
        <p:txBody>
          <a:bodyPr/>
          <a:lstStyle/>
          <a:p>
            <a:fld id="{9C01174C-DEBD-4DA1-ACD0-1BE4520E2E9B}" type="slidenum">
              <a:rPr lang="en-US" smtClean="0"/>
              <a:t>9</a:t>
            </a:fld>
            <a:endParaRPr lang="en-US"/>
          </a:p>
        </p:txBody>
      </p:sp>
    </p:spTree>
    <p:extLst>
      <p:ext uri="{BB962C8B-B14F-4D97-AF65-F5344CB8AC3E}">
        <p14:creationId xmlns:p14="http://schemas.microsoft.com/office/powerpoint/2010/main" val="346542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FBD86E-6EE8-48A4-BF08-336EF59A50CC}"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402579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BD86E-6EE8-48A4-BF08-336EF59A50CC}"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183838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BD86E-6EE8-48A4-BF08-336EF59A50CC}"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327088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BD86E-6EE8-48A4-BF08-336EF59A50CC}"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67507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FBD86E-6EE8-48A4-BF08-336EF59A50CC}"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198528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FBD86E-6EE8-48A4-BF08-336EF59A50CC}"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298161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FBD86E-6EE8-48A4-BF08-336EF59A50CC}" type="datetimeFigureOut">
              <a:rPr lang="en-US" smtClean="0"/>
              <a:t>10/6/2014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24464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BD86E-6EE8-48A4-BF08-336EF59A50CC}" type="datetimeFigureOut">
              <a:rPr lang="en-US" smtClean="0"/>
              <a:t>10/6/2014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156764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BD86E-6EE8-48A4-BF08-336EF59A50CC}" type="datetimeFigureOut">
              <a:rPr lang="en-US" smtClean="0"/>
              <a:t>10/6/2014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375256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BD86E-6EE8-48A4-BF08-336EF59A50CC}"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43706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FBD86E-6EE8-48A4-BF08-336EF59A50CC}"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CA7E9-A0D2-4C99-AF12-4C9A712817C2}" type="slidenum">
              <a:rPr lang="en-US" smtClean="0"/>
              <a:t>‹#›</a:t>
            </a:fld>
            <a:endParaRPr lang="en-US"/>
          </a:p>
        </p:txBody>
      </p:sp>
    </p:spTree>
    <p:extLst>
      <p:ext uri="{BB962C8B-B14F-4D97-AF65-F5344CB8AC3E}">
        <p14:creationId xmlns:p14="http://schemas.microsoft.com/office/powerpoint/2010/main" val="20011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BD86E-6EE8-48A4-BF08-336EF59A50CC}" type="datetimeFigureOut">
              <a:rPr lang="en-US" smtClean="0"/>
              <a:t>10/6/2014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CA7E9-A0D2-4C99-AF12-4C9A712817C2}" type="slidenum">
              <a:rPr lang="en-US" smtClean="0"/>
              <a:t>‹#›</a:t>
            </a:fld>
            <a:endParaRPr lang="en-US"/>
          </a:p>
        </p:txBody>
      </p:sp>
    </p:spTree>
    <p:extLst>
      <p:ext uri="{BB962C8B-B14F-4D97-AF65-F5344CB8AC3E}">
        <p14:creationId xmlns:p14="http://schemas.microsoft.com/office/powerpoint/2010/main" val="813738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6948211" cy="4360357"/>
          </a:xfrm>
          <a:prstGeom prst="rect">
            <a:avLst/>
          </a:prstGeom>
        </p:spPr>
      </p:pic>
      <p:sp>
        <p:nvSpPr>
          <p:cNvPr id="5" name="TextBox 4"/>
          <p:cNvSpPr txBox="1"/>
          <p:nvPr/>
        </p:nvSpPr>
        <p:spPr>
          <a:xfrm>
            <a:off x="0" y="4329772"/>
            <a:ext cx="6977787" cy="923330"/>
          </a:xfrm>
          <a:prstGeom prst="rect">
            <a:avLst/>
          </a:prstGeom>
          <a:noFill/>
        </p:spPr>
        <p:txBody>
          <a:bodyPr wrap="square" rtlCol="0">
            <a:spAutoFit/>
          </a:bodyPr>
          <a:lstStyle/>
          <a:p>
            <a:r>
              <a:rPr lang="en-US" dirty="0" smtClean="0"/>
              <a:t>Max Ernst, </a:t>
            </a:r>
            <a:r>
              <a:rPr lang="en-US" i="1" dirty="0" smtClean="0"/>
              <a:t>L’évadé (The Fugitive) - from Historie Naturelle (Natural History, </a:t>
            </a:r>
            <a:r>
              <a:rPr lang="en-US" dirty="0" smtClean="0"/>
              <a:t>1926</a:t>
            </a:r>
          </a:p>
          <a:p>
            <a:r>
              <a:rPr lang="en-US" dirty="0" smtClean="0"/>
              <a:t>Graphite on paper </a:t>
            </a:r>
            <a:r>
              <a:rPr lang="en-US" i="1" dirty="0" smtClean="0"/>
              <a:t>(frottage)</a:t>
            </a:r>
          </a:p>
        </p:txBody>
      </p:sp>
      <p:pic>
        <p:nvPicPr>
          <p:cNvPr id="6" name="Picture 5"/>
          <p:cNvPicPr>
            <a:picLocks noChangeAspect="1"/>
          </p:cNvPicPr>
          <p:nvPr/>
        </p:nvPicPr>
        <p:blipFill>
          <a:blip r:embed="rId4"/>
          <a:stretch>
            <a:fillRect/>
          </a:stretch>
        </p:blipFill>
        <p:spPr>
          <a:xfrm>
            <a:off x="7115506" y="2736576"/>
            <a:ext cx="5076493" cy="4121424"/>
          </a:xfrm>
          <a:prstGeom prst="rect">
            <a:avLst/>
          </a:prstGeom>
        </p:spPr>
      </p:pic>
      <p:sp>
        <p:nvSpPr>
          <p:cNvPr id="7" name="Rectangle 6"/>
          <p:cNvSpPr/>
          <p:nvPr/>
        </p:nvSpPr>
        <p:spPr>
          <a:xfrm>
            <a:off x="1012813" y="5919371"/>
            <a:ext cx="6096000" cy="923330"/>
          </a:xfrm>
          <a:prstGeom prst="rect">
            <a:avLst/>
          </a:prstGeom>
        </p:spPr>
        <p:txBody>
          <a:bodyPr>
            <a:spAutoFit/>
          </a:bodyPr>
          <a:lstStyle/>
          <a:p>
            <a:pPr algn="r"/>
            <a:r>
              <a:rPr lang="en-US" dirty="0"/>
              <a:t>Max </a:t>
            </a:r>
            <a:r>
              <a:rPr lang="en-US" dirty="0" smtClean="0"/>
              <a:t>Ernst, </a:t>
            </a:r>
            <a:r>
              <a:rPr lang="en-US" i="1" dirty="0"/>
              <a:t>La Ville </a:t>
            </a:r>
            <a:r>
              <a:rPr lang="en-US" i="1" dirty="0" smtClean="0"/>
              <a:t>entière</a:t>
            </a:r>
            <a:r>
              <a:rPr lang="en-US" i="1" dirty="0"/>
              <a:t> </a:t>
            </a:r>
            <a:r>
              <a:rPr lang="en-US" i="1" dirty="0" smtClean="0"/>
              <a:t>(The </a:t>
            </a:r>
            <a:r>
              <a:rPr lang="en-US" i="1" dirty="0"/>
              <a:t>Entire </a:t>
            </a:r>
            <a:r>
              <a:rPr lang="en-US" i="1" dirty="0" smtClean="0"/>
              <a:t>City)</a:t>
            </a:r>
            <a:r>
              <a:rPr lang="en-US" dirty="0" smtClean="0"/>
              <a:t>, </a:t>
            </a:r>
            <a:r>
              <a:rPr lang="en-US" dirty="0"/>
              <a:t>1934 </a:t>
            </a:r>
          </a:p>
          <a:p>
            <a:pPr algn="r"/>
            <a:r>
              <a:rPr lang="en-US" dirty="0" smtClean="0"/>
              <a:t>Oil </a:t>
            </a:r>
            <a:r>
              <a:rPr lang="en-US" dirty="0"/>
              <a:t>on paper laid on </a:t>
            </a:r>
            <a:r>
              <a:rPr lang="en-US" dirty="0" smtClean="0"/>
              <a:t>canvas </a:t>
            </a:r>
            <a:r>
              <a:rPr lang="en-US" i="1" dirty="0" smtClean="0"/>
              <a:t>(grattage)</a:t>
            </a:r>
            <a:endParaRPr lang="en-US" dirty="0" smtClean="0"/>
          </a:p>
          <a:p>
            <a:pPr algn="r"/>
            <a:r>
              <a:rPr lang="en-US" dirty="0" smtClean="0"/>
              <a:t>Collection Tate Modern, London</a:t>
            </a:r>
            <a:endParaRPr lang="en-US" dirty="0"/>
          </a:p>
        </p:txBody>
      </p:sp>
    </p:spTree>
    <p:extLst>
      <p:ext uri="{BB962C8B-B14F-4D97-AF65-F5344CB8AC3E}">
        <p14:creationId xmlns:p14="http://schemas.microsoft.com/office/powerpoint/2010/main" val="335622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2603" y="0"/>
            <a:ext cx="7469711" cy="5984557"/>
          </a:xfrm>
          <a:prstGeom prst="rect">
            <a:avLst/>
          </a:prstGeom>
        </p:spPr>
      </p:pic>
      <p:sp>
        <p:nvSpPr>
          <p:cNvPr id="3" name="TextBox 2"/>
          <p:cNvSpPr txBox="1"/>
          <p:nvPr/>
        </p:nvSpPr>
        <p:spPr>
          <a:xfrm>
            <a:off x="4437628" y="5948365"/>
            <a:ext cx="3750057" cy="1200329"/>
          </a:xfrm>
          <a:prstGeom prst="rect">
            <a:avLst/>
          </a:prstGeom>
          <a:noFill/>
        </p:spPr>
        <p:txBody>
          <a:bodyPr wrap="none" rtlCol="0">
            <a:spAutoFit/>
          </a:bodyPr>
          <a:lstStyle/>
          <a:p>
            <a:pPr algn="ctr"/>
            <a:r>
              <a:rPr lang="en-US" dirty="0" smtClean="0"/>
              <a:t>William Baziotes, </a:t>
            </a:r>
            <a:r>
              <a:rPr lang="en-US" i="1" dirty="0" smtClean="0"/>
              <a:t>Sea Phantoms</a:t>
            </a:r>
            <a:r>
              <a:rPr lang="en-US" dirty="0" smtClean="0"/>
              <a:t>, 1952</a:t>
            </a:r>
          </a:p>
          <a:p>
            <a:pPr algn="ctr"/>
            <a:r>
              <a:rPr lang="en-US" dirty="0" smtClean="0"/>
              <a:t>Oil on canvas, 41.25 x 60”</a:t>
            </a:r>
          </a:p>
          <a:p>
            <a:pPr algn="ctr"/>
            <a:r>
              <a:rPr lang="en-US" dirty="0" smtClean="0"/>
              <a:t>Collection MAMFW</a:t>
            </a:r>
          </a:p>
          <a:p>
            <a:endParaRPr lang="en-US" dirty="0"/>
          </a:p>
        </p:txBody>
      </p:sp>
    </p:spTree>
    <p:extLst>
      <p:ext uri="{BB962C8B-B14F-4D97-AF65-F5344CB8AC3E}">
        <p14:creationId xmlns:p14="http://schemas.microsoft.com/office/powerpoint/2010/main" val="122432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2338" y="-107097"/>
            <a:ext cx="5641542" cy="6858000"/>
          </a:xfrm>
          <a:prstGeom prst="rect">
            <a:avLst/>
          </a:prstGeom>
        </p:spPr>
      </p:pic>
      <p:sp>
        <p:nvSpPr>
          <p:cNvPr id="3" name="TextBox 2"/>
          <p:cNvSpPr txBox="1"/>
          <p:nvPr/>
        </p:nvSpPr>
        <p:spPr>
          <a:xfrm>
            <a:off x="7023701" y="6104497"/>
            <a:ext cx="4682855" cy="646331"/>
          </a:xfrm>
          <a:prstGeom prst="rect">
            <a:avLst/>
          </a:prstGeom>
          <a:noFill/>
        </p:spPr>
        <p:txBody>
          <a:bodyPr wrap="none" rtlCol="0">
            <a:spAutoFit/>
          </a:bodyPr>
          <a:lstStyle/>
          <a:p>
            <a:r>
              <a:rPr lang="en-US" dirty="0" smtClean="0"/>
              <a:t>Joseph Cornell, </a:t>
            </a:r>
            <a:r>
              <a:rPr lang="en-US" i="1" dirty="0" smtClean="0"/>
              <a:t>Untitled (Soap Bubble Set)</a:t>
            </a:r>
            <a:r>
              <a:rPr lang="en-US" dirty="0" smtClean="0"/>
              <a:t>, 1936</a:t>
            </a:r>
          </a:p>
          <a:p>
            <a:r>
              <a:rPr lang="en-US" dirty="0" smtClean="0"/>
              <a:t>Mixed Media</a:t>
            </a:r>
            <a:endParaRPr lang="en-US" dirty="0"/>
          </a:p>
        </p:txBody>
      </p:sp>
    </p:spTree>
    <p:extLst>
      <p:ext uri="{BB962C8B-B14F-4D97-AF65-F5344CB8AC3E}">
        <p14:creationId xmlns:p14="http://schemas.microsoft.com/office/powerpoint/2010/main" val="1199743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2603" y="0"/>
            <a:ext cx="5547301" cy="6858000"/>
          </a:xfrm>
          <a:prstGeom prst="rect">
            <a:avLst/>
          </a:prstGeom>
        </p:spPr>
      </p:pic>
      <p:sp>
        <p:nvSpPr>
          <p:cNvPr id="3" name="TextBox 2"/>
          <p:cNvSpPr txBox="1"/>
          <p:nvPr/>
        </p:nvSpPr>
        <p:spPr>
          <a:xfrm>
            <a:off x="6885975" y="5934670"/>
            <a:ext cx="4557069" cy="923330"/>
          </a:xfrm>
          <a:prstGeom prst="rect">
            <a:avLst/>
          </a:prstGeom>
          <a:noFill/>
        </p:spPr>
        <p:txBody>
          <a:bodyPr wrap="none" rtlCol="0">
            <a:spAutoFit/>
          </a:bodyPr>
          <a:lstStyle/>
          <a:p>
            <a:r>
              <a:rPr lang="en-US" dirty="0" smtClean="0"/>
              <a:t>Joseph Cornell, </a:t>
            </a:r>
            <a:r>
              <a:rPr lang="en-US" i="1" dirty="0" smtClean="0"/>
              <a:t>Untitled (Medici Boy)</a:t>
            </a:r>
            <a:r>
              <a:rPr lang="en-US" dirty="0" smtClean="0"/>
              <a:t>, 1953</a:t>
            </a:r>
          </a:p>
          <a:p>
            <a:r>
              <a:rPr lang="en-US" dirty="0" smtClean="0"/>
              <a:t>Wood, glass, oil, and paper, 18.25 x 11.5 x 5.5”</a:t>
            </a:r>
          </a:p>
          <a:p>
            <a:r>
              <a:rPr lang="en-US" dirty="0" smtClean="0"/>
              <a:t>Collection MAMFW</a:t>
            </a:r>
            <a:endParaRPr lang="en-US" dirty="0"/>
          </a:p>
        </p:txBody>
      </p:sp>
      <p:pic>
        <p:nvPicPr>
          <p:cNvPr id="4" name="Picture 3"/>
          <p:cNvPicPr>
            <a:picLocks noChangeAspect="1"/>
          </p:cNvPicPr>
          <p:nvPr/>
        </p:nvPicPr>
        <p:blipFill>
          <a:blip r:embed="rId4"/>
          <a:stretch>
            <a:fillRect/>
          </a:stretch>
        </p:blipFill>
        <p:spPr>
          <a:xfrm>
            <a:off x="8635682" y="-1"/>
            <a:ext cx="3556317" cy="4482753"/>
          </a:xfrm>
          <a:prstGeom prst="rect">
            <a:avLst/>
          </a:prstGeom>
        </p:spPr>
      </p:pic>
      <p:sp>
        <p:nvSpPr>
          <p:cNvPr id="5" name="TextBox 4"/>
          <p:cNvSpPr txBox="1"/>
          <p:nvPr/>
        </p:nvSpPr>
        <p:spPr>
          <a:xfrm>
            <a:off x="8921163" y="4421556"/>
            <a:ext cx="2980097" cy="646331"/>
          </a:xfrm>
          <a:prstGeom prst="rect">
            <a:avLst/>
          </a:prstGeom>
          <a:noFill/>
        </p:spPr>
        <p:txBody>
          <a:bodyPr wrap="square" rtlCol="0">
            <a:spAutoFit/>
          </a:bodyPr>
          <a:lstStyle/>
          <a:p>
            <a:pPr algn="ctr"/>
            <a:r>
              <a:rPr lang="en-US" dirty="0" smtClean="0"/>
              <a:t>Joseph Cornell, </a:t>
            </a:r>
            <a:r>
              <a:rPr lang="en-US" i="1" dirty="0" smtClean="0"/>
              <a:t>Untitled (Window Façade)</a:t>
            </a:r>
            <a:r>
              <a:rPr lang="en-US" dirty="0" smtClean="0"/>
              <a:t>, 1950-52</a:t>
            </a:r>
            <a:endParaRPr lang="en-US" dirty="0"/>
          </a:p>
        </p:txBody>
      </p:sp>
    </p:spTree>
    <p:extLst>
      <p:ext uri="{BB962C8B-B14F-4D97-AF65-F5344CB8AC3E}">
        <p14:creationId xmlns:p14="http://schemas.microsoft.com/office/powerpoint/2010/main" val="137242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855130" y="0"/>
            <a:ext cx="4974996" cy="5932914"/>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6885726" y="0"/>
            <a:ext cx="4787794" cy="5920906"/>
          </a:xfrm>
          <a:prstGeom prst="rect">
            <a:avLst/>
          </a:prstGeom>
        </p:spPr>
      </p:pic>
      <p:sp>
        <p:nvSpPr>
          <p:cNvPr id="5" name="TextBox 4"/>
          <p:cNvSpPr txBox="1"/>
          <p:nvPr/>
        </p:nvSpPr>
        <p:spPr>
          <a:xfrm>
            <a:off x="6977787" y="5904072"/>
            <a:ext cx="4483963" cy="923330"/>
          </a:xfrm>
          <a:prstGeom prst="rect">
            <a:avLst/>
          </a:prstGeom>
          <a:noFill/>
        </p:spPr>
        <p:txBody>
          <a:bodyPr wrap="square" rtlCol="0">
            <a:spAutoFit/>
          </a:bodyPr>
          <a:lstStyle/>
          <a:p>
            <a:pPr algn="ctr"/>
            <a:r>
              <a:rPr lang="en-US" dirty="0"/>
              <a:t>Charles Sheeler, </a:t>
            </a:r>
            <a:r>
              <a:rPr lang="en-US" i="1" dirty="0"/>
              <a:t>Criss–Crossed Conveyors, River Rouge Plant, Ford Motor Company</a:t>
            </a:r>
            <a:r>
              <a:rPr lang="en-US" dirty="0"/>
              <a:t>, </a:t>
            </a:r>
            <a:r>
              <a:rPr lang="en-US" dirty="0" smtClean="0"/>
              <a:t>1927</a:t>
            </a:r>
          </a:p>
          <a:p>
            <a:pPr algn="ctr"/>
            <a:r>
              <a:rPr lang="en-US" dirty="0" smtClean="0"/>
              <a:t>Gelatin silver print</a:t>
            </a:r>
            <a:endParaRPr lang="en-US" dirty="0"/>
          </a:p>
        </p:txBody>
      </p:sp>
      <p:sp>
        <p:nvSpPr>
          <p:cNvPr id="6" name="TextBox 5"/>
          <p:cNvSpPr txBox="1"/>
          <p:nvPr/>
        </p:nvSpPr>
        <p:spPr>
          <a:xfrm>
            <a:off x="872224" y="5934670"/>
            <a:ext cx="4762842" cy="923330"/>
          </a:xfrm>
          <a:prstGeom prst="rect">
            <a:avLst/>
          </a:prstGeom>
          <a:noFill/>
        </p:spPr>
        <p:txBody>
          <a:bodyPr wrap="none" rtlCol="0">
            <a:spAutoFit/>
          </a:bodyPr>
          <a:lstStyle/>
          <a:p>
            <a:pPr algn="ctr"/>
            <a:r>
              <a:rPr lang="en-US" dirty="0" smtClean="0"/>
              <a:t>Charles Demuth, </a:t>
            </a:r>
            <a:r>
              <a:rPr lang="en-US" i="1" dirty="0" smtClean="0"/>
              <a:t>My Egypt</a:t>
            </a:r>
            <a:r>
              <a:rPr lang="en-US" dirty="0" smtClean="0"/>
              <a:t>, 1927</a:t>
            </a:r>
          </a:p>
          <a:p>
            <a:pPr algn="ctr"/>
            <a:r>
              <a:rPr lang="en-US" dirty="0" smtClean="0"/>
              <a:t>Oil on fiberboard, 35.75 x 30 “</a:t>
            </a:r>
          </a:p>
          <a:p>
            <a:pPr algn="ctr"/>
            <a:r>
              <a:rPr lang="en-US" dirty="0" smtClean="0"/>
              <a:t>Collection Whitney Museum of American Art, NY</a:t>
            </a:r>
            <a:endParaRPr lang="en-US" dirty="0"/>
          </a:p>
        </p:txBody>
      </p:sp>
    </p:spTree>
    <p:extLst>
      <p:ext uri="{BB962C8B-B14F-4D97-AF65-F5344CB8AC3E}">
        <p14:creationId xmlns:p14="http://schemas.microsoft.com/office/powerpoint/2010/main" val="2126481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94252" y="0"/>
            <a:ext cx="7400427" cy="5928914"/>
          </a:xfrm>
          <a:prstGeom prst="rect">
            <a:avLst/>
          </a:prstGeom>
        </p:spPr>
      </p:pic>
      <p:sp>
        <p:nvSpPr>
          <p:cNvPr id="3" name="TextBox 2"/>
          <p:cNvSpPr txBox="1"/>
          <p:nvPr/>
        </p:nvSpPr>
        <p:spPr>
          <a:xfrm>
            <a:off x="4116282" y="5934670"/>
            <a:ext cx="4262705" cy="923330"/>
          </a:xfrm>
          <a:prstGeom prst="rect">
            <a:avLst/>
          </a:prstGeom>
          <a:noFill/>
        </p:spPr>
        <p:txBody>
          <a:bodyPr wrap="none" rtlCol="0">
            <a:spAutoFit/>
          </a:bodyPr>
          <a:lstStyle/>
          <a:p>
            <a:pPr algn="ctr"/>
            <a:r>
              <a:rPr lang="en-US" dirty="0" smtClean="0"/>
              <a:t>Stuart Davis, </a:t>
            </a:r>
            <a:r>
              <a:rPr lang="en-US" i="1" dirty="0" smtClean="0"/>
              <a:t>Report from Rockport</a:t>
            </a:r>
            <a:r>
              <a:rPr lang="en-US" dirty="0" smtClean="0"/>
              <a:t>, 1940</a:t>
            </a:r>
          </a:p>
          <a:p>
            <a:pPr algn="ctr"/>
            <a:r>
              <a:rPr lang="en-US" dirty="0" smtClean="0"/>
              <a:t>Oil on canvas, 24 x 30”</a:t>
            </a:r>
          </a:p>
          <a:p>
            <a:pPr algn="ctr"/>
            <a:r>
              <a:rPr lang="en-US" dirty="0" smtClean="0"/>
              <a:t>Collection Metropolitan Museum of Art, NY </a:t>
            </a:r>
            <a:endParaRPr lang="en-US" dirty="0"/>
          </a:p>
        </p:txBody>
      </p:sp>
    </p:spTree>
    <p:extLst>
      <p:ext uri="{BB962C8B-B14F-4D97-AF65-F5344CB8AC3E}">
        <p14:creationId xmlns:p14="http://schemas.microsoft.com/office/powerpoint/2010/main" val="314204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2308" y="0"/>
            <a:ext cx="5568559" cy="6858000"/>
          </a:xfrm>
          <a:prstGeom prst="rect">
            <a:avLst/>
          </a:prstGeom>
        </p:spPr>
      </p:pic>
      <p:pic>
        <p:nvPicPr>
          <p:cNvPr id="3" name="Picture 2"/>
          <p:cNvPicPr>
            <a:picLocks noChangeAspect="1"/>
          </p:cNvPicPr>
          <p:nvPr/>
        </p:nvPicPr>
        <p:blipFill>
          <a:blip r:embed="rId4"/>
          <a:stretch>
            <a:fillRect/>
          </a:stretch>
        </p:blipFill>
        <p:spPr>
          <a:xfrm>
            <a:off x="7323983" y="0"/>
            <a:ext cx="4343561" cy="6858000"/>
          </a:xfrm>
          <a:prstGeom prst="rect">
            <a:avLst/>
          </a:prstGeom>
        </p:spPr>
      </p:pic>
    </p:spTree>
    <p:extLst>
      <p:ext uri="{BB962C8B-B14F-4D97-AF65-F5344CB8AC3E}">
        <p14:creationId xmlns:p14="http://schemas.microsoft.com/office/powerpoint/2010/main" val="112086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7645" y="0"/>
            <a:ext cx="4749800" cy="6108700"/>
          </a:xfrm>
          <a:prstGeom prst="rect">
            <a:avLst/>
          </a:prstGeom>
        </p:spPr>
      </p:pic>
      <p:sp>
        <p:nvSpPr>
          <p:cNvPr id="3" name="TextBox 2"/>
          <p:cNvSpPr txBox="1"/>
          <p:nvPr/>
        </p:nvSpPr>
        <p:spPr>
          <a:xfrm>
            <a:off x="47625" y="6088625"/>
            <a:ext cx="5746059" cy="646331"/>
          </a:xfrm>
          <a:prstGeom prst="rect">
            <a:avLst/>
          </a:prstGeom>
          <a:noFill/>
        </p:spPr>
        <p:txBody>
          <a:bodyPr wrap="none" rtlCol="0">
            <a:spAutoFit/>
          </a:bodyPr>
          <a:lstStyle/>
          <a:p>
            <a:pPr algn="ctr"/>
            <a:r>
              <a:rPr lang="en-US" dirty="0" smtClean="0"/>
              <a:t>Dorothea Lange, </a:t>
            </a:r>
            <a:r>
              <a:rPr lang="en-US" i="1" dirty="0" smtClean="0"/>
              <a:t>Migrant Mother, Nipomo, California</a:t>
            </a:r>
            <a:r>
              <a:rPr lang="en-US" dirty="0" smtClean="0"/>
              <a:t>, 1936</a:t>
            </a:r>
          </a:p>
          <a:p>
            <a:pPr algn="ctr"/>
            <a:r>
              <a:rPr lang="en-US" dirty="0" smtClean="0"/>
              <a:t>Gelatin silver print</a:t>
            </a:r>
            <a:endParaRPr lang="en-US" dirty="0"/>
          </a:p>
        </p:txBody>
      </p:sp>
      <p:sp>
        <p:nvSpPr>
          <p:cNvPr id="5" name="TextBox 4"/>
          <p:cNvSpPr txBox="1"/>
          <p:nvPr/>
        </p:nvSpPr>
        <p:spPr>
          <a:xfrm>
            <a:off x="7033860" y="6094017"/>
            <a:ext cx="4904107" cy="646331"/>
          </a:xfrm>
          <a:prstGeom prst="rect">
            <a:avLst/>
          </a:prstGeom>
          <a:noFill/>
        </p:spPr>
        <p:txBody>
          <a:bodyPr wrap="none" rtlCol="0">
            <a:spAutoFit/>
          </a:bodyPr>
          <a:lstStyle/>
          <a:p>
            <a:pPr algn="ctr"/>
            <a:r>
              <a:rPr lang="en-US" dirty="0" smtClean="0"/>
              <a:t>Walker Evans, </a:t>
            </a:r>
            <a:r>
              <a:rPr lang="en-US" i="1" dirty="0" smtClean="0"/>
              <a:t>Alabama Tenant Farmer Wife</a:t>
            </a:r>
            <a:r>
              <a:rPr lang="en-US" dirty="0" smtClean="0"/>
              <a:t>, 1936</a:t>
            </a:r>
          </a:p>
          <a:p>
            <a:pPr algn="ctr"/>
            <a:r>
              <a:rPr lang="en-US" dirty="0" smtClean="0"/>
              <a:t>Gelatin silver print </a:t>
            </a:r>
            <a:endParaRPr lang="en-US" dirty="0"/>
          </a:p>
        </p:txBody>
      </p:sp>
      <p:pic>
        <p:nvPicPr>
          <p:cNvPr id="6" name="Picture 5"/>
          <p:cNvPicPr>
            <a:picLocks noChangeAspect="1"/>
          </p:cNvPicPr>
          <p:nvPr/>
        </p:nvPicPr>
        <p:blipFill>
          <a:blip r:embed="rId4"/>
          <a:stretch>
            <a:fillRect/>
          </a:stretch>
        </p:blipFill>
        <p:spPr>
          <a:xfrm>
            <a:off x="7359475" y="0"/>
            <a:ext cx="4367042" cy="6133268"/>
          </a:xfrm>
          <a:prstGeom prst="rect">
            <a:avLst/>
          </a:prstGeom>
        </p:spPr>
      </p:pic>
    </p:spTree>
    <p:extLst>
      <p:ext uri="{BB962C8B-B14F-4D97-AF65-F5344CB8AC3E}">
        <p14:creationId xmlns:p14="http://schemas.microsoft.com/office/powerpoint/2010/main" val="115118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31263" y="5939084"/>
            <a:ext cx="5077006" cy="923330"/>
          </a:xfrm>
          <a:prstGeom prst="rect">
            <a:avLst/>
          </a:prstGeom>
          <a:noFill/>
        </p:spPr>
        <p:txBody>
          <a:bodyPr wrap="none" rtlCol="0">
            <a:spAutoFit/>
          </a:bodyPr>
          <a:lstStyle/>
          <a:p>
            <a:pPr algn="ctr"/>
            <a:r>
              <a:rPr lang="en-US" dirty="0" smtClean="0"/>
              <a:t>Thomas Hart Benton</a:t>
            </a:r>
            <a:r>
              <a:rPr lang="en-US" i="1" dirty="0" smtClean="0"/>
              <a:t>, The Arts of the West</a:t>
            </a:r>
            <a:r>
              <a:rPr lang="en-US" dirty="0" smtClean="0"/>
              <a:t>, 1932</a:t>
            </a:r>
          </a:p>
          <a:p>
            <a:pPr algn="ctr"/>
            <a:r>
              <a:rPr lang="en-US" dirty="0" smtClean="0"/>
              <a:t>Oil on canvas</a:t>
            </a:r>
          </a:p>
          <a:p>
            <a:pPr algn="ctr"/>
            <a:r>
              <a:rPr lang="en-US" dirty="0" smtClean="0"/>
              <a:t>Collection New Britain Museum of American Art, CT</a:t>
            </a:r>
            <a:endParaRPr lang="en-US" dirty="0"/>
          </a:p>
        </p:txBody>
      </p:sp>
      <p:pic>
        <p:nvPicPr>
          <p:cNvPr id="6" name="Picture 5"/>
          <p:cNvPicPr>
            <a:picLocks noChangeAspect="1"/>
          </p:cNvPicPr>
          <p:nvPr/>
        </p:nvPicPr>
        <p:blipFill>
          <a:blip r:embed="rId3"/>
          <a:stretch>
            <a:fillRect/>
          </a:stretch>
        </p:blipFill>
        <p:spPr>
          <a:xfrm>
            <a:off x="979337" y="0"/>
            <a:ext cx="10139067" cy="6012703"/>
          </a:xfrm>
          <a:prstGeom prst="rect">
            <a:avLst/>
          </a:prstGeom>
        </p:spPr>
      </p:pic>
    </p:spTree>
    <p:extLst>
      <p:ext uri="{BB962C8B-B14F-4D97-AF65-F5344CB8AC3E}">
        <p14:creationId xmlns:p14="http://schemas.microsoft.com/office/powerpoint/2010/main" val="86651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7757"/>
            <a:ext cx="4223019" cy="5416022"/>
          </a:xfrm>
          <a:prstGeom prst="rect">
            <a:avLst/>
          </a:prstGeom>
        </p:spPr>
      </p:pic>
      <p:sp>
        <p:nvSpPr>
          <p:cNvPr id="4" name="TextBox 3"/>
          <p:cNvSpPr txBox="1"/>
          <p:nvPr/>
        </p:nvSpPr>
        <p:spPr>
          <a:xfrm>
            <a:off x="321346" y="5930440"/>
            <a:ext cx="3582907" cy="923330"/>
          </a:xfrm>
          <a:prstGeom prst="rect">
            <a:avLst/>
          </a:prstGeom>
          <a:noFill/>
        </p:spPr>
        <p:txBody>
          <a:bodyPr wrap="none" rtlCol="0">
            <a:spAutoFit/>
          </a:bodyPr>
          <a:lstStyle/>
          <a:p>
            <a:pPr algn="ctr"/>
            <a:r>
              <a:rPr lang="en-US" dirty="0" smtClean="0"/>
              <a:t>Grant Wood</a:t>
            </a:r>
            <a:r>
              <a:rPr lang="en-US" i="1" dirty="0" smtClean="0"/>
              <a:t>, American Gothic</a:t>
            </a:r>
            <a:r>
              <a:rPr lang="en-US" dirty="0" smtClean="0"/>
              <a:t>, 1930</a:t>
            </a:r>
          </a:p>
          <a:p>
            <a:pPr algn="ctr"/>
            <a:r>
              <a:rPr lang="en-US" dirty="0" smtClean="0"/>
              <a:t>Oil on Beaver Board, 30.75 x 25.75”</a:t>
            </a:r>
          </a:p>
          <a:p>
            <a:pPr algn="ctr"/>
            <a:r>
              <a:rPr lang="en-US" dirty="0" smtClean="0"/>
              <a:t>Collection Art Institute of Chicago</a:t>
            </a:r>
            <a:endParaRPr lang="en-US" dirty="0"/>
          </a:p>
        </p:txBody>
      </p:sp>
      <p:sp>
        <p:nvSpPr>
          <p:cNvPr id="5" name="TextBox 4"/>
          <p:cNvSpPr txBox="1"/>
          <p:nvPr/>
        </p:nvSpPr>
        <p:spPr>
          <a:xfrm>
            <a:off x="6261889" y="5328528"/>
            <a:ext cx="4762842" cy="923330"/>
          </a:xfrm>
          <a:prstGeom prst="rect">
            <a:avLst/>
          </a:prstGeom>
          <a:noFill/>
        </p:spPr>
        <p:txBody>
          <a:bodyPr wrap="none" rtlCol="0">
            <a:spAutoFit/>
          </a:bodyPr>
          <a:lstStyle/>
          <a:p>
            <a:pPr algn="ctr"/>
            <a:r>
              <a:rPr lang="en-US" dirty="0" smtClean="0"/>
              <a:t>Edward Hopper, </a:t>
            </a:r>
            <a:r>
              <a:rPr lang="en-US" i="1" dirty="0" smtClean="0"/>
              <a:t>Early Sunday Morning</a:t>
            </a:r>
            <a:r>
              <a:rPr lang="en-US" dirty="0" smtClean="0"/>
              <a:t>, 1930</a:t>
            </a:r>
          </a:p>
          <a:p>
            <a:pPr algn="ctr"/>
            <a:r>
              <a:rPr lang="en-US" dirty="0" smtClean="0"/>
              <a:t>Oil on canvas, 35.25 x 61.25</a:t>
            </a:r>
          </a:p>
          <a:p>
            <a:pPr algn="ctr"/>
            <a:r>
              <a:rPr lang="en-US" dirty="0" smtClean="0"/>
              <a:t>Collection Whitney Museum of American Art, NY</a:t>
            </a:r>
            <a:endParaRPr lang="en-US" dirty="0"/>
          </a:p>
        </p:txBody>
      </p:sp>
      <p:pic>
        <p:nvPicPr>
          <p:cNvPr id="6" name="Picture 5"/>
          <p:cNvPicPr>
            <a:picLocks noChangeAspect="1"/>
          </p:cNvPicPr>
          <p:nvPr/>
        </p:nvPicPr>
        <p:blipFill>
          <a:blip r:embed="rId4"/>
          <a:stretch>
            <a:fillRect/>
          </a:stretch>
        </p:blipFill>
        <p:spPr>
          <a:xfrm>
            <a:off x="5075276" y="1240864"/>
            <a:ext cx="7116724" cy="4136596"/>
          </a:xfrm>
          <a:prstGeom prst="rect">
            <a:avLst/>
          </a:prstGeom>
        </p:spPr>
      </p:pic>
    </p:spTree>
    <p:extLst>
      <p:ext uri="{BB962C8B-B14F-4D97-AF65-F5344CB8AC3E}">
        <p14:creationId xmlns:p14="http://schemas.microsoft.com/office/powerpoint/2010/main" val="344943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306885"/>
            <a:ext cx="7620000" cy="5702300"/>
          </a:xfrm>
          <a:prstGeom prst="rect">
            <a:avLst/>
          </a:prstGeom>
        </p:spPr>
      </p:pic>
      <p:sp>
        <p:nvSpPr>
          <p:cNvPr id="3" name="Rectangle 2"/>
          <p:cNvSpPr/>
          <p:nvPr/>
        </p:nvSpPr>
        <p:spPr>
          <a:xfrm>
            <a:off x="4795515" y="5943434"/>
            <a:ext cx="2636246" cy="923330"/>
          </a:xfrm>
          <a:prstGeom prst="rect">
            <a:avLst/>
          </a:prstGeom>
        </p:spPr>
        <p:txBody>
          <a:bodyPr wrap="none">
            <a:spAutoFit/>
          </a:bodyPr>
          <a:lstStyle/>
          <a:p>
            <a:pPr algn="ctr"/>
            <a:r>
              <a:rPr lang="en-US" dirty="0"/>
              <a:t>Ben Shahn, </a:t>
            </a:r>
            <a:r>
              <a:rPr lang="en-US" i="1" dirty="0"/>
              <a:t>Allegory</a:t>
            </a:r>
            <a:r>
              <a:rPr lang="en-US" dirty="0"/>
              <a:t>, </a:t>
            </a:r>
            <a:r>
              <a:rPr lang="en-US" dirty="0" smtClean="0"/>
              <a:t>1948</a:t>
            </a:r>
          </a:p>
          <a:p>
            <a:pPr algn="ctr"/>
            <a:r>
              <a:rPr lang="en-US" dirty="0" smtClean="0"/>
              <a:t>Oil on board</a:t>
            </a:r>
          </a:p>
          <a:p>
            <a:pPr algn="ctr"/>
            <a:r>
              <a:rPr lang="en-US" dirty="0" smtClean="0"/>
              <a:t>Collection MAMFW</a:t>
            </a:r>
            <a:endParaRPr lang="en-US" dirty="0"/>
          </a:p>
        </p:txBody>
      </p:sp>
    </p:spTree>
    <p:extLst>
      <p:ext uri="{BB962C8B-B14F-4D97-AF65-F5344CB8AC3E}">
        <p14:creationId xmlns:p14="http://schemas.microsoft.com/office/powerpoint/2010/main" val="2193693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79022" y="0"/>
            <a:ext cx="3533639" cy="5569017"/>
          </a:xfrm>
          <a:prstGeom prst="rect">
            <a:avLst/>
          </a:prstGeom>
        </p:spPr>
      </p:pic>
      <p:sp>
        <p:nvSpPr>
          <p:cNvPr id="3" name="TextBox 2"/>
          <p:cNvSpPr txBox="1"/>
          <p:nvPr/>
        </p:nvSpPr>
        <p:spPr>
          <a:xfrm>
            <a:off x="6894835" y="5657671"/>
            <a:ext cx="4979645" cy="1200329"/>
          </a:xfrm>
          <a:prstGeom prst="rect">
            <a:avLst/>
          </a:prstGeom>
          <a:noFill/>
        </p:spPr>
        <p:txBody>
          <a:bodyPr wrap="square" rtlCol="0">
            <a:spAutoFit/>
          </a:bodyPr>
          <a:lstStyle/>
          <a:p>
            <a:pPr algn="ctr"/>
            <a:r>
              <a:rPr lang="en-US" i="1" dirty="0" smtClean="0"/>
              <a:t>Untitled</a:t>
            </a:r>
            <a:r>
              <a:rPr lang="en-US" dirty="0"/>
              <a:t>,</a:t>
            </a:r>
            <a:r>
              <a:rPr lang="en-US" i="1" dirty="0" smtClean="0"/>
              <a:t> </a:t>
            </a:r>
            <a:r>
              <a:rPr lang="en-US" dirty="0" smtClean="0"/>
              <a:t>Man Ray, Yves Tanguy, Joan Miró, Max Morise, 1928</a:t>
            </a:r>
          </a:p>
          <a:p>
            <a:pPr algn="ctr"/>
            <a:r>
              <a:rPr lang="en-US" dirty="0" smtClean="0"/>
              <a:t>Pencil, India ink and crayon on paper</a:t>
            </a:r>
          </a:p>
          <a:p>
            <a:pPr algn="ctr"/>
            <a:r>
              <a:rPr lang="en-US" dirty="0" smtClean="0"/>
              <a:t>Collection Chicago Art Institute</a:t>
            </a:r>
            <a:endParaRPr lang="en-US" dirty="0"/>
          </a:p>
        </p:txBody>
      </p:sp>
      <p:pic>
        <p:nvPicPr>
          <p:cNvPr id="4" name="Picture 3"/>
          <p:cNvPicPr>
            <a:picLocks noChangeAspect="1"/>
          </p:cNvPicPr>
          <p:nvPr/>
        </p:nvPicPr>
        <p:blipFill>
          <a:blip r:embed="rId4"/>
          <a:stretch>
            <a:fillRect/>
          </a:stretch>
        </p:blipFill>
        <p:spPr>
          <a:xfrm>
            <a:off x="1469009" y="0"/>
            <a:ext cx="3626613" cy="5662370"/>
          </a:xfrm>
          <a:prstGeom prst="rect">
            <a:avLst/>
          </a:prstGeom>
        </p:spPr>
      </p:pic>
      <p:sp>
        <p:nvSpPr>
          <p:cNvPr id="5" name="TextBox 4"/>
          <p:cNvSpPr txBox="1"/>
          <p:nvPr/>
        </p:nvSpPr>
        <p:spPr>
          <a:xfrm>
            <a:off x="306044" y="5657671"/>
            <a:ext cx="5967844" cy="1200329"/>
          </a:xfrm>
          <a:prstGeom prst="rect">
            <a:avLst/>
          </a:prstGeom>
          <a:noFill/>
        </p:spPr>
        <p:txBody>
          <a:bodyPr wrap="square" rtlCol="0">
            <a:spAutoFit/>
          </a:bodyPr>
          <a:lstStyle/>
          <a:p>
            <a:pPr algn="ctr"/>
            <a:r>
              <a:rPr lang="en-US" i="1" dirty="0" smtClean="0"/>
              <a:t>Nude</a:t>
            </a:r>
            <a:r>
              <a:rPr lang="en-US" dirty="0" smtClean="0"/>
              <a:t>, Yves Tanguy, Joan Miró, Max Morise, Man Ray, 1926-27</a:t>
            </a:r>
          </a:p>
          <a:p>
            <a:pPr algn="ctr"/>
            <a:r>
              <a:rPr lang="en-US" dirty="0" smtClean="0"/>
              <a:t>Composite drawing of ink, pencil, and colored pencil on paper, 14 x 9”</a:t>
            </a:r>
          </a:p>
          <a:p>
            <a:pPr algn="ctr"/>
            <a:r>
              <a:rPr lang="en-US" dirty="0" smtClean="0"/>
              <a:t>Collection MoMA, NY</a:t>
            </a:r>
            <a:endParaRPr lang="en-US" dirty="0"/>
          </a:p>
        </p:txBody>
      </p:sp>
    </p:spTree>
    <p:extLst>
      <p:ext uri="{BB962C8B-B14F-4D97-AF65-F5344CB8AC3E}">
        <p14:creationId xmlns:p14="http://schemas.microsoft.com/office/powerpoint/2010/main" val="401939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12313"/>
            <a:ext cx="12192000" cy="5424664"/>
          </a:xfrm>
          <a:prstGeom prst="rect">
            <a:avLst/>
          </a:prstGeom>
        </p:spPr>
      </p:pic>
      <p:sp>
        <p:nvSpPr>
          <p:cNvPr id="3" name="TextBox 2"/>
          <p:cNvSpPr txBox="1"/>
          <p:nvPr/>
        </p:nvSpPr>
        <p:spPr>
          <a:xfrm>
            <a:off x="4728369" y="5870929"/>
            <a:ext cx="3062156" cy="923330"/>
          </a:xfrm>
          <a:prstGeom prst="rect">
            <a:avLst/>
          </a:prstGeom>
          <a:noFill/>
        </p:spPr>
        <p:txBody>
          <a:bodyPr wrap="square" rtlCol="0">
            <a:spAutoFit/>
          </a:bodyPr>
          <a:lstStyle/>
          <a:p>
            <a:pPr algn="ctr"/>
            <a:r>
              <a:rPr lang="en-US" dirty="0" smtClean="0"/>
              <a:t>Pablo Picasso, </a:t>
            </a:r>
            <a:r>
              <a:rPr lang="en-US" i="1" dirty="0" smtClean="0"/>
              <a:t>Guernica</a:t>
            </a:r>
            <a:r>
              <a:rPr lang="en-US" dirty="0" smtClean="0"/>
              <a:t>, 1937</a:t>
            </a:r>
          </a:p>
          <a:p>
            <a:pPr algn="ctr"/>
            <a:r>
              <a:rPr lang="en-US" dirty="0" smtClean="0"/>
              <a:t>Oil on canvas, 11 x 23’</a:t>
            </a:r>
          </a:p>
          <a:p>
            <a:pPr algn="ctr"/>
            <a:r>
              <a:rPr lang="en-US" dirty="0" smtClean="0"/>
              <a:t>Collection Reina Sofia, Madrid</a:t>
            </a:r>
            <a:endParaRPr lang="en-US" dirty="0"/>
          </a:p>
        </p:txBody>
      </p:sp>
    </p:spTree>
    <p:extLst>
      <p:ext uri="{BB962C8B-B14F-4D97-AF65-F5344CB8AC3E}">
        <p14:creationId xmlns:p14="http://schemas.microsoft.com/office/powerpoint/2010/main" val="197429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5100" y="0"/>
            <a:ext cx="6777990" cy="6858000"/>
          </a:xfrm>
          <a:prstGeom prst="rect">
            <a:avLst/>
          </a:prstGeom>
        </p:spPr>
      </p:pic>
    </p:spTree>
    <p:extLst>
      <p:ext uri="{BB962C8B-B14F-4D97-AF65-F5344CB8AC3E}">
        <p14:creationId xmlns:p14="http://schemas.microsoft.com/office/powerpoint/2010/main" val="323183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783896" cy="3986580"/>
          </a:xfrm>
          <a:prstGeom prst="rect">
            <a:avLst/>
          </a:prstGeom>
        </p:spPr>
      </p:pic>
      <p:pic>
        <p:nvPicPr>
          <p:cNvPr id="3" name="Picture 2"/>
          <p:cNvPicPr>
            <a:picLocks noChangeAspect="1"/>
          </p:cNvPicPr>
          <p:nvPr/>
        </p:nvPicPr>
        <p:blipFill>
          <a:blip r:embed="rId4"/>
          <a:stretch>
            <a:fillRect/>
          </a:stretch>
        </p:blipFill>
        <p:spPr>
          <a:xfrm>
            <a:off x="5104464" y="300773"/>
            <a:ext cx="7087536" cy="5315652"/>
          </a:xfrm>
          <a:prstGeom prst="rect">
            <a:avLst/>
          </a:prstGeom>
        </p:spPr>
      </p:pic>
      <p:sp>
        <p:nvSpPr>
          <p:cNvPr id="4" name="TextBox 3"/>
          <p:cNvSpPr txBox="1"/>
          <p:nvPr/>
        </p:nvSpPr>
        <p:spPr>
          <a:xfrm>
            <a:off x="5155755" y="5551845"/>
            <a:ext cx="7036245" cy="1200329"/>
          </a:xfrm>
          <a:prstGeom prst="rect">
            <a:avLst/>
          </a:prstGeom>
          <a:noFill/>
        </p:spPr>
        <p:txBody>
          <a:bodyPr wrap="square" rtlCol="0">
            <a:spAutoFit/>
          </a:bodyPr>
          <a:lstStyle/>
          <a:p>
            <a:pPr algn="ctr"/>
            <a:r>
              <a:rPr lang="en-US" dirty="0" smtClean="0"/>
              <a:t>Diego Rivera, </a:t>
            </a:r>
            <a:r>
              <a:rPr lang="en-US" i="1" dirty="0" smtClean="0"/>
              <a:t>Man</a:t>
            </a:r>
            <a:r>
              <a:rPr lang="en-US" i="1" dirty="0"/>
              <a:t>, Controller of the Universe</a:t>
            </a:r>
            <a:r>
              <a:rPr lang="en-US" dirty="0"/>
              <a:t>, Palacio de Bella </a:t>
            </a:r>
            <a:r>
              <a:rPr lang="en-US" dirty="0" err="1"/>
              <a:t>Artes</a:t>
            </a:r>
            <a:r>
              <a:rPr lang="en-US" dirty="0"/>
              <a:t>, Mexico City, 1934 </a:t>
            </a:r>
          </a:p>
          <a:p>
            <a:pPr algn="ctr"/>
            <a:r>
              <a:rPr lang="en-US" dirty="0" smtClean="0"/>
              <a:t>Fresco originally painted </a:t>
            </a:r>
            <a:r>
              <a:rPr lang="en-US" dirty="0"/>
              <a:t>for the </a:t>
            </a:r>
            <a:r>
              <a:rPr lang="en-US" dirty="0" smtClean="0"/>
              <a:t>Rockefeller </a:t>
            </a:r>
            <a:r>
              <a:rPr lang="en-US" dirty="0"/>
              <a:t>Center, at the request of the Rockefeller family</a:t>
            </a:r>
          </a:p>
        </p:txBody>
      </p:sp>
    </p:spTree>
    <p:extLst>
      <p:ext uri="{BB962C8B-B14F-4D97-AF65-F5344CB8AC3E}">
        <p14:creationId xmlns:p14="http://schemas.microsoft.com/office/powerpoint/2010/main" val="3499918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9243" y="0"/>
            <a:ext cx="2844574" cy="5837746"/>
          </a:xfrm>
          <a:prstGeom prst="rect">
            <a:avLst/>
          </a:prstGeom>
        </p:spPr>
      </p:pic>
      <p:pic>
        <p:nvPicPr>
          <p:cNvPr id="3" name="Picture 2"/>
          <p:cNvPicPr>
            <a:picLocks noChangeAspect="1"/>
          </p:cNvPicPr>
          <p:nvPr/>
        </p:nvPicPr>
        <p:blipFill>
          <a:blip r:embed="rId4"/>
          <a:stretch>
            <a:fillRect/>
          </a:stretch>
        </p:blipFill>
        <p:spPr>
          <a:xfrm>
            <a:off x="7184624" y="1"/>
            <a:ext cx="4383111" cy="5844148"/>
          </a:xfrm>
          <a:prstGeom prst="rect">
            <a:avLst/>
          </a:prstGeom>
        </p:spPr>
      </p:pic>
      <p:sp>
        <p:nvSpPr>
          <p:cNvPr id="4" name="TextBox 3"/>
          <p:cNvSpPr txBox="1"/>
          <p:nvPr/>
        </p:nvSpPr>
        <p:spPr>
          <a:xfrm>
            <a:off x="101581" y="5803939"/>
            <a:ext cx="4057521" cy="923330"/>
          </a:xfrm>
          <a:prstGeom prst="rect">
            <a:avLst/>
          </a:prstGeom>
          <a:noFill/>
        </p:spPr>
        <p:txBody>
          <a:bodyPr wrap="none" rtlCol="0">
            <a:spAutoFit/>
          </a:bodyPr>
          <a:lstStyle/>
          <a:p>
            <a:pPr algn="ctr"/>
            <a:r>
              <a:rPr lang="en-US" dirty="0" smtClean="0"/>
              <a:t>Constantin Brancusi, </a:t>
            </a:r>
            <a:r>
              <a:rPr lang="en-US" i="1" dirty="0" smtClean="0"/>
              <a:t>Bird in Space</a:t>
            </a:r>
            <a:r>
              <a:rPr lang="en-US" dirty="0" smtClean="0"/>
              <a:t>, 1928</a:t>
            </a:r>
          </a:p>
          <a:p>
            <a:pPr algn="ctr"/>
            <a:r>
              <a:rPr lang="en-US" dirty="0" smtClean="0"/>
              <a:t>Bronze</a:t>
            </a:r>
          </a:p>
          <a:p>
            <a:pPr algn="ctr"/>
            <a:r>
              <a:rPr lang="en-US" dirty="0" smtClean="0"/>
              <a:t>Collection MoMA, NY</a:t>
            </a:r>
            <a:endParaRPr lang="en-US" dirty="0"/>
          </a:p>
        </p:txBody>
      </p:sp>
      <p:sp>
        <p:nvSpPr>
          <p:cNvPr id="5" name="TextBox 4"/>
          <p:cNvSpPr txBox="1"/>
          <p:nvPr/>
        </p:nvSpPr>
        <p:spPr>
          <a:xfrm>
            <a:off x="7347293" y="5885112"/>
            <a:ext cx="4198585" cy="923330"/>
          </a:xfrm>
          <a:prstGeom prst="rect">
            <a:avLst/>
          </a:prstGeom>
          <a:noFill/>
        </p:spPr>
        <p:txBody>
          <a:bodyPr wrap="none" rtlCol="0">
            <a:spAutoFit/>
          </a:bodyPr>
          <a:lstStyle/>
          <a:p>
            <a:pPr algn="ctr"/>
            <a:r>
              <a:rPr lang="en-US" dirty="0" smtClean="0"/>
              <a:t>Constantin Brancusi, </a:t>
            </a:r>
            <a:r>
              <a:rPr lang="en-US" i="1" dirty="0" smtClean="0"/>
              <a:t>Endless Column</a:t>
            </a:r>
            <a:r>
              <a:rPr lang="en-US" dirty="0" smtClean="0"/>
              <a:t>, 1938</a:t>
            </a:r>
          </a:p>
          <a:p>
            <a:pPr algn="ctr"/>
            <a:r>
              <a:rPr lang="en-US" dirty="0" smtClean="0"/>
              <a:t>Metal, 29.3 meters</a:t>
            </a:r>
          </a:p>
          <a:p>
            <a:pPr algn="ctr"/>
            <a:r>
              <a:rPr lang="en-US" dirty="0" smtClean="0"/>
              <a:t>Romania</a:t>
            </a:r>
            <a:endParaRPr lang="en-US" dirty="0"/>
          </a:p>
        </p:txBody>
      </p:sp>
      <p:pic>
        <p:nvPicPr>
          <p:cNvPr id="6" name="Picture 5"/>
          <p:cNvPicPr>
            <a:picLocks noChangeAspect="1"/>
          </p:cNvPicPr>
          <p:nvPr/>
        </p:nvPicPr>
        <p:blipFill>
          <a:blip r:embed="rId5"/>
          <a:stretch>
            <a:fillRect/>
          </a:stretch>
        </p:blipFill>
        <p:spPr>
          <a:xfrm>
            <a:off x="5080362" y="855194"/>
            <a:ext cx="1513669" cy="5997556"/>
          </a:xfrm>
          <a:prstGeom prst="rect">
            <a:avLst/>
          </a:prstGeom>
        </p:spPr>
      </p:pic>
      <p:sp>
        <p:nvSpPr>
          <p:cNvPr id="7" name="TextBox 6"/>
          <p:cNvSpPr txBox="1"/>
          <p:nvPr/>
        </p:nvSpPr>
        <p:spPr>
          <a:xfrm>
            <a:off x="3949460" y="123400"/>
            <a:ext cx="3148969" cy="646331"/>
          </a:xfrm>
          <a:prstGeom prst="rect">
            <a:avLst/>
          </a:prstGeom>
          <a:noFill/>
        </p:spPr>
        <p:txBody>
          <a:bodyPr wrap="none" rtlCol="0">
            <a:spAutoFit/>
          </a:bodyPr>
          <a:lstStyle/>
          <a:p>
            <a:pPr algn="ctr"/>
            <a:r>
              <a:rPr lang="en-US" i="1" dirty="0" smtClean="0"/>
              <a:t>Endless Column</a:t>
            </a:r>
            <a:r>
              <a:rPr lang="en-US" dirty="0" smtClean="0"/>
              <a:t>, version I, 1918</a:t>
            </a:r>
          </a:p>
          <a:p>
            <a:pPr algn="ctr"/>
            <a:r>
              <a:rPr lang="en-US" dirty="0" smtClean="0"/>
              <a:t>Oak, Collection MoMA, NY</a:t>
            </a:r>
            <a:endParaRPr lang="en-US" dirty="0"/>
          </a:p>
        </p:txBody>
      </p:sp>
    </p:spTree>
    <p:extLst>
      <p:ext uri="{BB962C8B-B14F-4D97-AF65-F5344CB8AC3E}">
        <p14:creationId xmlns:p14="http://schemas.microsoft.com/office/powerpoint/2010/main" val="12853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55055" y="1477066"/>
            <a:ext cx="5836945" cy="5380934"/>
          </a:xfrm>
          <a:prstGeom prst="rect">
            <a:avLst/>
          </a:prstGeom>
        </p:spPr>
      </p:pic>
      <p:sp>
        <p:nvSpPr>
          <p:cNvPr id="4" name="TextBox 3"/>
          <p:cNvSpPr txBox="1"/>
          <p:nvPr/>
        </p:nvSpPr>
        <p:spPr>
          <a:xfrm>
            <a:off x="3049691" y="5901631"/>
            <a:ext cx="3288969" cy="1200329"/>
          </a:xfrm>
          <a:prstGeom prst="rect">
            <a:avLst/>
          </a:prstGeom>
          <a:noFill/>
        </p:spPr>
        <p:txBody>
          <a:bodyPr wrap="none" rtlCol="0">
            <a:spAutoFit/>
          </a:bodyPr>
          <a:lstStyle/>
          <a:p>
            <a:pPr algn="r"/>
            <a:r>
              <a:rPr lang="en-US" dirty="0" smtClean="0"/>
              <a:t>Alexander Calder, </a:t>
            </a:r>
            <a:r>
              <a:rPr lang="en-US" i="1" dirty="0" smtClean="0"/>
              <a:t>Untitled</a:t>
            </a:r>
            <a:r>
              <a:rPr lang="en-US" dirty="0" smtClean="0"/>
              <a:t>, 1937</a:t>
            </a:r>
          </a:p>
          <a:p>
            <a:pPr algn="r"/>
            <a:r>
              <a:rPr lang="en-US" dirty="0" smtClean="0"/>
              <a:t>Painted steel</a:t>
            </a:r>
          </a:p>
          <a:p>
            <a:pPr algn="r"/>
            <a:r>
              <a:rPr lang="en-US" dirty="0" smtClean="0"/>
              <a:t>Collection Tate Modern, London</a:t>
            </a:r>
          </a:p>
          <a:p>
            <a:endParaRPr lang="en-US" dirty="0"/>
          </a:p>
        </p:txBody>
      </p:sp>
      <p:sp>
        <p:nvSpPr>
          <p:cNvPr id="6" name="TextBox 5"/>
          <p:cNvSpPr txBox="1"/>
          <p:nvPr/>
        </p:nvSpPr>
        <p:spPr>
          <a:xfrm>
            <a:off x="5228515" y="-48225"/>
            <a:ext cx="6063217" cy="1754327"/>
          </a:xfrm>
          <a:prstGeom prst="rect">
            <a:avLst/>
          </a:prstGeom>
          <a:noFill/>
        </p:spPr>
        <p:txBody>
          <a:bodyPr wrap="square" rtlCol="0">
            <a:spAutoFit/>
          </a:bodyPr>
          <a:lstStyle/>
          <a:p>
            <a:r>
              <a:rPr lang="en-US" dirty="0" smtClean="0"/>
              <a:t>Alexander Calder, </a:t>
            </a:r>
            <a:r>
              <a:rPr lang="en-US" i="1" dirty="0" smtClean="0"/>
              <a:t>Circus</a:t>
            </a:r>
            <a:r>
              <a:rPr lang="en-US" dirty="0" smtClean="0"/>
              <a:t>, 1926-31</a:t>
            </a:r>
          </a:p>
          <a:p>
            <a:r>
              <a:rPr lang="en-US" dirty="0"/>
              <a:t>Wire, wood, metal, cloth, yarn, paper, cardboard, leather, string, rubber tubing, corks, buttons, rhinestones, pipe cleaners, and bottle </a:t>
            </a:r>
            <a:r>
              <a:rPr lang="en-US" dirty="0" smtClean="0"/>
              <a:t>caps</a:t>
            </a:r>
          </a:p>
          <a:p>
            <a:r>
              <a:rPr lang="en-US" dirty="0" smtClean="0"/>
              <a:t>Collection Whitney Museum of American Art, NY</a:t>
            </a:r>
            <a:endParaRPr lang="en-US" dirty="0"/>
          </a:p>
          <a:p>
            <a:endParaRPr lang="en-US" dirty="0"/>
          </a:p>
        </p:txBody>
      </p:sp>
      <p:pic>
        <p:nvPicPr>
          <p:cNvPr id="7" name="Picture 6"/>
          <p:cNvPicPr>
            <a:picLocks noChangeAspect="1"/>
          </p:cNvPicPr>
          <p:nvPr/>
        </p:nvPicPr>
        <p:blipFill rotWithShape="1">
          <a:blip r:embed="rId4"/>
          <a:srcRect t="15681" b="-15681"/>
          <a:stretch/>
        </p:blipFill>
        <p:spPr>
          <a:xfrm>
            <a:off x="0" y="0"/>
            <a:ext cx="5240932" cy="4055171"/>
          </a:xfrm>
          <a:prstGeom prst="rect">
            <a:avLst/>
          </a:prstGeom>
        </p:spPr>
      </p:pic>
      <p:pic>
        <p:nvPicPr>
          <p:cNvPr id="8" name="Picture 7"/>
          <p:cNvPicPr>
            <a:picLocks noChangeAspect="1"/>
          </p:cNvPicPr>
          <p:nvPr/>
        </p:nvPicPr>
        <p:blipFill>
          <a:blip r:embed="rId5"/>
          <a:stretch>
            <a:fillRect/>
          </a:stretch>
        </p:blipFill>
        <p:spPr>
          <a:xfrm>
            <a:off x="2121859" y="2989950"/>
            <a:ext cx="3770660" cy="2604151"/>
          </a:xfrm>
          <a:prstGeom prst="rect">
            <a:avLst/>
          </a:prstGeom>
        </p:spPr>
      </p:pic>
    </p:spTree>
    <p:extLst>
      <p:ext uri="{BB962C8B-B14F-4D97-AF65-F5344CB8AC3E}">
        <p14:creationId xmlns:p14="http://schemas.microsoft.com/office/powerpoint/2010/main" val="288416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39031" cy="3852749"/>
          </a:xfrm>
          <a:prstGeom prst="rect">
            <a:avLst/>
          </a:prstGeom>
        </p:spPr>
      </p:pic>
      <p:sp>
        <p:nvSpPr>
          <p:cNvPr id="3" name="TextBox 2"/>
          <p:cNvSpPr txBox="1"/>
          <p:nvPr/>
        </p:nvSpPr>
        <p:spPr>
          <a:xfrm>
            <a:off x="6522501" y="-21530"/>
            <a:ext cx="4237057" cy="923330"/>
          </a:xfrm>
          <a:prstGeom prst="rect">
            <a:avLst/>
          </a:prstGeom>
          <a:noFill/>
        </p:spPr>
        <p:txBody>
          <a:bodyPr wrap="none" rtlCol="0">
            <a:spAutoFit/>
          </a:bodyPr>
          <a:lstStyle/>
          <a:p>
            <a:r>
              <a:rPr lang="en-US" dirty="0" smtClean="0"/>
              <a:t>Barbara Hepworth, </a:t>
            </a:r>
            <a:r>
              <a:rPr lang="en-US" i="1" dirty="0" smtClean="0"/>
              <a:t>Mother and Child</a:t>
            </a:r>
            <a:r>
              <a:rPr lang="en-US" dirty="0" smtClean="0"/>
              <a:t>, 1934</a:t>
            </a:r>
          </a:p>
          <a:p>
            <a:r>
              <a:rPr lang="en-US" dirty="0" smtClean="0"/>
              <a:t>Cumberland alabaster on marble base</a:t>
            </a:r>
          </a:p>
          <a:p>
            <a:r>
              <a:rPr lang="en-US" dirty="0" smtClean="0"/>
              <a:t>Collection Tate Modern, London</a:t>
            </a:r>
            <a:endParaRPr lang="en-US" dirty="0"/>
          </a:p>
        </p:txBody>
      </p:sp>
      <p:pic>
        <p:nvPicPr>
          <p:cNvPr id="4" name="Picture 3"/>
          <p:cNvPicPr>
            <a:picLocks noChangeAspect="1"/>
          </p:cNvPicPr>
          <p:nvPr/>
        </p:nvPicPr>
        <p:blipFill>
          <a:blip r:embed="rId4"/>
          <a:stretch>
            <a:fillRect/>
          </a:stretch>
        </p:blipFill>
        <p:spPr>
          <a:xfrm>
            <a:off x="6694702" y="3216039"/>
            <a:ext cx="5497297" cy="3641959"/>
          </a:xfrm>
          <a:prstGeom prst="rect">
            <a:avLst/>
          </a:prstGeom>
        </p:spPr>
      </p:pic>
      <p:sp>
        <p:nvSpPr>
          <p:cNvPr id="5" name="TextBox 4"/>
          <p:cNvSpPr txBox="1"/>
          <p:nvPr/>
        </p:nvSpPr>
        <p:spPr>
          <a:xfrm>
            <a:off x="1499992" y="5891622"/>
            <a:ext cx="5181827" cy="923330"/>
          </a:xfrm>
          <a:prstGeom prst="rect">
            <a:avLst/>
          </a:prstGeom>
          <a:noFill/>
        </p:spPr>
        <p:txBody>
          <a:bodyPr wrap="none" rtlCol="0">
            <a:spAutoFit/>
          </a:bodyPr>
          <a:lstStyle/>
          <a:p>
            <a:pPr algn="r"/>
            <a:r>
              <a:rPr lang="en-US" dirty="0" smtClean="0"/>
              <a:t>Henry Moore, </a:t>
            </a:r>
            <a:r>
              <a:rPr lang="en-US" i="1" dirty="0" smtClean="0"/>
              <a:t>Two-Piece Reclining Figure No. 2</a:t>
            </a:r>
            <a:r>
              <a:rPr lang="en-US" dirty="0" smtClean="0"/>
              <a:t>, 1960</a:t>
            </a:r>
          </a:p>
          <a:p>
            <a:pPr algn="r"/>
            <a:r>
              <a:rPr lang="en-US" dirty="0" smtClean="0"/>
              <a:t>Bronze with brass base</a:t>
            </a:r>
          </a:p>
          <a:p>
            <a:pPr algn="r"/>
            <a:r>
              <a:rPr lang="en-US" dirty="0" smtClean="0"/>
              <a:t>Collection MAMFW</a:t>
            </a:r>
            <a:endParaRPr lang="en-US" dirty="0"/>
          </a:p>
        </p:txBody>
      </p:sp>
    </p:spTree>
    <p:extLst>
      <p:ext uri="{BB962C8B-B14F-4D97-AF65-F5344CB8AC3E}">
        <p14:creationId xmlns:p14="http://schemas.microsoft.com/office/powerpoint/2010/main" val="3326794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 y="0"/>
            <a:ext cx="7958993" cy="6858000"/>
          </a:xfrm>
          <a:prstGeom prst="rect">
            <a:avLst/>
          </a:prstGeom>
        </p:spPr>
      </p:pic>
      <p:sp>
        <p:nvSpPr>
          <p:cNvPr id="3" name="TextBox 2"/>
          <p:cNvSpPr txBox="1"/>
          <p:nvPr/>
        </p:nvSpPr>
        <p:spPr>
          <a:xfrm>
            <a:off x="7953297" y="5308924"/>
            <a:ext cx="4192797" cy="1477328"/>
          </a:xfrm>
          <a:prstGeom prst="rect">
            <a:avLst/>
          </a:prstGeom>
          <a:noFill/>
        </p:spPr>
        <p:txBody>
          <a:bodyPr wrap="square" rtlCol="0">
            <a:spAutoFit/>
          </a:bodyPr>
          <a:lstStyle/>
          <a:p>
            <a:r>
              <a:rPr lang="en-US" dirty="0" smtClean="0"/>
              <a:t>Salvador Dalí, </a:t>
            </a:r>
            <a:r>
              <a:rPr lang="en-US" i="1" dirty="0" smtClean="0"/>
              <a:t>Birth of Liquid Desires</a:t>
            </a:r>
            <a:r>
              <a:rPr lang="en-US" dirty="0" smtClean="0"/>
              <a:t>, 1931-32</a:t>
            </a:r>
          </a:p>
          <a:p>
            <a:r>
              <a:rPr lang="en-US" dirty="0" smtClean="0"/>
              <a:t>Oil and collage on canvas, 96.1 x 112.3 cm</a:t>
            </a:r>
          </a:p>
          <a:p>
            <a:r>
              <a:rPr lang="en-US" dirty="0" smtClean="0"/>
              <a:t>Collection Solomon R. Guggenheim Museum, NY</a:t>
            </a:r>
            <a:endParaRPr lang="en-US" dirty="0"/>
          </a:p>
        </p:txBody>
      </p:sp>
      <p:pic>
        <p:nvPicPr>
          <p:cNvPr id="4" name="Picture 3"/>
          <p:cNvPicPr>
            <a:picLocks noChangeAspect="1"/>
          </p:cNvPicPr>
          <p:nvPr/>
        </p:nvPicPr>
        <p:blipFill>
          <a:blip r:embed="rId4"/>
          <a:stretch>
            <a:fillRect/>
          </a:stretch>
        </p:blipFill>
        <p:spPr>
          <a:xfrm>
            <a:off x="9210166" y="1"/>
            <a:ext cx="2981834" cy="3962570"/>
          </a:xfrm>
          <a:prstGeom prst="rect">
            <a:avLst/>
          </a:prstGeom>
        </p:spPr>
      </p:pic>
    </p:spTree>
    <p:extLst>
      <p:ext uri="{BB962C8B-B14F-4D97-AF65-F5344CB8AC3E}">
        <p14:creationId xmlns:p14="http://schemas.microsoft.com/office/powerpoint/2010/main" val="414617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23051" y="5931615"/>
            <a:ext cx="5005039" cy="1200329"/>
          </a:xfrm>
          <a:prstGeom prst="rect">
            <a:avLst/>
          </a:prstGeom>
          <a:noFill/>
        </p:spPr>
        <p:txBody>
          <a:bodyPr wrap="square" rtlCol="0">
            <a:spAutoFit/>
          </a:bodyPr>
          <a:lstStyle/>
          <a:p>
            <a:pPr algn="ctr"/>
            <a:r>
              <a:rPr lang="en-US" dirty="0"/>
              <a:t>Salvador </a:t>
            </a:r>
            <a:r>
              <a:rPr lang="en-US" dirty="0" smtClean="0"/>
              <a:t>Dalí, </a:t>
            </a:r>
            <a:r>
              <a:rPr lang="en-US" i="1" dirty="0" smtClean="0"/>
              <a:t>The Persistence of Memory</a:t>
            </a:r>
            <a:r>
              <a:rPr lang="en-US" dirty="0" smtClean="0"/>
              <a:t>, 1931</a:t>
            </a:r>
          </a:p>
          <a:p>
            <a:pPr algn="ctr"/>
            <a:r>
              <a:rPr lang="en-US" dirty="0" smtClean="0"/>
              <a:t>Oil on canvas, 9.5 x 13”</a:t>
            </a:r>
          </a:p>
          <a:p>
            <a:pPr algn="ctr"/>
            <a:r>
              <a:rPr lang="en-US" dirty="0" smtClean="0"/>
              <a:t>Collection MoMA, NY</a:t>
            </a:r>
            <a:endParaRPr lang="en-US" dirty="0"/>
          </a:p>
          <a:p>
            <a:endParaRPr lang="en-US" dirty="0"/>
          </a:p>
        </p:txBody>
      </p:sp>
      <p:pic>
        <p:nvPicPr>
          <p:cNvPr id="4" name="Picture 3"/>
          <p:cNvPicPr>
            <a:picLocks noChangeAspect="1"/>
          </p:cNvPicPr>
          <p:nvPr/>
        </p:nvPicPr>
        <p:blipFill>
          <a:blip r:embed="rId3"/>
          <a:stretch>
            <a:fillRect/>
          </a:stretch>
        </p:blipFill>
        <p:spPr>
          <a:xfrm>
            <a:off x="2290874" y="0"/>
            <a:ext cx="7920532" cy="6020358"/>
          </a:xfrm>
          <a:prstGeom prst="rect">
            <a:avLst/>
          </a:prstGeom>
        </p:spPr>
      </p:pic>
    </p:spTree>
    <p:extLst>
      <p:ext uri="{BB962C8B-B14F-4D97-AF65-F5344CB8AC3E}">
        <p14:creationId xmlns:p14="http://schemas.microsoft.com/office/powerpoint/2010/main" val="215426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31889"/>
            <a:ext cx="5860729" cy="4084132"/>
          </a:xfrm>
          <a:prstGeom prst="rect">
            <a:avLst/>
          </a:prstGeom>
        </p:spPr>
      </p:pic>
      <p:sp>
        <p:nvSpPr>
          <p:cNvPr id="3" name="TextBox 2"/>
          <p:cNvSpPr txBox="1"/>
          <p:nvPr/>
        </p:nvSpPr>
        <p:spPr>
          <a:xfrm>
            <a:off x="502449" y="5398135"/>
            <a:ext cx="4809542" cy="923330"/>
          </a:xfrm>
          <a:prstGeom prst="rect">
            <a:avLst/>
          </a:prstGeom>
          <a:noFill/>
        </p:spPr>
        <p:txBody>
          <a:bodyPr wrap="none" rtlCol="0">
            <a:spAutoFit/>
          </a:bodyPr>
          <a:lstStyle/>
          <a:p>
            <a:pPr algn="ctr"/>
            <a:r>
              <a:rPr lang="en-US" dirty="0" smtClean="0"/>
              <a:t>René Magritte, </a:t>
            </a:r>
            <a:r>
              <a:rPr lang="en-US" i="1" dirty="0" smtClean="0"/>
              <a:t>The Treachery of Images</a:t>
            </a:r>
            <a:r>
              <a:rPr lang="en-US" dirty="0" smtClean="0"/>
              <a:t>, 1928-29</a:t>
            </a:r>
          </a:p>
          <a:p>
            <a:pPr algn="ctr"/>
            <a:r>
              <a:rPr lang="en-US" dirty="0" smtClean="0"/>
              <a:t>Oil on canvas, 25 x 37”</a:t>
            </a:r>
          </a:p>
          <a:p>
            <a:pPr algn="ctr"/>
            <a:r>
              <a:rPr lang="en-US" dirty="0" smtClean="0"/>
              <a:t>Collection Los Angeles County Museum of Art</a:t>
            </a:r>
            <a:endParaRPr lang="en-US" dirty="0"/>
          </a:p>
        </p:txBody>
      </p:sp>
      <p:pic>
        <p:nvPicPr>
          <p:cNvPr id="4" name="Picture 3"/>
          <p:cNvPicPr>
            <a:picLocks noChangeAspect="1"/>
          </p:cNvPicPr>
          <p:nvPr/>
        </p:nvPicPr>
        <p:blipFill>
          <a:blip r:embed="rId4"/>
          <a:stretch>
            <a:fillRect/>
          </a:stretch>
        </p:blipFill>
        <p:spPr>
          <a:xfrm>
            <a:off x="6113183" y="1331057"/>
            <a:ext cx="6078817" cy="4084966"/>
          </a:xfrm>
          <a:prstGeom prst="rect">
            <a:avLst/>
          </a:prstGeom>
        </p:spPr>
      </p:pic>
      <p:sp>
        <p:nvSpPr>
          <p:cNvPr id="5" name="TextBox 4"/>
          <p:cNvSpPr txBox="1"/>
          <p:nvPr/>
        </p:nvSpPr>
        <p:spPr>
          <a:xfrm>
            <a:off x="7345041" y="5400720"/>
            <a:ext cx="3741717" cy="923330"/>
          </a:xfrm>
          <a:prstGeom prst="rect">
            <a:avLst/>
          </a:prstGeom>
          <a:noFill/>
        </p:spPr>
        <p:txBody>
          <a:bodyPr wrap="none" rtlCol="0">
            <a:spAutoFit/>
          </a:bodyPr>
          <a:lstStyle/>
          <a:p>
            <a:pPr algn="ctr"/>
            <a:r>
              <a:rPr lang="en-US" dirty="0" smtClean="0"/>
              <a:t>René Magritte, </a:t>
            </a:r>
            <a:r>
              <a:rPr lang="en-US" i="1" dirty="0" smtClean="0"/>
              <a:t>The False Mirror</a:t>
            </a:r>
            <a:r>
              <a:rPr lang="en-US" dirty="0" smtClean="0"/>
              <a:t>, 1928</a:t>
            </a:r>
          </a:p>
          <a:p>
            <a:pPr algn="ctr"/>
            <a:r>
              <a:rPr lang="en-US" dirty="0" smtClean="0"/>
              <a:t>Oil on canvas, 21.25 x 32”</a:t>
            </a:r>
          </a:p>
          <a:p>
            <a:pPr algn="ctr"/>
            <a:r>
              <a:rPr lang="en-US" dirty="0" smtClean="0"/>
              <a:t>Collection MoMA, NY</a:t>
            </a:r>
            <a:endParaRPr lang="en-US" dirty="0"/>
          </a:p>
        </p:txBody>
      </p:sp>
    </p:spTree>
    <p:extLst>
      <p:ext uri="{BB962C8B-B14F-4D97-AF65-F5344CB8AC3E}">
        <p14:creationId xmlns:p14="http://schemas.microsoft.com/office/powerpoint/2010/main" val="152525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541" y="4213390"/>
            <a:ext cx="3526777" cy="923330"/>
          </a:xfrm>
          <a:prstGeom prst="rect">
            <a:avLst/>
          </a:prstGeom>
        </p:spPr>
        <p:txBody>
          <a:bodyPr wrap="none">
            <a:spAutoFit/>
          </a:bodyPr>
          <a:lstStyle/>
          <a:p>
            <a:pPr algn="ctr"/>
            <a:r>
              <a:rPr lang="en-US" dirty="0" smtClean="0"/>
              <a:t>Meret Oppenheim, </a:t>
            </a:r>
            <a:r>
              <a:rPr lang="en-US" i="1" dirty="0" smtClean="0"/>
              <a:t>Object, 1936</a:t>
            </a:r>
          </a:p>
          <a:p>
            <a:pPr algn="ctr"/>
            <a:r>
              <a:rPr lang="en-US" dirty="0" smtClean="0"/>
              <a:t>Fur-covered cup, saucer, and spoon</a:t>
            </a:r>
          </a:p>
          <a:p>
            <a:pPr algn="ctr"/>
            <a:r>
              <a:rPr lang="en-US" dirty="0" smtClean="0"/>
              <a:t>Collection MoMA, NY</a:t>
            </a:r>
            <a:endParaRPr lang="en-US" dirty="0"/>
          </a:p>
        </p:txBody>
      </p:sp>
      <p:pic>
        <p:nvPicPr>
          <p:cNvPr id="3" name="Picture 2"/>
          <p:cNvPicPr>
            <a:picLocks noChangeAspect="1"/>
          </p:cNvPicPr>
          <p:nvPr/>
        </p:nvPicPr>
        <p:blipFill>
          <a:blip r:embed="rId3"/>
          <a:stretch>
            <a:fillRect/>
          </a:stretch>
        </p:blipFill>
        <p:spPr>
          <a:xfrm>
            <a:off x="0" y="0"/>
            <a:ext cx="6350000" cy="4216400"/>
          </a:xfrm>
          <a:prstGeom prst="rect">
            <a:avLst/>
          </a:prstGeom>
        </p:spPr>
      </p:pic>
      <p:sp>
        <p:nvSpPr>
          <p:cNvPr id="5" name="TextBox 4"/>
          <p:cNvSpPr txBox="1"/>
          <p:nvPr/>
        </p:nvSpPr>
        <p:spPr>
          <a:xfrm>
            <a:off x="7543969" y="2738601"/>
            <a:ext cx="3905148" cy="1200329"/>
          </a:xfrm>
          <a:prstGeom prst="rect">
            <a:avLst/>
          </a:prstGeom>
          <a:noFill/>
        </p:spPr>
        <p:txBody>
          <a:bodyPr wrap="none" rtlCol="0">
            <a:spAutoFit/>
          </a:bodyPr>
          <a:lstStyle/>
          <a:p>
            <a:pPr algn="ctr"/>
            <a:r>
              <a:rPr lang="en-US" dirty="0" smtClean="0"/>
              <a:t>Meret Oppenheim, </a:t>
            </a:r>
            <a:r>
              <a:rPr lang="en-US" i="1" dirty="0" smtClean="0"/>
              <a:t>My Nurse</a:t>
            </a:r>
            <a:r>
              <a:rPr lang="en-US" dirty="0" smtClean="0"/>
              <a:t>, 1936</a:t>
            </a:r>
          </a:p>
          <a:p>
            <a:pPr algn="ctr"/>
            <a:r>
              <a:rPr lang="en-US" dirty="0" smtClean="0"/>
              <a:t>Women’s shoes, string, paper, platter</a:t>
            </a:r>
          </a:p>
          <a:p>
            <a:pPr algn="ctr"/>
            <a:r>
              <a:rPr lang="en-US" dirty="0" smtClean="0"/>
              <a:t>Collection Moderna Museet, Stockholm</a:t>
            </a:r>
          </a:p>
          <a:p>
            <a:endParaRPr lang="en-US" dirty="0"/>
          </a:p>
        </p:txBody>
      </p:sp>
      <p:pic>
        <p:nvPicPr>
          <p:cNvPr id="6" name="Picture 5"/>
          <p:cNvPicPr>
            <a:picLocks noChangeAspect="1"/>
          </p:cNvPicPr>
          <p:nvPr/>
        </p:nvPicPr>
        <p:blipFill>
          <a:blip r:embed="rId4"/>
          <a:stretch>
            <a:fillRect/>
          </a:stretch>
        </p:blipFill>
        <p:spPr>
          <a:xfrm>
            <a:off x="6564628" y="3638700"/>
            <a:ext cx="5627371" cy="3219300"/>
          </a:xfrm>
          <a:prstGeom prst="rect">
            <a:avLst/>
          </a:prstGeom>
        </p:spPr>
      </p:pic>
      <p:pic>
        <p:nvPicPr>
          <p:cNvPr id="7" name="Picture 6"/>
          <p:cNvPicPr>
            <a:picLocks noChangeAspect="1"/>
          </p:cNvPicPr>
          <p:nvPr/>
        </p:nvPicPr>
        <p:blipFill>
          <a:blip r:embed="rId5"/>
          <a:stretch>
            <a:fillRect/>
          </a:stretch>
        </p:blipFill>
        <p:spPr>
          <a:xfrm>
            <a:off x="6511308" y="175792"/>
            <a:ext cx="2226229" cy="2226229"/>
          </a:xfrm>
          <a:prstGeom prst="rect">
            <a:avLst/>
          </a:prstGeom>
        </p:spPr>
      </p:pic>
    </p:spTree>
    <p:extLst>
      <p:ext uri="{BB962C8B-B14F-4D97-AF65-F5344CB8AC3E}">
        <p14:creationId xmlns:p14="http://schemas.microsoft.com/office/powerpoint/2010/main" val="25661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64719" y="0"/>
            <a:ext cx="7800934" cy="6226896"/>
          </a:xfrm>
          <a:prstGeom prst="rect">
            <a:avLst/>
          </a:prstGeom>
        </p:spPr>
      </p:pic>
      <p:sp>
        <p:nvSpPr>
          <p:cNvPr id="4" name="TextBox 3"/>
          <p:cNvSpPr txBox="1"/>
          <p:nvPr/>
        </p:nvSpPr>
        <p:spPr>
          <a:xfrm>
            <a:off x="4772410" y="6194753"/>
            <a:ext cx="2971449" cy="646331"/>
          </a:xfrm>
          <a:prstGeom prst="rect">
            <a:avLst/>
          </a:prstGeom>
          <a:noFill/>
        </p:spPr>
        <p:txBody>
          <a:bodyPr wrap="none" rtlCol="0">
            <a:spAutoFit/>
          </a:bodyPr>
          <a:lstStyle/>
          <a:p>
            <a:pPr algn="ctr"/>
            <a:r>
              <a:rPr lang="en-US" dirty="0" smtClean="0"/>
              <a:t>Joan Miró, </a:t>
            </a:r>
            <a:r>
              <a:rPr lang="en-US" i="1" dirty="0" smtClean="0"/>
              <a:t>Composition</a:t>
            </a:r>
            <a:r>
              <a:rPr lang="en-US" dirty="0" smtClean="0"/>
              <a:t>, 1933</a:t>
            </a:r>
          </a:p>
          <a:p>
            <a:pPr algn="ctr"/>
            <a:r>
              <a:rPr lang="en-US" dirty="0" smtClean="0"/>
              <a:t>Oil on canvas, 51.25 x 63.5”</a:t>
            </a:r>
          </a:p>
        </p:txBody>
      </p:sp>
    </p:spTree>
    <p:extLst>
      <p:ext uri="{BB962C8B-B14F-4D97-AF65-F5344CB8AC3E}">
        <p14:creationId xmlns:p14="http://schemas.microsoft.com/office/powerpoint/2010/main" val="57542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89875" y="305990"/>
            <a:ext cx="3286140" cy="4191559"/>
          </a:xfrm>
          <a:prstGeom prst="rect">
            <a:avLst/>
          </a:prstGeom>
        </p:spPr>
      </p:pic>
      <p:sp>
        <p:nvSpPr>
          <p:cNvPr id="5" name="TextBox 4"/>
          <p:cNvSpPr txBox="1"/>
          <p:nvPr/>
        </p:nvSpPr>
        <p:spPr>
          <a:xfrm>
            <a:off x="6013751" y="5905605"/>
            <a:ext cx="4893061" cy="923330"/>
          </a:xfrm>
          <a:prstGeom prst="rect">
            <a:avLst/>
          </a:prstGeom>
          <a:noFill/>
        </p:spPr>
        <p:txBody>
          <a:bodyPr wrap="none" rtlCol="0">
            <a:spAutoFit/>
          </a:bodyPr>
          <a:lstStyle/>
          <a:p>
            <a:r>
              <a:rPr lang="en-US" dirty="0" smtClean="0"/>
              <a:t>Arshile Gorky, </a:t>
            </a:r>
            <a:r>
              <a:rPr lang="en-US" i="1" dirty="0" smtClean="0"/>
              <a:t>The Artist with His Mother</a:t>
            </a:r>
            <a:r>
              <a:rPr lang="en-US" dirty="0" smtClean="0"/>
              <a:t>, 1926-36</a:t>
            </a:r>
          </a:p>
          <a:p>
            <a:r>
              <a:rPr lang="en-US" dirty="0" smtClean="0"/>
              <a:t>Oil on canvas, 60 x 50”</a:t>
            </a:r>
          </a:p>
          <a:p>
            <a:r>
              <a:rPr lang="en-US" dirty="0" smtClean="0"/>
              <a:t>Collection Whitney Museum of American Art, NY </a:t>
            </a:r>
            <a:endParaRPr lang="en-US" dirty="0"/>
          </a:p>
        </p:txBody>
      </p:sp>
      <p:pic>
        <p:nvPicPr>
          <p:cNvPr id="6" name="Picture 5"/>
          <p:cNvPicPr>
            <a:picLocks noChangeAspect="1"/>
          </p:cNvPicPr>
          <p:nvPr/>
        </p:nvPicPr>
        <p:blipFill>
          <a:blip r:embed="rId4"/>
          <a:stretch>
            <a:fillRect/>
          </a:stretch>
        </p:blipFill>
        <p:spPr>
          <a:xfrm>
            <a:off x="359091" y="0"/>
            <a:ext cx="5674995" cy="6858000"/>
          </a:xfrm>
          <a:prstGeom prst="rect">
            <a:avLst/>
          </a:prstGeom>
        </p:spPr>
      </p:pic>
    </p:spTree>
    <p:extLst>
      <p:ext uri="{BB962C8B-B14F-4D97-AF65-F5344CB8AC3E}">
        <p14:creationId xmlns:p14="http://schemas.microsoft.com/office/powerpoint/2010/main" val="44104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9805" y="0"/>
            <a:ext cx="7824927" cy="5905606"/>
          </a:xfrm>
          <a:prstGeom prst="rect">
            <a:avLst/>
          </a:prstGeom>
        </p:spPr>
      </p:pic>
      <p:sp>
        <p:nvSpPr>
          <p:cNvPr id="3" name="TextBox 2"/>
          <p:cNvSpPr txBox="1"/>
          <p:nvPr/>
        </p:nvSpPr>
        <p:spPr>
          <a:xfrm>
            <a:off x="4009167" y="5934670"/>
            <a:ext cx="4750018" cy="923330"/>
          </a:xfrm>
          <a:prstGeom prst="rect">
            <a:avLst/>
          </a:prstGeom>
          <a:noFill/>
        </p:spPr>
        <p:txBody>
          <a:bodyPr wrap="none" rtlCol="0">
            <a:spAutoFit/>
          </a:bodyPr>
          <a:lstStyle/>
          <a:p>
            <a:pPr algn="ctr"/>
            <a:r>
              <a:rPr lang="en-US" dirty="0" smtClean="0"/>
              <a:t>Arshile Gorky, </a:t>
            </a:r>
            <a:r>
              <a:rPr lang="en-US" i="1" dirty="0" smtClean="0"/>
              <a:t>The Liver is the Cock’s Comb</a:t>
            </a:r>
            <a:r>
              <a:rPr lang="en-US" dirty="0" smtClean="0"/>
              <a:t>, 1944</a:t>
            </a:r>
          </a:p>
          <a:p>
            <a:pPr algn="ctr"/>
            <a:r>
              <a:rPr lang="en-US" dirty="0" smtClean="0"/>
              <a:t>Oil on canvas, 186 x 249 cm</a:t>
            </a:r>
          </a:p>
          <a:p>
            <a:pPr algn="ctr"/>
            <a:r>
              <a:rPr lang="en-US" dirty="0" smtClean="0"/>
              <a:t>Collection Albright-Knox Art Gallery, Buffalo</a:t>
            </a:r>
            <a:endParaRPr lang="en-US" dirty="0"/>
          </a:p>
        </p:txBody>
      </p:sp>
    </p:spTree>
    <p:extLst>
      <p:ext uri="{BB962C8B-B14F-4D97-AF65-F5344CB8AC3E}">
        <p14:creationId xmlns:p14="http://schemas.microsoft.com/office/powerpoint/2010/main" val="258342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8976</Words>
  <Application>Microsoft Office PowerPoint</Application>
  <PresentationFormat>Widescreen</PresentationFormat>
  <Paragraphs>1077</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Starr-White</dc:creator>
  <cp:lastModifiedBy>Erin Starr-White</cp:lastModifiedBy>
  <cp:revision>1</cp:revision>
  <dcterms:created xsi:type="dcterms:W3CDTF">2014-10-06T19:03:57Z</dcterms:created>
  <dcterms:modified xsi:type="dcterms:W3CDTF">2014-10-06T19:04:09Z</dcterms:modified>
</cp:coreProperties>
</file>